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 id="214748369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Lst>
  <p:sldSz cy="5143500" cx="9144000"/>
  <p:notesSz cx="6858000" cy="9144000"/>
  <p:embeddedFontLst>
    <p:embeddedFont>
      <p:font typeface="Roboto"/>
      <p:regular r:id="rId224"/>
      <p:bold r:id="rId225"/>
      <p:italic r:id="rId226"/>
      <p:boldItalic r:id="rId2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227" Type="http://schemas.openxmlformats.org/officeDocument/2006/relationships/font" Target="fonts/Roboto-boldItalic.fntdata"/><Relationship Id="rId105" Type="http://schemas.openxmlformats.org/officeDocument/2006/relationships/slide" Target="slides/slide98.xml"/><Relationship Id="rId226" Type="http://schemas.openxmlformats.org/officeDocument/2006/relationships/font" Target="fonts/Roboto-italic.fntdata"/><Relationship Id="rId104" Type="http://schemas.openxmlformats.org/officeDocument/2006/relationships/slide" Target="slides/slide97.xml"/><Relationship Id="rId225" Type="http://schemas.openxmlformats.org/officeDocument/2006/relationships/font" Target="fonts/Roboto-bold.fntdata"/><Relationship Id="rId109" Type="http://schemas.openxmlformats.org/officeDocument/2006/relationships/slide" Target="slides/slide102.xml"/><Relationship Id="rId108" Type="http://schemas.openxmlformats.org/officeDocument/2006/relationships/slide" Target="slides/slide101.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font" Target="fonts/Roboto-regular.fntdata"/><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at-advanced"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gular.io/guide/http#intercepting-requests-and-responses"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mail.com" TargetMode="External"/><Relationship Id="rId3" Type="http://schemas.openxmlformats.org/officeDocument/2006/relationships/hyperlink" Target="http://www.mydomain.com/myapp" TargetMode="External"/><Relationship Id="rId4" Type="http://schemas.openxmlformats.org/officeDocument/2006/relationships/hyperlink" Target="http://www.mydomain.com/myapp/profile" TargetMode="External"/><Relationship Id="rId5" Type="http://schemas.openxmlformats.org/officeDocument/2006/relationships/hyperlink" Target="http://www.mydomain.com/myapp/index.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localhost:4200"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localhost:8000/states" TargetMode="External"/><Relationship Id="rId3" Type="http://schemas.openxmlformats.org/officeDocument/2006/relationships/hyperlink" Target="http://localhost:8000/checkout" TargetMode="Externa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angulartraining.com/how-to-implement-custom-form-validators-with-angular-861651b0dc2c" TargetMode="Externa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blitz.com/github/alcfeoh/ng-training-demos?embed=1&amp;file=src/app/observable-operator/observable-operator.component.html,src/app/observable-operator/observable-operator.component.ts&amp;initialpath=observable-operator" TargetMode="Externa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blitz.com/github/alcfeoh/ng-training-demos?embed=1&amp;file=src/app/observable-operators/observable-operators.component.html,src/app/observable-operators/observable-operators.component.ts&amp;initialpath=observable-operators" TargetMode="Externa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blitz.com/github/alcfeoh/ng-training-demos?embed=1&amp;file=src/app/subject-example/component1/component1.component.ts,src/app/subject-example/component2/component2.component.ts,src/app/subject-example/country.service.ts&amp;initialpath=subject-example" TargetMode="External"/><Relationship Id="rId3" Type="http://schemas.openxmlformats.org/officeDocument/2006/relationships/hyperlink" Target="https://blog.angulartraining.com/rxjs-subjects-a-tutorial-4dcce0e9637f" TargetMode="Externa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localhost:8000/rates" TargetMode="Externa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angulartraining.com/tutorial-how-to-create-custom-angular-elements-55aea29d80c5" TargetMode="Externa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etbootstrap.com/" TargetMode="Externa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blitz.com/github/alcfeoh/ng-training-demos?file=src%2Fapp%2Fbindings%2Fbindings.component.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oo.gl/Gd496y"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blitz.com/github/alcfeoh/ng-training-demos?embed=1&amp;file=src/app/observable-subscribe/observable-subscribe.component.html,src/app/observable-subscribe/observable-subscribe.component.ts&amp;initialpath=observable-subscrib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blitz.com/github/alcfeoh/ng-training-demos?embed=1&amp;file=src/app/observable-unsubscribe/observable-unsubscribe.component.html,src/app/observable-unsubscribe/observable-unsubscribe.component.ts&amp;initialpath=observable-unsubscribe"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27a39056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27a3905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44444"/>
                </a:solidFill>
                <a:highlight>
                  <a:srgbClr val="EEEEEE"/>
                </a:highlight>
                <a:latin typeface="Roboto"/>
                <a:ea typeface="Roboto"/>
                <a:cs typeface="Roboto"/>
                <a:sym typeface="Roboto"/>
              </a:rPr>
              <a:t>Link to these slides: </a:t>
            </a:r>
            <a:r>
              <a:rPr lang="en" sz="1200" u="sng">
                <a:solidFill>
                  <a:schemeClr val="hlink"/>
                </a:solidFill>
                <a:highlight>
                  <a:srgbClr val="EEEEEE"/>
                </a:highlight>
                <a:latin typeface="Roboto"/>
                <a:ea typeface="Roboto"/>
                <a:cs typeface="Roboto"/>
                <a:sym typeface="Roboto"/>
                <a:hlinkClick r:id="rId2"/>
              </a:rPr>
              <a:t>https://bit.ly/at-advanced</a:t>
            </a:r>
            <a:endParaRPr sz="1200">
              <a:solidFill>
                <a:srgbClr val="444444"/>
              </a:solidFill>
              <a:highlight>
                <a:srgbClr val="EEEEEE"/>
              </a:highlight>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527a390578_0_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27a39057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book contains all of the slides content plus additional notes at the bottom. This text is an additional note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hesitate to use that space for your own notes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content can be found and downloaded at: http://</a:t>
            </a:r>
            <a:r>
              <a:rPr lang="en" sz="1200">
                <a:solidFill>
                  <a:srgbClr val="444444"/>
                </a:solidFill>
                <a:latin typeface="Roboto"/>
                <a:ea typeface="Roboto"/>
                <a:cs typeface="Roboto"/>
                <a:sym typeface="Roboto"/>
              </a:rPr>
              <a:t>goo.gl/sh6rCP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 the source code for the labs can be downloaded at: https://github.com/alcfeoh/ng2-training</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64e11869e2_0_3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64e11869e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64e11869e2_0_3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64e11869e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Full guide on HTTP request interception can be found here: </a:t>
            </a:r>
            <a:r>
              <a:rPr lang="en" u="sng">
                <a:solidFill>
                  <a:schemeClr val="accent1"/>
                </a:solidFill>
                <a:hlinkClick r:id="rId2">
                  <a:extLst>
                    <a:ext uri="{A12FA001-AC4F-418D-AE19-62706E023703}">
                      <ahyp:hlinkClr val="tx"/>
                    </a:ext>
                  </a:extLst>
                </a:hlinkClick>
              </a:rPr>
              <a:t>https://angular.io/guide/http#intercepting-requests-and-responses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use cases for such interceptors: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Handling errors to log them or display a message to the user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Automatically add an authentication token to every outgoing request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Change the format of the data that is sent or received (turn JSON data into XML for instance)</a:t>
            </a:r>
            <a:endParaRPr>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64e11869e2_0_3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64e11869e2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code, </a:t>
            </a:r>
            <a:r>
              <a:rPr b="1" lang="en">
                <a:latin typeface="Consolas"/>
                <a:ea typeface="Consolas"/>
                <a:cs typeface="Consolas"/>
                <a:sym typeface="Consolas"/>
              </a:rPr>
              <a:t>posts</a:t>
            </a:r>
            <a:r>
              <a:rPr lang="en"/>
              <a:t> is an </a:t>
            </a:r>
            <a:r>
              <a:rPr b="1" lang="en">
                <a:latin typeface="Consolas"/>
                <a:ea typeface="Consolas"/>
                <a:cs typeface="Consolas"/>
                <a:sym typeface="Consolas"/>
              </a:rPr>
              <a:t>Observable</a:t>
            </a:r>
            <a:r>
              <a:rPr lang="en"/>
              <a:t> object initialized in the TypeScript code of our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Angular will automatically subscribe to that </a:t>
            </a:r>
            <a:r>
              <a:rPr b="1" lang="en">
                <a:latin typeface="Consolas"/>
                <a:ea typeface="Consolas"/>
                <a:cs typeface="Consolas"/>
                <a:sym typeface="Consolas"/>
              </a:rPr>
              <a:t>Observable</a:t>
            </a:r>
            <a:r>
              <a:rPr lang="en"/>
              <a:t>, get its data, render it, and then unsubscribe when the component is destroyed.</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64e11869e2_0_3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64e11869e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527a390578_1_1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527a390578_1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64e11869e2_0_5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64e11869e2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64e11869e2_0_5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64e11869e2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complex app will need to have several views. Instead of navigating to a new page, which would require a reload of your application, the component router allows to switch between different views easily.</a:t>
            </a:r>
            <a:endParaRPr/>
          </a:p>
          <a:p>
            <a:pPr indent="0" lvl="0" marL="0" rtl="0" algn="l">
              <a:spcBef>
                <a:spcPts val="0"/>
              </a:spcBef>
              <a:spcAft>
                <a:spcPts val="0"/>
              </a:spcAft>
              <a:buNone/>
            </a:pPr>
            <a:r>
              <a:rPr lang="en"/>
              <a:t>Each view is a component that gets a loaded at a given location in our app. That location is where the add the </a:t>
            </a:r>
            <a:r>
              <a:rPr b="1" lang="en"/>
              <a:t>&lt;router-outlet&gt;</a:t>
            </a:r>
            <a:r>
              <a:rPr lang="en"/>
              <a:t> directive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64e11869e2_0_5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64e11869e2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64e11869e2_0_5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64e11869e2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the syntax for router links so that it’s possible to make an HTML link to a specific route.</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64e11869e2_0_5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64e11869e2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example, this means that your app is basically deployed at the root of its domain, for instance </a:t>
            </a:r>
            <a:r>
              <a:rPr lang="en" u="sng">
                <a:solidFill>
                  <a:schemeClr val="hlink"/>
                </a:solidFill>
                <a:hlinkClick r:id="rId2"/>
              </a:rPr>
              <a:t>www.gmail.com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 app is deployed in a “subfolder”, like </a:t>
            </a:r>
            <a:r>
              <a:rPr lang="en" u="sng">
                <a:solidFill>
                  <a:schemeClr val="hlink"/>
                </a:solidFill>
                <a:hlinkClick r:id="rId3"/>
              </a:rPr>
              <a:t>www.mydomain.com/myapp</a:t>
            </a:r>
            <a:r>
              <a:rPr lang="en"/>
              <a:t>, then you need to specify &lt;base href=”/app”&gt; in index.html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also important to configure your server so that any URL that is relative to myapp actually returns myapp/index.html, so that the browser will load the Angular app which will then handle its part of the URL and load the right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instance, if a user types in their browser </a:t>
            </a:r>
            <a:r>
              <a:rPr lang="en" u="sng">
                <a:solidFill>
                  <a:schemeClr val="hlink"/>
                </a:solidFill>
                <a:hlinkClick r:id="rId4"/>
              </a:rPr>
              <a:t>www.mydomain.com/myapp/profile</a:t>
            </a:r>
            <a:r>
              <a:rPr lang="en"/>
              <a:t>, the server should actually return </a:t>
            </a:r>
            <a:r>
              <a:rPr lang="en" u="sng">
                <a:solidFill>
                  <a:schemeClr val="hlink"/>
                </a:solidFill>
                <a:hlinkClick r:id="rId5"/>
              </a:rPr>
              <a:t>www.mydomain.com/myapp/index.html</a:t>
            </a:r>
            <a:r>
              <a:rPr lang="en"/>
              <a:t>, and your Angular application would have a route definition that maps a component to /profile.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527a390578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27a3905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64e11869e2_0_5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64e11869e2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BY STEP INSTRUCTIONS:</a:t>
            </a:r>
            <a:endParaRPr b="1"/>
          </a:p>
          <a:p>
            <a:pPr indent="-298450" lvl="0" marL="457200" rtl="0" algn="l">
              <a:spcBef>
                <a:spcPts val="0"/>
              </a:spcBef>
              <a:spcAft>
                <a:spcPts val="0"/>
              </a:spcAft>
              <a:buSzPts val="1100"/>
              <a:buAutoNum type="arabicParenR"/>
            </a:pPr>
            <a:r>
              <a:rPr lang="en"/>
              <a:t>Open a new terminal and run </a:t>
            </a:r>
            <a:r>
              <a:rPr b="1" lang="en"/>
              <a:t>ng g c StoreView</a:t>
            </a:r>
            <a:r>
              <a:rPr lang="en"/>
              <a:t> to create a </a:t>
            </a:r>
            <a:r>
              <a:rPr b="1" lang="en"/>
              <a:t>StoreViewComponent</a:t>
            </a:r>
            <a:endParaRPr b="1"/>
          </a:p>
          <a:p>
            <a:pPr indent="-298450" lvl="0" marL="457200" rtl="0" algn="l">
              <a:spcBef>
                <a:spcPts val="0"/>
              </a:spcBef>
              <a:spcAft>
                <a:spcPts val="0"/>
              </a:spcAft>
              <a:buSzPts val="1100"/>
              <a:buAutoNum type="arabicParenR"/>
            </a:pPr>
            <a:r>
              <a:rPr lang="en"/>
              <a:t>Open </a:t>
            </a:r>
            <a:r>
              <a:rPr b="1" lang="en"/>
              <a:t>src/app/app.component.html</a:t>
            </a:r>
            <a:r>
              <a:rPr lang="en"/>
              <a:t> and cut all of the contents of the HTML tag </a:t>
            </a:r>
            <a:r>
              <a:rPr lang="en">
                <a:highlight>
                  <a:srgbClr val="EFEFEF"/>
                </a:highlight>
              </a:rPr>
              <a:t>&lt;</a:t>
            </a:r>
            <a:r>
              <a:rPr b="1" lang="en">
                <a:solidFill>
                  <a:srgbClr val="000080"/>
                </a:solidFill>
                <a:highlight>
                  <a:srgbClr val="EFEFEF"/>
                </a:highlight>
              </a:rPr>
              <a:t>main </a:t>
            </a:r>
            <a:r>
              <a:rPr b="1" lang="en">
                <a:solidFill>
                  <a:srgbClr val="0000FF"/>
                </a:solidFill>
                <a:highlight>
                  <a:srgbClr val="EFEFEF"/>
                </a:highlight>
              </a:rPr>
              <a:t>role</a:t>
            </a:r>
            <a:r>
              <a:rPr b="1" lang="en">
                <a:solidFill>
                  <a:srgbClr val="008000"/>
                </a:solidFill>
                <a:highlight>
                  <a:srgbClr val="EFEFEF"/>
                </a:highlight>
              </a:rPr>
              <a:t>="main"</a:t>
            </a:r>
            <a:r>
              <a:rPr lang="en">
                <a:highlight>
                  <a:srgbClr val="EFEFEF"/>
                </a:highlight>
              </a:rPr>
              <a:t>&gt;</a:t>
            </a:r>
            <a:endParaRPr>
              <a:highlight>
                <a:srgbClr val="EFEFEF"/>
              </a:highlight>
            </a:endParaRPr>
          </a:p>
          <a:p>
            <a:pPr indent="-298450" lvl="0" marL="457200" rtl="0" algn="l">
              <a:spcBef>
                <a:spcPts val="0"/>
              </a:spcBef>
              <a:spcAft>
                <a:spcPts val="0"/>
              </a:spcAft>
              <a:buSzPts val="1100"/>
              <a:buAutoNum type="arabicParenR"/>
            </a:pPr>
            <a:r>
              <a:rPr lang="en"/>
              <a:t>Now go to </a:t>
            </a:r>
            <a:r>
              <a:rPr b="1" lang="en"/>
              <a:t>src/app/store-view/store-view.component.html </a:t>
            </a:r>
            <a:r>
              <a:rPr lang="en"/>
              <a:t>and paste the previous contents as the new template for that component. Remove the default HTML that was generated in that file.</a:t>
            </a:r>
            <a:endParaRPr/>
          </a:p>
          <a:p>
            <a:pPr indent="-298450" lvl="0" marL="457200" rtl="0" algn="l">
              <a:spcBef>
                <a:spcPts val="0"/>
              </a:spcBef>
              <a:spcAft>
                <a:spcPts val="0"/>
              </a:spcAft>
              <a:buSzPts val="1100"/>
              <a:buAutoNum type="arabicParenR"/>
            </a:pPr>
            <a:r>
              <a:rPr lang="en"/>
              <a:t>Back to </a:t>
            </a:r>
            <a:r>
              <a:rPr b="1" lang="en"/>
              <a:t>src/app/app.component.html</a:t>
            </a:r>
            <a:r>
              <a:rPr lang="en"/>
              <a:t>, add the router outlet directive to the main tag we edited earlier:</a:t>
            </a:r>
            <a:br>
              <a:rPr lang="en"/>
            </a:br>
            <a:br>
              <a:rPr lang="en"/>
            </a:br>
            <a:r>
              <a:rPr lang="en"/>
              <a:t>	</a:t>
            </a:r>
            <a:r>
              <a:rPr lang="en">
                <a:highlight>
                  <a:srgbClr val="EFEFEF"/>
                </a:highlight>
              </a:rPr>
              <a:t>&lt;</a:t>
            </a:r>
            <a:r>
              <a:rPr b="1" lang="en">
                <a:solidFill>
                  <a:srgbClr val="000080"/>
                </a:solidFill>
                <a:highlight>
                  <a:srgbClr val="EFEFEF"/>
                </a:highlight>
              </a:rPr>
              <a:t>main </a:t>
            </a:r>
            <a:r>
              <a:rPr b="1" lang="en">
                <a:solidFill>
                  <a:srgbClr val="0000FF"/>
                </a:solidFill>
                <a:highlight>
                  <a:srgbClr val="EFEFEF"/>
                </a:highlight>
              </a:rPr>
              <a:t>role</a:t>
            </a:r>
            <a:r>
              <a:rPr b="1" lang="en">
                <a:solidFill>
                  <a:srgbClr val="008000"/>
                </a:solidFill>
                <a:highlight>
                  <a:srgbClr val="EFEFEF"/>
                </a:highlight>
              </a:rPr>
              <a:t>="main"</a:t>
            </a:r>
            <a:r>
              <a:rPr lang="en">
                <a:highlight>
                  <a:srgbClr val="EFEFEF"/>
                </a:highlight>
              </a:rPr>
              <a:t>&gt;</a:t>
            </a:r>
            <a:endParaRPr>
              <a:highlight>
                <a:srgbClr val="EFEFEF"/>
              </a:highlight>
            </a:endParaRPr>
          </a:p>
          <a:p>
            <a:pPr indent="0" lvl="0" marL="457200" rtl="0" algn="l">
              <a:spcBef>
                <a:spcPts val="0"/>
              </a:spcBef>
              <a:spcAft>
                <a:spcPts val="0"/>
              </a:spcAft>
              <a:buNone/>
            </a:pPr>
            <a:r>
              <a:rPr lang="en">
                <a:highlight>
                  <a:srgbClr val="FFFFFF"/>
                </a:highlight>
              </a:rPr>
              <a:t>   		</a:t>
            </a:r>
            <a:r>
              <a:rPr lang="en">
                <a:highlight>
                  <a:srgbClr val="EFEFEF"/>
                </a:highlight>
              </a:rPr>
              <a:t>&lt;</a:t>
            </a:r>
            <a:r>
              <a:rPr b="1" lang="en">
                <a:solidFill>
                  <a:srgbClr val="000080"/>
                </a:solidFill>
                <a:highlight>
                  <a:srgbClr val="EFEFEF"/>
                </a:highlight>
              </a:rPr>
              <a:t>router-outlet</a:t>
            </a:r>
            <a:r>
              <a:rPr lang="en">
                <a:highlight>
                  <a:srgbClr val="EFEFEF"/>
                </a:highlight>
              </a:rPr>
              <a:t>&gt;&lt;/</a:t>
            </a:r>
            <a:r>
              <a:rPr b="1" lang="en">
                <a:solidFill>
                  <a:srgbClr val="000080"/>
                </a:solidFill>
                <a:highlight>
                  <a:srgbClr val="EFEFEF"/>
                </a:highlight>
              </a:rPr>
              <a:t>router-outlet</a:t>
            </a:r>
            <a:r>
              <a:rPr lang="en">
                <a:highlight>
                  <a:srgbClr val="EFEFEF"/>
                </a:highlight>
              </a:rPr>
              <a:t>&gt;</a:t>
            </a:r>
            <a:endParaRPr>
              <a:highlight>
                <a:srgbClr val="EFEFEF"/>
              </a:highlight>
            </a:endParaRPr>
          </a:p>
          <a:p>
            <a:pPr indent="457200" lvl="0" marL="457200" rtl="0" algn="l">
              <a:spcBef>
                <a:spcPts val="0"/>
              </a:spcBef>
              <a:spcAft>
                <a:spcPts val="0"/>
              </a:spcAft>
              <a:buNone/>
            </a:pPr>
            <a:r>
              <a:rPr lang="en">
                <a:highlight>
                  <a:srgbClr val="EFEFEF"/>
                </a:highlight>
              </a:rPr>
              <a:t>&lt;/</a:t>
            </a:r>
            <a:r>
              <a:rPr b="1" lang="en">
                <a:solidFill>
                  <a:srgbClr val="000080"/>
                </a:solidFill>
                <a:highlight>
                  <a:srgbClr val="EFEFEF"/>
                </a:highlight>
              </a:rPr>
              <a:t>main</a:t>
            </a:r>
            <a:r>
              <a:rPr lang="en">
                <a:highlight>
                  <a:srgbClr val="EFEFEF"/>
                </a:highlight>
              </a:rPr>
              <a:t>&gt;</a:t>
            </a:r>
            <a:br>
              <a:rPr lang="en">
                <a:highlight>
                  <a:srgbClr val="EFEFEF"/>
                </a:highlight>
              </a:rPr>
            </a:br>
            <a:br>
              <a:rPr lang="en">
                <a:highlight>
                  <a:srgbClr val="EFEFEF"/>
                </a:highlight>
              </a:rPr>
            </a:br>
            <a:r>
              <a:rPr lang="en"/>
              <a:t>This is the place where components are now going to be rendered based on the current URL.</a:t>
            </a:r>
            <a:br>
              <a:rPr lang="en"/>
            </a:br>
            <a:endParaRPr/>
          </a:p>
          <a:p>
            <a:pPr indent="-298450" lvl="0" marL="457200" rtl="0" algn="l">
              <a:spcBef>
                <a:spcPts val="0"/>
              </a:spcBef>
              <a:spcAft>
                <a:spcPts val="0"/>
              </a:spcAft>
              <a:buSzPts val="1100"/>
              <a:buAutoNum type="arabicParenR"/>
            </a:pPr>
            <a:r>
              <a:rPr lang="en"/>
              <a:t>Open </a:t>
            </a:r>
            <a:r>
              <a:rPr b="1" lang="en"/>
              <a:t>src/app/app.component.ts</a:t>
            </a:r>
            <a:r>
              <a:rPr lang="en"/>
              <a:t> and cut all of the contents of the AppComponent class, which should then be empty.</a:t>
            </a:r>
            <a:endParaRPr/>
          </a:p>
          <a:p>
            <a:pPr indent="-298450" lvl="0" marL="457200" rtl="0" algn="l">
              <a:spcBef>
                <a:spcPts val="0"/>
              </a:spcBef>
              <a:spcAft>
                <a:spcPts val="0"/>
              </a:spcAft>
              <a:buSzPts val="1100"/>
              <a:buAutoNum type="arabicParenR"/>
            </a:pPr>
            <a:r>
              <a:rPr lang="en"/>
              <a:t>Paste that code into the </a:t>
            </a:r>
            <a:r>
              <a:rPr b="1" lang="en"/>
              <a:t>StoreViewComponent </a:t>
            </a:r>
            <a:r>
              <a:rPr lang="en"/>
              <a:t>class (</a:t>
            </a:r>
            <a:r>
              <a:rPr b="1" lang="en"/>
              <a:t>src/app/store-view/store-view.component.ts</a:t>
            </a:r>
            <a:r>
              <a:rPr lang="en"/>
              <a:t>). This component is our new main view with all the license plates, and </a:t>
            </a:r>
            <a:r>
              <a:rPr b="1" lang="en"/>
              <a:t>AppComponent</a:t>
            </a:r>
            <a:r>
              <a:rPr lang="en"/>
              <a:t> is now just a container for that view boxed by the navigation component and the footer.</a:t>
            </a:r>
            <a:endParaRPr b="1"/>
          </a:p>
          <a:p>
            <a:pPr indent="-298450" lvl="0" marL="457200" rtl="0" algn="l">
              <a:spcBef>
                <a:spcPts val="0"/>
              </a:spcBef>
              <a:spcAft>
                <a:spcPts val="0"/>
              </a:spcAft>
              <a:buSzPts val="1100"/>
              <a:buAutoNum type="arabicParenR"/>
            </a:pPr>
            <a:r>
              <a:rPr lang="en"/>
              <a:t>Once you have done that, change the routing config in </a:t>
            </a:r>
            <a:r>
              <a:rPr b="1" lang="en"/>
              <a:t>app.routing.ts</a:t>
            </a:r>
            <a:r>
              <a:rPr lang="en"/>
              <a:t> to make those components load as follows:</a:t>
            </a:r>
            <a:endParaRPr/>
          </a:p>
          <a:p>
            <a:pPr indent="0" lvl="0" marL="457200" rtl="0" algn="l">
              <a:spcBef>
                <a:spcPts val="0"/>
              </a:spcBef>
              <a:spcAft>
                <a:spcPts val="0"/>
              </a:spcAft>
              <a:buNone/>
            </a:pPr>
            <a:r>
              <a:t/>
            </a:r>
            <a:endParaRPr/>
          </a:p>
          <a:p>
            <a:pPr indent="0" lvl="0" marL="914400" rtl="0" algn="l">
              <a:spcBef>
                <a:spcPts val="0"/>
              </a:spcBef>
              <a:spcAft>
                <a:spcPts val="0"/>
              </a:spcAft>
              <a:buNone/>
            </a:pPr>
            <a:r>
              <a:rPr b="1" lang="en">
                <a:solidFill>
                  <a:srgbClr val="000080"/>
                </a:solidFill>
                <a:highlight>
                  <a:srgbClr val="FFFFFF"/>
                </a:highlight>
              </a:rPr>
              <a:t>const </a:t>
            </a:r>
            <a:r>
              <a:rPr lang="en">
                <a:solidFill>
                  <a:srgbClr val="458383"/>
                </a:solidFill>
                <a:highlight>
                  <a:srgbClr val="FFFFFF"/>
                </a:highlight>
              </a:rPr>
              <a:t>appRoutes</a:t>
            </a:r>
            <a:r>
              <a:rPr lang="en">
                <a:highlight>
                  <a:srgbClr val="FFFFFF"/>
                </a:highlight>
              </a:rPr>
              <a:t>: Routes = [</a:t>
            </a:r>
            <a:endParaRPr>
              <a:highlight>
                <a:srgbClr val="FFFFFF"/>
              </a:highlight>
            </a:endParaRPr>
          </a:p>
          <a:p>
            <a:pPr indent="0" lvl="0" marL="914400" rtl="0" algn="l">
              <a:spcBef>
                <a:spcPts val="0"/>
              </a:spcBef>
              <a:spcAft>
                <a:spcPts val="0"/>
              </a:spcAft>
              <a:buNone/>
            </a:pPr>
            <a:r>
              <a:rPr lang="en">
                <a:highlight>
                  <a:srgbClr val="FFFFFF"/>
                </a:highlight>
              </a:rPr>
              <a:t> {</a:t>
            </a:r>
            <a:endParaRPr>
              <a:highlight>
                <a:srgbClr val="FFFFFF"/>
              </a:highlight>
            </a:endParaRPr>
          </a:p>
          <a:p>
            <a:pPr indent="0" lvl="0" marL="914400" rtl="0" algn="l">
              <a:spcBef>
                <a:spcPts val="0"/>
              </a:spcBef>
              <a:spcAft>
                <a:spcPts val="0"/>
              </a:spcAft>
              <a:buNone/>
            </a:pPr>
            <a:r>
              <a:rPr lang="en">
                <a:highlight>
                  <a:srgbClr val="FFFFFF"/>
                </a:highlight>
              </a:rPr>
              <a:t>   </a:t>
            </a:r>
            <a:r>
              <a:rPr b="1" lang="en">
                <a:solidFill>
                  <a:srgbClr val="660E7A"/>
                </a:solidFill>
                <a:highlight>
                  <a:srgbClr val="FFFFFF"/>
                </a:highlight>
              </a:rPr>
              <a:t>path</a:t>
            </a:r>
            <a:r>
              <a:rPr lang="en">
                <a:highlight>
                  <a:srgbClr val="FFFFFF"/>
                </a:highlight>
              </a:rPr>
              <a:t>: </a:t>
            </a:r>
            <a:r>
              <a:rPr b="1" lang="en">
                <a:solidFill>
                  <a:srgbClr val="008000"/>
                </a:solidFill>
                <a:highlight>
                  <a:srgbClr val="FFFFFF"/>
                </a:highlight>
              </a:rPr>
              <a:t>''</a:t>
            </a:r>
            <a:r>
              <a:rPr lang="en">
                <a:highlight>
                  <a:srgbClr val="FFFFFF"/>
                </a:highlight>
              </a:rPr>
              <a:t>, </a:t>
            </a:r>
            <a:r>
              <a:rPr b="1" lang="en">
                <a:solidFill>
                  <a:srgbClr val="660E7A"/>
                </a:solidFill>
                <a:highlight>
                  <a:srgbClr val="FFFFFF"/>
                </a:highlight>
              </a:rPr>
              <a:t>component</a:t>
            </a:r>
            <a:r>
              <a:rPr lang="en">
                <a:highlight>
                  <a:srgbClr val="FFFFFF"/>
                </a:highlight>
              </a:rPr>
              <a:t>: StoreViewComponent</a:t>
            </a:r>
            <a:endParaRPr>
              <a:highlight>
                <a:srgbClr val="FFFFFF"/>
              </a:highlight>
            </a:endParaRPr>
          </a:p>
          <a:p>
            <a:pPr indent="0" lvl="0" marL="914400" rtl="0" algn="l">
              <a:spcBef>
                <a:spcPts val="0"/>
              </a:spcBef>
              <a:spcAft>
                <a:spcPts val="0"/>
              </a:spcAft>
              <a:buNone/>
            </a:pPr>
            <a:r>
              <a:rPr lang="en">
                <a:highlight>
                  <a:srgbClr val="FFFFFF"/>
                </a:highlight>
              </a:rPr>
              <a:t> },</a:t>
            </a:r>
            <a:endParaRPr>
              <a:highlight>
                <a:srgbClr val="FFFFFF"/>
              </a:highlight>
            </a:endParaRPr>
          </a:p>
          <a:p>
            <a:pPr indent="0" lvl="0" marL="914400" rtl="0" algn="l">
              <a:spcBef>
                <a:spcPts val="0"/>
              </a:spcBef>
              <a:spcAft>
                <a:spcPts val="0"/>
              </a:spcAft>
              <a:buNone/>
            </a:pPr>
            <a:r>
              <a:rPr lang="en">
                <a:highlight>
                  <a:srgbClr val="FFFFFF"/>
                </a:highlight>
              </a:rPr>
              <a:t> {</a:t>
            </a:r>
            <a:endParaRPr>
              <a:highlight>
                <a:srgbClr val="FFFFFF"/>
              </a:highlight>
            </a:endParaRPr>
          </a:p>
          <a:p>
            <a:pPr indent="0" lvl="0" marL="914400" rtl="0" algn="l">
              <a:spcBef>
                <a:spcPts val="0"/>
              </a:spcBef>
              <a:spcAft>
                <a:spcPts val="0"/>
              </a:spcAft>
              <a:buNone/>
            </a:pPr>
            <a:r>
              <a:rPr lang="en">
                <a:highlight>
                  <a:srgbClr val="FFFFFF"/>
                </a:highlight>
              </a:rPr>
              <a:t>   </a:t>
            </a:r>
            <a:r>
              <a:rPr b="1" lang="en">
                <a:solidFill>
                  <a:srgbClr val="660E7A"/>
                </a:solidFill>
                <a:highlight>
                  <a:srgbClr val="FFFFFF"/>
                </a:highlight>
              </a:rPr>
              <a:t>path</a:t>
            </a:r>
            <a:r>
              <a:rPr lang="en">
                <a:highlight>
                  <a:srgbClr val="FFFFFF"/>
                </a:highlight>
              </a:rPr>
              <a:t>: </a:t>
            </a:r>
            <a:r>
              <a:rPr b="1" lang="en">
                <a:solidFill>
                  <a:srgbClr val="008000"/>
                </a:solidFill>
                <a:highlight>
                  <a:srgbClr val="FFFFFF"/>
                </a:highlight>
              </a:rPr>
              <a:t>'cart'</a:t>
            </a:r>
            <a:r>
              <a:rPr lang="en">
                <a:highlight>
                  <a:srgbClr val="FFFFFF"/>
                </a:highlight>
              </a:rPr>
              <a:t>, </a:t>
            </a:r>
            <a:r>
              <a:rPr b="1" lang="en">
                <a:solidFill>
                  <a:srgbClr val="660E7A"/>
                </a:solidFill>
                <a:highlight>
                  <a:srgbClr val="FFFFFF"/>
                </a:highlight>
              </a:rPr>
              <a:t>component</a:t>
            </a:r>
            <a:r>
              <a:rPr lang="en">
                <a:highlight>
                  <a:srgbClr val="FFFFFF"/>
                </a:highlight>
              </a:rPr>
              <a:t>: CartViewComponent</a:t>
            </a:r>
            <a:endParaRPr>
              <a:highlight>
                <a:srgbClr val="FFFFFF"/>
              </a:highlight>
            </a:endParaRPr>
          </a:p>
          <a:p>
            <a:pPr indent="0" lvl="0" marL="914400" rtl="0" algn="l">
              <a:spcBef>
                <a:spcPts val="0"/>
              </a:spcBef>
              <a:spcAft>
                <a:spcPts val="0"/>
              </a:spcAft>
              <a:buNone/>
            </a:pPr>
            <a:r>
              <a:rPr lang="en">
                <a:highlight>
                  <a:srgbClr val="FFFFFF"/>
                </a:highlight>
              </a:rPr>
              <a:t> },</a:t>
            </a:r>
            <a:endParaRPr>
              <a:highlight>
                <a:srgbClr val="FFFFFF"/>
              </a:highlight>
            </a:endParaRPr>
          </a:p>
          <a:p>
            <a:pPr indent="0" lvl="0" marL="914400" rtl="0" algn="l">
              <a:spcBef>
                <a:spcPts val="0"/>
              </a:spcBef>
              <a:spcAft>
                <a:spcPts val="0"/>
              </a:spcAft>
              <a:buNone/>
            </a:pPr>
            <a:r>
              <a:rPr lang="en">
                <a:highlight>
                  <a:srgbClr val="FFFFFF"/>
                </a:highlight>
              </a:rPr>
              <a:t> {</a:t>
            </a:r>
            <a:endParaRPr>
              <a:highlight>
                <a:srgbClr val="FFFFFF"/>
              </a:highlight>
            </a:endParaRPr>
          </a:p>
          <a:p>
            <a:pPr indent="0" lvl="0" marL="914400" rtl="0" algn="l">
              <a:spcBef>
                <a:spcPts val="0"/>
              </a:spcBef>
              <a:spcAft>
                <a:spcPts val="0"/>
              </a:spcAft>
              <a:buNone/>
            </a:pPr>
            <a:r>
              <a:rPr lang="en">
                <a:highlight>
                  <a:srgbClr val="FFFFFF"/>
                </a:highlight>
              </a:rPr>
              <a:t>   </a:t>
            </a:r>
            <a:r>
              <a:rPr b="1" lang="en">
                <a:solidFill>
                  <a:srgbClr val="660E7A"/>
                </a:solidFill>
                <a:highlight>
                  <a:srgbClr val="FFFFFF"/>
                </a:highlight>
              </a:rPr>
              <a:t>path</a:t>
            </a:r>
            <a:r>
              <a:rPr lang="en">
                <a:highlight>
                  <a:srgbClr val="FFFFFF"/>
                </a:highlight>
              </a:rPr>
              <a:t>: </a:t>
            </a:r>
            <a:r>
              <a:rPr b="1" lang="en">
                <a:solidFill>
                  <a:srgbClr val="008000"/>
                </a:solidFill>
                <a:highlight>
                  <a:srgbClr val="FFFFFF"/>
                </a:highlight>
              </a:rPr>
              <a:t>'checkout'</a:t>
            </a:r>
            <a:r>
              <a:rPr lang="en">
                <a:highlight>
                  <a:srgbClr val="FFFFFF"/>
                </a:highlight>
              </a:rPr>
              <a:t>, </a:t>
            </a:r>
            <a:r>
              <a:rPr b="1" lang="en">
                <a:solidFill>
                  <a:srgbClr val="660E7A"/>
                </a:solidFill>
                <a:highlight>
                  <a:srgbClr val="FFFFFF"/>
                </a:highlight>
              </a:rPr>
              <a:t>component</a:t>
            </a:r>
            <a:r>
              <a:rPr lang="en">
                <a:highlight>
                  <a:srgbClr val="FFFFFF"/>
                </a:highlight>
              </a:rPr>
              <a:t>: CheckoutViewComponent</a:t>
            </a:r>
            <a:endParaRPr>
              <a:highlight>
                <a:srgbClr val="FFFFFF"/>
              </a:highlight>
            </a:endParaRPr>
          </a:p>
          <a:p>
            <a:pPr indent="0" lvl="0" marL="914400" rtl="0" algn="l">
              <a:spcBef>
                <a:spcPts val="0"/>
              </a:spcBef>
              <a:spcAft>
                <a:spcPts val="0"/>
              </a:spcAft>
              <a:buNone/>
            </a:pPr>
            <a:r>
              <a:rPr lang="en">
                <a:highlight>
                  <a:srgbClr val="FFFFFF"/>
                </a:highlight>
              </a:rPr>
              <a:t> }</a:t>
            </a:r>
            <a:endParaRPr>
              <a:highlight>
                <a:srgbClr val="FFFFFF"/>
              </a:highlight>
            </a:endParaRPr>
          </a:p>
          <a:p>
            <a:pPr indent="0" lvl="0" marL="914400" rtl="0" algn="l">
              <a:spcBef>
                <a:spcPts val="0"/>
              </a:spcBef>
              <a:spcAft>
                <a:spcPts val="0"/>
              </a:spcAft>
              <a:buNone/>
            </a:pPr>
            <a:r>
              <a:rPr lang="en">
                <a:highlight>
                  <a:srgbClr val="FFFFFF"/>
                </a:highlight>
              </a:rPr>
              <a:t>];</a:t>
            </a:r>
            <a:endParaRPr>
              <a:highlight>
                <a:srgbClr val="FFFFFF"/>
              </a:highlight>
            </a:endParaRPr>
          </a:p>
          <a:p>
            <a:pPr indent="0" lvl="0" marL="0" rtl="0" algn="l">
              <a:spcBef>
                <a:spcPts val="0"/>
              </a:spcBef>
              <a:spcAft>
                <a:spcPts val="0"/>
              </a:spcAft>
              <a:buNone/>
            </a:pPr>
            <a:r>
              <a:t/>
            </a:r>
            <a:endParaRPr b="1"/>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64e11869e2_0_5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64e11869e2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BY STEP INSTRUCTIONS CONTINUED:</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AutoNum type="arabicParenR"/>
            </a:pPr>
            <a:r>
              <a:rPr lang="en"/>
              <a:t>Open </a:t>
            </a:r>
            <a:r>
              <a:rPr b="1" lang="en"/>
              <a:t>src/app/navigation/navigation.component.html</a:t>
            </a:r>
            <a:r>
              <a:rPr lang="en"/>
              <a:t>  and add router links as highlighted below:</a:t>
            </a:r>
            <a:endParaRPr/>
          </a:p>
          <a:p>
            <a:pPr indent="0" lvl="0" marL="914400" rtl="0" algn="l">
              <a:spcBef>
                <a:spcPts val="0"/>
              </a:spcBef>
              <a:spcAft>
                <a:spcPts val="0"/>
              </a:spcAft>
              <a:buNone/>
            </a:pPr>
            <a:r>
              <a:rPr lang="en">
                <a:highlight>
                  <a:srgbClr val="EFEFEF"/>
                </a:highlight>
              </a:rPr>
              <a:t>&lt;</a:t>
            </a:r>
            <a:r>
              <a:rPr b="1" lang="en">
                <a:solidFill>
                  <a:srgbClr val="000080"/>
                </a:solidFill>
                <a:highlight>
                  <a:srgbClr val="EFEFEF"/>
                </a:highlight>
              </a:rPr>
              <a:t>li </a:t>
            </a:r>
            <a:r>
              <a:rPr b="1" lang="en">
                <a:solidFill>
                  <a:srgbClr val="0000FF"/>
                </a:solidFill>
                <a:highlight>
                  <a:srgbClr val="EFEFEF"/>
                </a:highlight>
              </a:rPr>
              <a:t>class</a:t>
            </a:r>
            <a:r>
              <a:rPr b="1" lang="en">
                <a:solidFill>
                  <a:srgbClr val="008000"/>
                </a:solidFill>
                <a:highlight>
                  <a:srgbClr val="EFEFEF"/>
                </a:highlight>
              </a:rPr>
              <a:t>="nav-item"</a:t>
            </a:r>
            <a:r>
              <a:rPr lang="en">
                <a:highlight>
                  <a:srgbClr val="EFEFEF"/>
                </a:highlight>
              </a:rPr>
              <a:t>&gt;</a:t>
            </a:r>
            <a:endParaRPr>
              <a:highlight>
                <a:srgbClr val="EFEFEF"/>
              </a:highlight>
            </a:endParaRPr>
          </a:p>
          <a:p>
            <a:pPr indent="0" lvl="0" marL="914400" rtl="0" algn="l">
              <a:spcBef>
                <a:spcPts val="0"/>
              </a:spcBef>
              <a:spcAft>
                <a:spcPts val="0"/>
              </a:spcAft>
              <a:buNone/>
            </a:pPr>
            <a:r>
              <a:rPr lang="en">
                <a:highlight>
                  <a:srgbClr val="FFFFFF"/>
                </a:highlight>
              </a:rPr>
              <a:t> 	</a:t>
            </a:r>
            <a:r>
              <a:rPr lang="en">
                <a:highlight>
                  <a:srgbClr val="EFEFEF"/>
                </a:highlight>
              </a:rPr>
              <a:t>&lt;</a:t>
            </a:r>
            <a:r>
              <a:rPr b="1" lang="en">
                <a:solidFill>
                  <a:srgbClr val="000080"/>
                </a:solidFill>
                <a:highlight>
                  <a:srgbClr val="EFEFEF"/>
                </a:highlight>
              </a:rPr>
              <a:t>a </a:t>
            </a:r>
            <a:r>
              <a:rPr b="1" lang="en">
                <a:solidFill>
                  <a:srgbClr val="0000FF"/>
                </a:solidFill>
                <a:highlight>
                  <a:srgbClr val="EFEFEF"/>
                </a:highlight>
              </a:rPr>
              <a:t>class</a:t>
            </a:r>
            <a:r>
              <a:rPr b="1" lang="en">
                <a:solidFill>
                  <a:srgbClr val="008000"/>
                </a:solidFill>
                <a:highlight>
                  <a:srgbClr val="EFEFEF"/>
                </a:highlight>
              </a:rPr>
              <a:t>="nav-link" </a:t>
            </a:r>
            <a:r>
              <a:rPr b="1" lang="en">
                <a:solidFill>
                  <a:srgbClr val="0000FF"/>
                </a:solidFill>
                <a:highlight>
                  <a:srgbClr val="EFEFEF"/>
                </a:highlight>
              </a:rPr>
              <a:t>routerLink</a:t>
            </a:r>
            <a:r>
              <a:rPr b="1" lang="en">
                <a:solidFill>
                  <a:srgbClr val="008000"/>
                </a:solidFill>
                <a:highlight>
                  <a:srgbClr val="EFEFEF"/>
                </a:highlight>
              </a:rPr>
              <a:t>=""</a:t>
            </a:r>
            <a:r>
              <a:rPr lang="en">
                <a:highlight>
                  <a:srgbClr val="EFEFEF"/>
                </a:highlight>
              </a:rPr>
              <a:t>&gt;</a:t>
            </a:r>
            <a:r>
              <a:rPr lang="en">
                <a:highlight>
                  <a:srgbClr val="FFFFFF"/>
                </a:highlight>
              </a:rPr>
              <a:t>Home </a:t>
            </a:r>
            <a:r>
              <a:rPr lang="en">
                <a:highlight>
                  <a:srgbClr val="EFEFEF"/>
                </a:highlight>
              </a:rPr>
              <a:t>&lt;</a:t>
            </a:r>
            <a:r>
              <a:rPr b="1" lang="en">
                <a:solidFill>
                  <a:srgbClr val="000080"/>
                </a:solidFill>
                <a:highlight>
                  <a:srgbClr val="EFEFEF"/>
                </a:highlight>
              </a:rPr>
              <a:t>span </a:t>
            </a:r>
            <a:r>
              <a:rPr b="1" lang="en">
                <a:solidFill>
                  <a:srgbClr val="0000FF"/>
                </a:solidFill>
                <a:highlight>
                  <a:srgbClr val="EFEFEF"/>
                </a:highlight>
              </a:rPr>
              <a:t>class</a:t>
            </a:r>
            <a:r>
              <a:rPr b="1" lang="en">
                <a:solidFill>
                  <a:srgbClr val="008000"/>
                </a:solidFill>
                <a:highlight>
                  <a:srgbClr val="EFEFEF"/>
                </a:highlight>
              </a:rPr>
              <a:t>="sr-only"</a:t>
            </a:r>
            <a:r>
              <a:rPr lang="en">
                <a:highlight>
                  <a:srgbClr val="EFEFEF"/>
                </a:highlight>
              </a:rPr>
              <a:t>&gt;</a:t>
            </a:r>
            <a:r>
              <a:rPr lang="en">
                <a:highlight>
                  <a:srgbClr val="FFFFFF"/>
                </a:highlight>
              </a:rPr>
              <a:t>(current)</a:t>
            </a:r>
            <a:r>
              <a:rPr lang="en">
                <a:highlight>
                  <a:srgbClr val="EFEFEF"/>
                </a:highlight>
              </a:rPr>
              <a:t>&lt;/</a:t>
            </a:r>
            <a:r>
              <a:rPr b="1" lang="en">
                <a:solidFill>
                  <a:srgbClr val="000080"/>
                </a:solidFill>
                <a:highlight>
                  <a:srgbClr val="EFEFEF"/>
                </a:highlight>
              </a:rPr>
              <a:t>span</a:t>
            </a:r>
            <a:r>
              <a:rPr lang="en">
                <a:highlight>
                  <a:srgbClr val="EFEFEF"/>
                </a:highlight>
              </a:rPr>
              <a:t>&gt;&lt;/</a:t>
            </a:r>
            <a:r>
              <a:rPr b="1" lang="en">
                <a:solidFill>
                  <a:srgbClr val="000080"/>
                </a:solidFill>
                <a:highlight>
                  <a:srgbClr val="EFEFEF"/>
                </a:highlight>
              </a:rPr>
              <a:t>a</a:t>
            </a:r>
            <a:r>
              <a:rPr lang="en">
                <a:highlight>
                  <a:srgbClr val="EFEFEF"/>
                </a:highlight>
              </a:rPr>
              <a:t>&gt;</a:t>
            </a:r>
            <a:endParaRPr>
              <a:highlight>
                <a:srgbClr val="EFEFEF"/>
              </a:highlight>
            </a:endParaRPr>
          </a:p>
          <a:p>
            <a:pPr indent="0" lvl="0" marL="914400" rtl="0" algn="l">
              <a:spcBef>
                <a:spcPts val="0"/>
              </a:spcBef>
              <a:spcAft>
                <a:spcPts val="0"/>
              </a:spcAft>
              <a:buNone/>
            </a:pPr>
            <a:r>
              <a:rPr lang="en">
                <a:highlight>
                  <a:srgbClr val="EFEFEF"/>
                </a:highlight>
              </a:rPr>
              <a:t>&lt;/</a:t>
            </a:r>
            <a:r>
              <a:rPr b="1" lang="en">
                <a:solidFill>
                  <a:srgbClr val="000080"/>
                </a:solidFill>
                <a:highlight>
                  <a:srgbClr val="EFEFEF"/>
                </a:highlight>
              </a:rPr>
              <a:t>li</a:t>
            </a:r>
            <a:r>
              <a:rPr lang="en">
                <a:highlight>
                  <a:srgbClr val="EFEFEF"/>
                </a:highlight>
              </a:rPr>
              <a:t>&gt;</a:t>
            </a:r>
            <a:endParaRPr>
              <a:highlight>
                <a:srgbClr val="EFEFEF"/>
              </a:highlight>
            </a:endParaRPr>
          </a:p>
          <a:p>
            <a:pPr indent="0" lvl="0" marL="914400" rtl="0" algn="l">
              <a:spcBef>
                <a:spcPts val="0"/>
              </a:spcBef>
              <a:spcAft>
                <a:spcPts val="0"/>
              </a:spcAft>
              <a:buNone/>
            </a:pPr>
            <a:r>
              <a:rPr lang="en">
                <a:highlight>
                  <a:srgbClr val="EFEFEF"/>
                </a:highlight>
              </a:rPr>
              <a:t>&lt;</a:t>
            </a:r>
            <a:r>
              <a:rPr b="1" lang="en">
                <a:solidFill>
                  <a:srgbClr val="000080"/>
                </a:solidFill>
                <a:highlight>
                  <a:srgbClr val="EFEFEF"/>
                </a:highlight>
              </a:rPr>
              <a:t>li </a:t>
            </a:r>
            <a:r>
              <a:rPr b="1" lang="en">
                <a:solidFill>
                  <a:srgbClr val="0000FF"/>
                </a:solidFill>
                <a:highlight>
                  <a:srgbClr val="EFEFEF"/>
                </a:highlight>
              </a:rPr>
              <a:t>class</a:t>
            </a:r>
            <a:r>
              <a:rPr b="1" lang="en">
                <a:solidFill>
                  <a:srgbClr val="008000"/>
                </a:solidFill>
                <a:highlight>
                  <a:srgbClr val="EFEFEF"/>
                </a:highlight>
              </a:rPr>
              <a:t>="nav-item"</a:t>
            </a:r>
            <a:r>
              <a:rPr lang="en">
                <a:highlight>
                  <a:srgbClr val="EFEFEF"/>
                </a:highlight>
              </a:rPr>
              <a:t>&gt;</a:t>
            </a:r>
            <a:endParaRPr>
              <a:highlight>
                <a:srgbClr val="EFEFEF"/>
              </a:highlight>
            </a:endParaRPr>
          </a:p>
          <a:p>
            <a:pPr indent="0" lvl="0" marL="914400" rtl="0" algn="l">
              <a:spcBef>
                <a:spcPts val="0"/>
              </a:spcBef>
              <a:spcAft>
                <a:spcPts val="0"/>
              </a:spcAft>
              <a:buNone/>
            </a:pPr>
            <a:r>
              <a:rPr lang="en">
                <a:highlight>
                  <a:srgbClr val="FFFFFF"/>
                </a:highlight>
              </a:rPr>
              <a:t> 	</a:t>
            </a:r>
            <a:r>
              <a:rPr lang="en">
                <a:highlight>
                  <a:srgbClr val="EFEFEF"/>
                </a:highlight>
              </a:rPr>
              <a:t>&lt;</a:t>
            </a:r>
            <a:r>
              <a:rPr b="1" lang="en">
                <a:solidFill>
                  <a:srgbClr val="000080"/>
                </a:solidFill>
                <a:highlight>
                  <a:srgbClr val="EFEFEF"/>
                </a:highlight>
              </a:rPr>
              <a:t>a </a:t>
            </a:r>
            <a:r>
              <a:rPr b="1" lang="en">
                <a:solidFill>
                  <a:srgbClr val="0000FF"/>
                </a:solidFill>
                <a:highlight>
                  <a:srgbClr val="EFEFEF"/>
                </a:highlight>
              </a:rPr>
              <a:t>class</a:t>
            </a:r>
            <a:r>
              <a:rPr b="1" lang="en">
                <a:solidFill>
                  <a:srgbClr val="008000"/>
                </a:solidFill>
                <a:highlight>
                  <a:srgbClr val="EFEFEF"/>
                </a:highlight>
              </a:rPr>
              <a:t>="nav-link" </a:t>
            </a:r>
            <a:r>
              <a:rPr b="1" lang="en">
                <a:solidFill>
                  <a:srgbClr val="0000FF"/>
                </a:solidFill>
                <a:highlight>
                  <a:srgbClr val="FFD966"/>
                </a:highlight>
              </a:rPr>
              <a:t>routerLink</a:t>
            </a:r>
            <a:r>
              <a:rPr b="1" lang="en">
                <a:solidFill>
                  <a:srgbClr val="008000"/>
                </a:solidFill>
                <a:highlight>
                  <a:srgbClr val="FFD966"/>
                </a:highlight>
              </a:rPr>
              <a:t>="cart" </a:t>
            </a:r>
            <a:r>
              <a:rPr lang="en">
                <a:highlight>
                  <a:srgbClr val="EFEFEF"/>
                </a:highlight>
              </a:rPr>
              <a:t>&gt;</a:t>
            </a:r>
            <a:r>
              <a:rPr lang="en">
                <a:highlight>
                  <a:srgbClr val="FFFFFF"/>
                </a:highlight>
              </a:rPr>
              <a:t>My cart </a:t>
            </a:r>
            <a:r>
              <a:rPr lang="en">
                <a:highlight>
                  <a:srgbClr val="EFEFEF"/>
                </a:highlight>
              </a:rPr>
              <a:t>&lt;</a:t>
            </a:r>
            <a:r>
              <a:rPr b="1" lang="en">
                <a:solidFill>
                  <a:srgbClr val="000080"/>
                </a:solidFill>
                <a:highlight>
                  <a:srgbClr val="EFEFEF"/>
                </a:highlight>
              </a:rPr>
              <a:t>span </a:t>
            </a:r>
            <a:r>
              <a:rPr b="1" lang="en">
                <a:solidFill>
                  <a:srgbClr val="0000FF"/>
                </a:solidFill>
                <a:highlight>
                  <a:srgbClr val="EFEFEF"/>
                </a:highlight>
              </a:rPr>
              <a:t>class</a:t>
            </a:r>
            <a:r>
              <a:rPr b="1" lang="en">
                <a:solidFill>
                  <a:srgbClr val="008000"/>
                </a:solidFill>
                <a:highlight>
                  <a:srgbClr val="EFEFEF"/>
                </a:highlight>
              </a:rPr>
              <a:t>="sr-only"</a:t>
            </a:r>
            <a:r>
              <a:rPr lang="en">
                <a:highlight>
                  <a:srgbClr val="EFEFEF"/>
                </a:highlight>
              </a:rPr>
              <a:t>&gt;&lt;/</a:t>
            </a:r>
            <a:r>
              <a:rPr b="1" lang="en">
                <a:solidFill>
                  <a:srgbClr val="000080"/>
                </a:solidFill>
                <a:highlight>
                  <a:srgbClr val="EFEFEF"/>
                </a:highlight>
              </a:rPr>
              <a:t>span</a:t>
            </a:r>
            <a:r>
              <a:rPr lang="en">
                <a:highlight>
                  <a:srgbClr val="EFEFEF"/>
                </a:highlight>
              </a:rPr>
              <a:t>&gt;&lt;/</a:t>
            </a:r>
            <a:r>
              <a:rPr b="1" lang="en">
                <a:solidFill>
                  <a:srgbClr val="000080"/>
                </a:solidFill>
                <a:highlight>
                  <a:srgbClr val="EFEFEF"/>
                </a:highlight>
              </a:rPr>
              <a:t>a</a:t>
            </a:r>
            <a:r>
              <a:rPr lang="en">
                <a:highlight>
                  <a:srgbClr val="EFEFEF"/>
                </a:highlight>
              </a:rPr>
              <a:t>&gt;</a:t>
            </a:r>
            <a:endParaRPr>
              <a:highlight>
                <a:srgbClr val="EFEFEF"/>
              </a:highlight>
            </a:endParaRPr>
          </a:p>
          <a:p>
            <a:pPr indent="0" lvl="0" marL="914400" rtl="0" algn="l">
              <a:spcBef>
                <a:spcPts val="0"/>
              </a:spcBef>
              <a:spcAft>
                <a:spcPts val="0"/>
              </a:spcAft>
              <a:buNone/>
            </a:pPr>
            <a:r>
              <a:rPr lang="en">
                <a:highlight>
                  <a:srgbClr val="EFEFEF"/>
                </a:highlight>
              </a:rPr>
              <a:t>&lt;/</a:t>
            </a:r>
            <a:r>
              <a:rPr b="1" lang="en">
                <a:solidFill>
                  <a:srgbClr val="000080"/>
                </a:solidFill>
                <a:highlight>
                  <a:srgbClr val="EFEFEF"/>
                </a:highlight>
              </a:rPr>
              <a:t>li</a:t>
            </a:r>
            <a:r>
              <a:rPr lang="en">
                <a:highlight>
                  <a:srgbClr val="EFEFEF"/>
                </a:highlight>
              </a:rPr>
              <a:t>&gt;</a:t>
            </a:r>
            <a:endParaRPr>
              <a:highlight>
                <a:srgbClr val="EFEFEF"/>
              </a:highlight>
            </a:endParaRPr>
          </a:p>
          <a:p>
            <a:pPr indent="0" lvl="0" marL="914400" rtl="0" algn="l">
              <a:spcBef>
                <a:spcPts val="0"/>
              </a:spcBef>
              <a:spcAft>
                <a:spcPts val="0"/>
              </a:spcAft>
              <a:buNone/>
            </a:pPr>
            <a:r>
              <a:rPr lang="en">
                <a:highlight>
                  <a:srgbClr val="EFEFEF"/>
                </a:highlight>
              </a:rPr>
              <a:t>&lt;</a:t>
            </a:r>
            <a:r>
              <a:rPr b="1" lang="en">
                <a:solidFill>
                  <a:srgbClr val="000080"/>
                </a:solidFill>
                <a:highlight>
                  <a:srgbClr val="EFEFEF"/>
                </a:highlight>
              </a:rPr>
              <a:t>li </a:t>
            </a:r>
            <a:r>
              <a:rPr b="1" lang="en">
                <a:solidFill>
                  <a:srgbClr val="0000FF"/>
                </a:solidFill>
                <a:highlight>
                  <a:srgbClr val="EFEFEF"/>
                </a:highlight>
              </a:rPr>
              <a:t>class</a:t>
            </a:r>
            <a:r>
              <a:rPr b="1" lang="en">
                <a:solidFill>
                  <a:srgbClr val="008000"/>
                </a:solidFill>
                <a:highlight>
                  <a:srgbClr val="EFEFEF"/>
                </a:highlight>
              </a:rPr>
              <a:t>="nav-item"</a:t>
            </a:r>
            <a:r>
              <a:rPr lang="en">
                <a:highlight>
                  <a:srgbClr val="EFEFEF"/>
                </a:highlight>
              </a:rPr>
              <a:t>&gt;</a:t>
            </a:r>
            <a:endParaRPr>
              <a:highlight>
                <a:srgbClr val="EFEFEF"/>
              </a:highlight>
            </a:endParaRPr>
          </a:p>
          <a:p>
            <a:pPr indent="0" lvl="0" marL="914400" rtl="0" algn="l">
              <a:spcBef>
                <a:spcPts val="0"/>
              </a:spcBef>
              <a:spcAft>
                <a:spcPts val="0"/>
              </a:spcAft>
              <a:buNone/>
            </a:pPr>
            <a:r>
              <a:rPr lang="en">
                <a:highlight>
                  <a:srgbClr val="FFFFFF"/>
                </a:highlight>
              </a:rPr>
              <a:t> 	</a:t>
            </a:r>
            <a:r>
              <a:rPr lang="en">
                <a:highlight>
                  <a:srgbClr val="EFEFEF"/>
                </a:highlight>
              </a:rPr>
              <a:t>&lt;</a:t>
            </a:r>
            <a:r>
              <a:rPr b="1" lang="en">
                <a:solidFill>
                  <a:srgbClr val="000080"/>
                </a:solidFill>
                <a:highlight>
                  <a:srgbClr val="EFEFEF"/>
                </a:highlight>
              </a:rPr>
              <a:t>a </a:t>
            </a:r>
            <a:r>
              <a:rPr b="1" lang="en">
                <a:solidFill>
                  <a:srgbClr val="0000FF"/>
                </a:solidFill>
                <a:highlight>
                  <a:srgbClr val="EFEFEF"/>
                </a:highlight>
              </a:rPr>
              <a:t>class</a:t>
            </a:r>
            <a:r>
              <a:rPr b="1" lang="en">
                <a:solidFill>
                  <a:srgbClr val="008000"/>
                </a:solidFill>
                <a:highlight>
                  <a:srgbClr val="EFEFEF"/>
                </a:highlight>
              </a:rPr>
              <a:t>="nav-link" </a:t>
            </a:r>
            <a:r>
              <a:rPr b="1" lang="en">
                <a:solidFill>
                  <a:srgbClr val="0000FF"/>
                </a:solidFill>
                <a:highlight>
                  <a:srgbClr val="FFD966"/>
                </a:highlight>
              </a:rPr>
              <a:t>routerLink</a:t>
            </a:r>
            <a:r>
              <a:rPr b="1" lang="en">
                <a:solidFill>
                  <a:srgbClr val="008000"/>
                </a:solidFill>
                <a:highlight>
                  <a:srgbClr val="FFD966"/>
                </a:highlight>
              </a:rPr>
              <a:t>="checkout"</a:t>
            </a:r>
            <a:r>
              <a:rPr lang="en">
                <a:highlight>
                  <a:srgbClr val="EFEFEF"/>
                </a:highlight>
              </a:rPr>
              <a:t>&gt;</a:t>
            </a:r>
            <a:r>
              <a:rPr lang="en">
                <a:highlight>
                  <a:srgbClr val="FFFFFF"/>
                </a:highlight>
              </a:rPr>
              <a:t>Checkout </a:t>
            </a:r>
            <a:r>
              <a:rPr lang="en">
                <a:highlight>
                  <a:srgbClr val="EFEFEF"/>
                </a:highlight>
              </a:rPr>
              <a:t>&lt;</a:t>
            </a:r>
            <a:r>
              <a:rPr b="1" lang="en">
                <a:solidFill>
                  <a:srgbClr val="000080"/>
                </a:solidFill>
                <a:highlight>
                  <a:srgbClr val="EFEFEF"/>
                </a:highlight>
              </a:rPr>
              <a:t>span </a:t>
            </a:r>
            <a:r>
              <a:rPr b="1" lang="en">
                <a:solidFill>
                  <a:srgbClr val="0000FF"/>
                </a:solidFill>
                <a:highlight>
                  <a:srgbClr val="EFEFEF"/>
                </a:highlight>
              </a:rPr>
              <a:t>class</a:t>
            </a:r>
            <a:r>
              <a:rPr b="1" lang="en">
                <a:solidFill>
                  <a:srgbClr val="008000"/>
                </a:solidFill>
                <a:highlight>
                  <a:srgbClr val="EFEFEF"/>
                </a:highlight>
              </a:rPr>
              <a:t>="sr-only"</a:t>
            </a:r>
            <a:r>
              <a:rPr lang="en">
                <a:highlight>
                  <a:srgbClr val="EFEFEF"/>
                </a:highlight>
              </a:rPr>
              <a:t>&gt;&lt;/</a:t>
            </a:r>
            <a:r>
              <a:rPr b="1" lang="en">
                <a:solidFill>
                  <a:srgbClr val="000080"/>
                </a:solidFill>
                <a:highlight>
                  <a:srgbClr val="EFEFEF"/>
                </a:highlight>
              </a:rPr>
              <a:t>span</a:t>
            </a:r>
            <a:r>
              <a:rPr lang="en">
                <a:highlight>
                  <a:srgbClr val="EFEFEF"/>
                </a:highlight>
              </a:rPr>
              <a:t>&gt;&lt;/</a:t>
            </a:r>
            <a:r>
              <a:rPr b="1" lang="en">
                <a:solidFill>
                  <a:srgbClr val="000080"/>
                </a:solidFill>
                <a:highlight>
                  <a:srgbClr val="EFEFEF"/>
                </a:highlight>
              </a:rPr>
              <a:t>a</a:t>
            </a:r>
            <a:r>
              <a:rPr lang="en">
                <a:highlight>
                  <a:srgbClr val="EFEFEF"/>
                </a:highlight>
              </a:rPr>
              <a:t>&gt;</a:t>
            </a:r>
            <a:endParaRPr>
              <a:highlight>
                <a:srgbClr val="EFEFEF"/>
              </a:highlight>
            </a:endParaRPr>
          </a:p>
          <a:p>
            <a:pPr indent="0" lvl="0" marL="914400" rtl="0" algn="l">
              <a:spcBef>
                <a:spcPts val="0"/>
              </a:spcBef>
              <a:spcAft>
                <a:spcPts val="0"/>
              </a:spcAft>
              <a:buNone/>
            </a:pPr>
            <a:r>
              <a:rPr lang="en">
                <a:highlight>
                  <a:srgbClr val="EFEFEF"/>
                </a:highlight>
              </a:rPr>
              <a:t>&lt;/</a:t>
            </a:r>
            <a:r>
              <a:rPr b="1" lang="en">
                <a:solidFill>
                  <a:srgbClr val="000080"/>
                </a:solidFill>
                <a:highlight>
                  <a:srgbClr val="EFEFEF"/>
                </a:highlight>
              </a:rPr>
              <a:t>li</a:t>
            </a:r>
            <a:r>
              <a:rPr lang="en">
                <a:highlight>
                  <a:srgbClr val="EFEFEF"/>
                </a:highlight>
              </a:rPr>
              <a:t>&gt;</a:t>
            </a:r>
            <a:endParaRPr>
              <a:highlight>
                <a:srgbClr val="EFEFEF"/>
              </a:highlight>
            </a:endParaRPr>
          </a:p>
          <a:p>
            <a:pPr indent="0" lvl="0" marL="914400" rtl="0" algn="l">
              <a:spcBef>
                <a:spcPts val="0"/>
              </a:spcBef>
              <a:spcAft>
                <a:spcPts val="0"/>
              </a:spcAft>
              <a:buNone/>
            </a:pPr>
            <a:r>
              <a:t/>
            </a:r>
            <a:endParaRPr>
              <a:highlight>
                <a:srgbClr val="EFEFEF"/>
              </a:highlight>
            </a:endParaRPr>
          </a:p>
          <a:p>
            <a:pPr indent="0" lvl="0" marL="0" rtl="0" algn="l">
              <a:spcBef>
                <a:spcPts val="0"/>
              </a:spcBef>
              <a:spcAft>
                <a:spcPts val="0"/>
              </a:spcAft>
              <a:buNone/>
            </a:pPr>
            <a:r>
              <a:rPr lang="en"/>
              <a:t>2)  Now head to </a:t>
            </a:r>
            <a:r>
              <a:rPr lang="en" u="sng">
                <a:solidFill>
                  <a:schemeClr val="hlink"/>
                </a:solidFill>
                <a:hlinkClick r:id="rId2"/>
              </a:rPr>
              <a:t>http://localhost:4200</a:t>
            </a:r>
            <a:r>
              <a:rPr lang="en"/>
              <a:t> in your browser and try to navigate to different views using the navigation component.</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64e11869e2_0_6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64e11869e2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64e11869e2_0_6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64e11869e2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64e11869e2_0_6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64e11869e2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that case,</a:t>
            </a:r>
            <a:r>
              <a:rPr b="1" lang="en"/>
              <a:t> /admin/orders</a:t>
            </a:r>
            <a:r>
              <a:rPr lang="en"/>
              <a:t> displays </a:t>
            </a:r>
            <a:r>
              <a:rPr b="1" lang="en"/>
              <a:t>ManageOrdersComponent</a:t>
            </a:r>
            <a:r>
              <a:rPr i="1" lang="en"/>
              <a:t> </a:t>
            </a:r>
            <a:r>
              <a:rPr lang="en"/>
              <a:t>as a child of </a:t>
            </a:r>
            <a:r>
              <a:rPr b="1" lang="en"/>
              <a:t>AdminComponent</a:t>
            </a:r>
            <a:r>
              <a:rPr lang="en"/>
              <a:t>, while </a:t>
            </a:r>
            <a:r>
              <a:rPr b="1" lang="en"/>
              <a:t>/admin</a:t>
            </a:r>
            <a:r>
              <a:rPr lang="en"/>
              <a:t> displays </a:t>
            </a:r>
            <a:r>
              <a:rPr b="1" lang="en"/>
              <a:t>AdminDashboardComponent</a:t>
            </a:r>
            <a:r>
              <a:rPr i="1" lang="en"/>
              <a:t> </a:t>
            </a:r>
            <a:r>
              <a:rPr lang="en"/>
              <a:t>as a child of </a:t>
            </a:r>
            <a:r>
              <a:rPr b="1" lang="en">
                <a:solidFill>
                  <a:schemeClr val="dk1"/>
                </a:solidFill>
              </a:rPr>
              <a:t>AdminComponent</a:t>
            </a:r>
            <a:r>
              <a:rPr i="1" lang="en">
                <a:solidFill>
                  <a:schemeClr val="dk1"/>
                </a:solidFill>
              </a:rPr>
              <a:t>.</a:t>
            </a:r>
            <a:endParaRPr i="1"/>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64e11869e2_0_6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64e11869e2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result, in the above example, if the URL is details/21 , ActivatedRoute.params[‘id’] would be equal to 21.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Navigating to that URL programmatically in TypeScript could be achieved with: </a:t>
            </a:r>
            <a:r>
              <a:rPr lang="en" sz="1000">
                <a:solidFill>
                  <a:srgbClr val="D81B60"/>
                </a:solidFill>
                <a:highlight>
                  <a:srgbClr val="FFFFFF"/>
                </a:highlight>
                <a:latin typeface="Verdana"/>
                <a:ea typeface="Verdana"/>
                <a:cs typeface="Verdana"/>
                <a:sym typeface="Verdana"/>
              </a:rPr>
              <a:t>this</a:t>
            </a:r>
            <a:r>
              <a:rPr lang="en" sz="1000">
                <a:solidFill>
                  <a:srgbClr val="455A64"/>
                </a:solidFill>
                <a:highlight>
                  <a:srgbClr val="FFFFFF"/>
                </a:highlight>
                <a:latin typeface="Verdana"/>
                <a:ea typeface="Verdana"/>
                <a:cs typeface="Verdana"/>
                <a:sym typeface="Verdana"/>
              </a:rPr>
              <a:t>.router.navigate([</a:t>
            </a:r>
            <a:r>
              <a:rPr lang="en" sz="1000">
                <a:solidFill>
                  <a:srgbClr val="00796B"/>
                </a:solidFill>
                <a:highlight>
                  <a:srgbClr val="FFFFFF"/>
                </a:highlight>
                <a:latin typeface="Verdana"/>
                <a:ea typeface="Verdana"/>
                <a:cs typeface="Verdana"/>
                <a:sym typeface="Verdana"/>
              </a:rPr>
              <a:t>'/details'</a:t>
            </a:r>
            <a:r>
              <a:rPr lang="en" sz="1000">
                <a:solidFill>
                  <a:srgbClr val="455A64"/>
                </a:solidFill>
                <a:highlight>
                  <a:srgbClr val="FFFFFF"/>
                </a:highlight>
                <a:latin typeface="Verdana"/>
                <a:ea typeface="Verdana"/>
                <a:cs typeface="Verdana"/>
                <a:sym typeface="Verdana"/>
              </a:rPr>
              <a:t>, { id: 21 }]);</a:t>
            </a:r>
            <a:endParaRPr sz="1000">
              <a:solidFill>
                <a:srgbClr val="455A64"/>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64e11869e2_0_6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64e11869e2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a:t>
            </a:r>
            <a:r>
              <a:rPr b="1" lang="en"/>
              <a:t>canActivate</a:t>
            </a:r>
            <a:r>
              <a:rPr lang="en"/>
              <a:t> can also return an </a:t>
            </a:r>
            <a:r>
              <a:rPr b="1" lang="en"/>
              <a:t>Observable</a:t>
            </a:r>
            <a:r>
              <a:rPr lang="en"/>
              <a:t> of boolean (so you can make an asynchronous check before returning a value), or a </a:t>
            </a:r>
            <a:r>
              <a:rPr b="1" lang="en"/>
              <a:t>UrlTree</a:t>
            </a:r>
            <a:r>
              <a:rPr lang="en"/>
              <a:t>, which is a way to tell the router to redirect the user to a specific path.</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64e11869e2_0_6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64e11869e2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BONUS STEPS:</a:t>
            </a:r>
            <a:endParaRPr b="1"/>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 a navigation link to </a:t>
            </a:r>
            <a:r>
              <a:rPr b="1" lang="en">
                <a:solidFill>
                  <a:schemeClr val="dk1"/>
                </a:solidFill>
              </a:rPr>
              <a:t>/login</a:t>
            </a:r>
            <a:r>
              <a:rPr lang="en">
                <a:solidFill>
                  <a:schemeClr val="dk1"/>
                </a:solidFill>
              </a:rPr>
              <a:t> in the header, which gets hidden once the user is logged 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64e11869e2_0_6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64e11869e2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64e11869e2_0_6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64e11869e2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code example, when a user tries to access the path </a:t>
            </a:r>
            <a:r>
              <a:rPr b="1" lang="en"/>
              <a:t>/heroes/dashboard</a:t>
            </a:r>
            <a:r>
              <a:rPr lang="en"/>
              <a:t> in their browser, it would download the code for the </a:t>
            </a:r>
            <a:r>
              <a:rPr b="1" lang="en"/>
              <a:t>HeroModule</a:t>
            </a:r>
            <a:r>
              <a:rPr lang="en"/>
              <a:t>, load the route definitions for that module and then load the component associated to the /</a:t>
            </a:r>
            <a:r>
              <a:rPr b="1" lang="en"/>
              <a:t>dashboard</a:t>
            </a:r>
            <a:r>
              <a:rPr lang="en"/>
              <a:t> route of that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code for both </a:t>
            </a:r>
            <a:r>
              <a:rPr b="1" lang="en"/>
              <a:t>HeroModule</a:t>
            </a:r>
            <a:r>
              <a:rPr lang="en"/>
              <a:t> and </a:t>
            </a:r>
            <a:r>
              <a:rPr b="1" lang="en"/>
              <a:t>CrisisModule</a:t>
            </a:r>
            <a:r>
              <a:rPr lang="en"/>
              <a:t> won’t be included in the main Javascript bundle of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Both of them will be downloaded lazily whenever they are needed.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527a390578_1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27a39057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527a390578_1_12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527a390578_1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64e11869e2_0_7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64e11869e2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template driven form has its validation code defined in the HTML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 driven forms have their code defined in TypeScript, within your component.</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64e11869e2_0_7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64e11869e2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64e11869e2_0_7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64e11869e2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all of these values go in pairs. An element can be pristine or dirty, not both at the same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entire form is pristine by default and becomes dirty as soon as any form element becomes dirty. The same goes for touched.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entire form becomes valid when of all its elements are valid.</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64e11869e2_0_7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64e11869e2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64e11869e2_0_7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64e11869e2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64e11869e2_0_7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64e11869e2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BONUS STEPS: </a:t>
            </a:r>
            <a:endParaRPr b="1" sz="1200"/>
          </a:p>
          <a:p>
            <a:pPr indent="-304800" lvl="0" marL="457200" rtl="0" algn="l">
              <a:spcBef>
                <a:spcPts val="0"/>
              </a:spcBef>
              <a:spcAft>
                <a:spcPts val="0"/>
              </a:spcAft>
              <a:buSzPts val="1200"/>
              <a:buChar char="-"/>
            </a:pPr>
            <a:r>
              <a:rPr lang="en" sz="1200"/>
              <a:t>Add a dropdown to pick a US state from a list. </a:t>
            </a:r>
            <a:endParaRPr sz="1200"/>
          </a:p>
          <a:p>
            <a:pPr indent="-304800" lvl="0" marL="457200" rtl="0" algn="l">
              <a:spcBef>
                <a:spcPts val="0"/>
              </a:spcBef>
              <a:spcAft>
                <a:spcPts val="0"/>
              </a:spcAft>
              <a:buSzPts val="1200"/>
              <a:buChar char="-"/>
            </a:pPr>
            <a:r>
              <a:rPr lang="en" sz="1200"/>
              <a:t>Use the following data to load the full list of states with an HTTP request: </a:t>
            </a:r>
            <a:r>
              <a:rPr b="1" lang="en" sz="1200" u="sng">
                <a:solidFill>
                  <a:schemeClr val="hlink"/>
                </a:solidFill>
                <a:hlinkClick r:id="rId2"/>
              </a:rPr>
              <a:t>http://localhost:8000/states</a:t>
            </a:r>
            <a:endParaRPr b="1" sz="1200"/>
          </a:p>
          <a:p>
            <a:pPr indent="-304800" lvl="0" marL="457200" rtl="0" algn="l">
              <a:spcBef>
                <a:spcPts val="0"/>
              </a:spcBef>
              <a:spcAft>
                <a:spcPts val="0"/>
              </a:spcAft>
              <a:buSzPts val="1200"/>
              <a:buChar char="-"/>
            </a:pPr>
            <a:r>
              <a:rPr lang="en" sz="1200"/>
              <a:t>On submit, send the data with </a:t>
            </a:r>
            <a:r>
              <a:rPr b="1" lang="en" sz="1200"/>
              <a:t>HTTP POST</a:t>
            </a:r>
            <a:r>
              <a:rPr lang="en" sz="1200"/>
              <a:t> to: </a:t>
            </a:r>
            <a:r>
              <a:rPr b="1" lang="en" sz="1200" u="sng">
                <a:solidFill>
                  <a:schemeClr val="hlink"/>
                </a:solidFill>
                <a:hlinkClick r:id="rId3"/>
              </a:rPr>
              <a:t>http://localhost:8000/checkout</a:t>
            </a:r>
            <a:r>
              <a:rPr lang="en" sz="1200"/>
              <a:t> and display a pop-up window to confirm the successful order</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64e11869e2_0_7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64e11869e2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64e11869e2_0_7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64e11869e2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64e11869e2_0_7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64e11869e2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527a390578_1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27a39057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64e11869e2_0_7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64e11869e2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a tutorial with an example of custom form validation here: </a:t>
            </a:r>
            <a:r>
              <a:rPr lang="en" u="sng">
                <a:solidFill>
                  <a:schemeClr val="hlink"/>
                </a:solidFill>
                <a:hlinkClick r:id="rId2"/>
              </a:rPr>
              <a:t>https://blog.angulartraining.com/how-to-implement-custom-form-validators-with-angular-861651b0dc2c</a:t>
            </a:r>
            <a:endParaRPr/>
          </a:p>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64e11869e2_0_7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64e11869e2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5cb0ca40a8_0_5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15cb0ca40a8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5cb0ca40a8_0_5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5cb0ca40a8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15cb0ca40a8_0_5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15cb0ca40a8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Operators offer the best way of consuming or utilizing Observables. With an operator, you can manipulate, change, or filter an Observable to yield a desired result. </a:t>
            </a:r>
            <a:endParaRPr>
              <a:solidFill>
                <a:schemeClr val="dk1"/>
              </a:solidFil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15cb0ca40a8_0_5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15cb0ca40a8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above example illustrates the </a:t>
            </a:r>
            <a:r>
              <a:rPr b="1" lang="en">
                <a:solidFill>
                  <a:schemeClr val="dk1"/>
                </a:solidFill>
              </a:rPr>
              <a:t>map </a:t>
            </a:r>
            <a:r>
              <a:rPr lang="en">
                <a:solidFill>
                  <a:schemeClr val="dk1"/>
                </a:solidFill>
              </a:rPr>
              <a:t>operator. This operator takes every single value from an </a:t>
            </a:r>
            <a:r>
              <a:rPr b="1" lang="en">
                <a:solidFill>
                  <a:schemeClr val="dk1"/>
                </a:solidFill>
              </a:rPr>
              <a:t>Observable </a:t>
            </a:r>
            <a:r>
              <a:rPr lang="en">
                <a:solidFill>
                  <a:schemeClr val="dk1"/>
                </a:solidFill>
              </a:rPr>
              <a:t>and applies a transformation to them, then emits the updated value.</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Marble diagrams always represent the input observable at the top, then the operator with a sample configuration (in our case, the operator is set to multiply any input value by 10), and the output observable at the bottom.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timeline from left to right represents different values emitted by the observables over time. The vertical line on the right-hand side represents the completion of the observable. No more value can be emitted after that.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Demo URL</a:t>
            </a:r>
            <a:endParaRPr>
              <a:solidFill>
                <a:schemeClr val="dk1"/>
              </a:solidFil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5cb0ca40a8_0_5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15cb0ca40a8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15cb0ca40a8_0_5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15cb0ca40a8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5cb0ca40a8_0_5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5cb0ca40a8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5cb0ca40a8_0_5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5cb0ca40a8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27a390578_1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27a39057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15cb0ca40a8_0_5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15cb0ca40a8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5cb0ca40a8_0_5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15cb0ca40a8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Demo URL</a:t>
            </a:r>
            <a:endParaRPr>
              <a:solidFill>
                <a:schemeClr val="dk1"/>
              </a:solidFil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5cb0ca40a8_0_6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5cb0ca40a8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15cb0ca40a8_0_6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15cb0ca40a8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5cb0ca40a8_0_6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5cb0ca40a8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Demo URL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For more examples and demos of the different kinds of subjects: </a:t>
            </a:r>
            <a:r>
              <a:rPr lang="en" u="sng">
                <a:solidFill>
                  <a:schemeClr val="hlink"/>
                </a:solidFill>
                <a:hlinkClick r:id="rId3"/>
              </a:rPr>
              <a:t>https://blog.angulartraining.com/rxjs-subjects-a-tutorial-4dcce0e9637f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5cb0ca40a8_0_6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15cb0ca40a8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5cb0ca40a8_1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5cb0ca40a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15cb0ca40a8_1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15cb0ca40a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5cb0ca40a8_1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5cb0ca40a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BONUS STEPS: </a:t>
            </a:r>
            <a:endParaRPr b="1"/>
          </a:p>
          <a:p>
            <a:pPr indent="-298450" lvl="0" marL="457200" rtl="0" algn="l">
              <a:spcBef>
                <a:spcPts val="0"/>
              </a:spcBef>
              <a:spcAft>
                <a:spcPts val="0"/>
              </a:spcAft>
              <a:buSzPts val="1100"/>
              <a:buChar char="-"/>
            </a:pPr>
            <a:r>
              <a:rPr lang="en"/>
              <a:t>Use a Subject to emit currency information to all subscribers</a:t>
            </a:r>
            <a:endParaRPr/>
          </a:p>
          <a:p>
            <a:pPr indent="-298450" lvl="0" marL="457200" rtl="0" algn="l">
              <a:spcBef>
                <a:spcPts val="0"/>
              </a:spcBef>
              <a:spcAft>
                <a:spcPts val="0"/>
              </a:spcAft>
              <a:buSzPts val="1100"/>
              <a:buChar char="-"/>
            </a:pPr>
            <a:r>
              <a:rPr lang="en"/>
              <a:t>Get the exchange rates from </a:t>
            </a:r>
            <a:r>
              <a:rPr lang="en" u="sng">
                <a:solidFill>
                  <a:schemeClr val="hlink"/>
                </a:solidFill>
                <a:hlinkClick r:id="rId2"/>
              </a:rPr>
              <a:t>http://localhost:8000/rates</a:t>
            </a:r>
            <a:r>
              <a:rPr lang="en"/>
              <a:t> and use those values</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5cb0ca40a8_1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5cb0ca40a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interaction mostly means: How to pass data from one component to the other? How can a component notify other components that something specific happened?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527a390578_1_2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27a390578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5cb0ca40a8_1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5cb0ca40a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Output()</a:t>
            </a:r>
            <a:r>
              <a:rPr lang="en"/>
              <a:t> requires the use of an </a:t>
            </a:r>
            <a:r>
              <a:rPr b="1" lang="en"/>
              <a:t>EventEmitter</a:t>
            </a:r>
            <a:r>
              <a:rPr lang="en"/>
              <a:t> object to send events, as implemented in our example.</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5cb0ca40a8_1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5cb0ca40a8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example, the text </a:t>
            </a:r>
            <a:r>
              <a:rPr i="1" lang="en"/>
              <a:t>“This is content passed to the pop-up”</a:t>
            </a:r>
            <a:r>
              <a:rPr lang="en"/>
              <a:t> would actually be rendered where </a:t>
            </a:r>
            <a:r>
              <a:rPr b="1" lang="en">
                <a:latin typeface="Consolas"/>
                <a:ea typeface="Consolas"/>
                <a:cs typeface="Consolas"/>
                <a:sym typeface="Consolas"/>
              </a:rPr>
              <a:t>&lt;ng-content&gt;</a:t>
            </a:r>
            <a:r>
              <a:rPr lang="en"/>
              <a:t> is located in the template of </a:t>
            </a:r>
            <a:r>
              <a:rPr b="1" lang="en">
                <a:latin typeface="Consolas"/>
                <a:ea typeface="Consolas"/>
                <a:cs typeface="Consolas"/>
                <a:sym typeface="Consolas"/>
              </a:rPr>
              <a:t>app-popup-window</a:t>
            </a:r>
            <a:r>
              <a:rPr lang="en"/>
              <a:t>. This is what is called transclusion in the Angular world.</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5cb0ca40a8_1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5cb0ca40a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that case Angular will inject the first child that matches the selector, which means </a:t>
            </a:r>
            <a:r>
              <a:rPr b="1" lang="en"/>
              <a:t>@ViewChild </a:t>
            </a:r>
            <a:r>
              <a:rPr lang="en"/>
              <a:t>is not the right option if you need to communicate with several child components from the same type. In that case, you would use </a:t>
            </a:r>
            <a:r>
              <a:rPr b="1" lang="en"/>
              <a:t>@ViewChildren </a:t>
            </a:r>
            <a:r>
              <a:rPr lang="en"/>
              <a:t>instead.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there are also </a:t>
            </a:r>
            <a:r>
              <a:rPr b="1" lang="en"/>
              <a:t>@ContentChild</a:t>
            </a:r>
            <a:r>
              <a:rPr lang="en"/>
              <a:t> and </a:t>
            </a:r>
            <a:r>
              <a:rPr b="1" lang="en"/>
              <a:t>@ContentChildren </a:t>
            </a:r>
            <a:r>
              <a:rPr lang="en"/>
              <a:t>decorators to select transcluded components in </a:t>
            </a:r>
            <a:r>
              <a:rPr b="1" lang="en"/>
              <a:t>&lt;ng-content&gt;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Inputs and outputs are the preferred approach as they make the interaction explicit in both the parent and the child component.</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5cb0ca40a8_1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5cb0ca40a8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5cb0ca40a8_1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5cb0ca40a8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15cb0ca40a8_1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15cb0ca40a8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lifecycle hook is basically a callback function that you can define in your component to receive specific notifications during the lifecycle of the component.</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5cb0ca40a8_1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5cb0ca40a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ngOnDestroy should be used to unsubscribe from all of the observables we subscribed to.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ngOnInit can be used to do some work (like loading data) as at that point in time we know that all Inputs have their initial value.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ngOnChanges should be used to refresh our data when Inputs get a new value. Note that the list of changes is passed as a parameter to that method,s o we can now which input changed, what was the previous value, what is the new value.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5cb0ca40a8_1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15cb0ca40a8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5cb0ca40a8_1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5cb0ca40a8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5cb0ca40a8_1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5cb0ca40a8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above code shows how to switch the default mode to “onPush” in the component’s decorator.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27a390578_1_2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27a390578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64e11869e2_0_8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64e11869e2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64e11869e2_0_8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64e11869e2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64e11869e2_0_8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64e11869e2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still work in progress as some of these features are not fully supported by all browsers. Yet it’s a great feature to follow for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Custom elements bootstrap themselves - they start automatically when they are added to the DOM, and are automatically destroyed when removed from the DOM. Once a custom element is added to the DOM for any page, it looks and behaves like any other HTML element, and does not require any special knowledge of Angular terms or usage conventions.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 tutorial on how to build custom elements, feel free to head to my blog: </a:t>
            </a:r>
            <a:r>
              <a:rPr lang="en" u="sng">
                <a:solidFill>
                  <a:schemeClr val="hlink"/>
                </a:solidFill>
                <a:hlinkClick r:id="rId2"/>
              </a:rPr>
              <a:t>https://blog.angulartraining.com/tutorial-how-to-create-custom-angular-elements-55aea29d80c5</a:t>
            </a:r>
            <a:endParaRPr/>
          </a:p>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64e11869e2_0_8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64e11869e2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CDK is maintained by the Angular Material team.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has a lot of popular web app features (overlays, drag and drop, pop-ups, virtual scroll, etc.) that do not require Angular Material and that you can use with your own components.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illustrated above, using simple directives is all we need to get such features in our code.</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64e11869e2_0_8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64e11869e2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64e11869e2_0_8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64e11869e2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is fully released and the best debugging tool for Angular.</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64e11869e2_0_9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64e11869e2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64e11869e2_0_9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64e11869e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64e11869e2_0_9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64e11869e2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TestBed allows you to instantiate any component, service, pipe under test with custom dependency injection so that you can use mock or fake objects when needed.</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64e11869e2_0_9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64e11869e2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527a390578_1_2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27a390578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64e11869e2_0_9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64e11869e2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64e11869e2_0_9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64e11869e2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64e11869e2_0_9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64e11869e2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64e11869e2_0_9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64e11869e2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 tip: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focus a test run on specific test cases, you can use the “</a:t>
            </a:r>
            <a:r>
              <a:rPr lang="en">
                <a:latin typeface="Consolas"/>
                <a:ea typeface="Consolas"/>
                <a:cs typeface="Consolas"/>
                <a:sym typeface="Consolas"/>
              </a:rPr>
              <a:t>f</a:t>
            </a:r>
            <a:r>
              <a:rPr lang="en"/>
              <a:t>” prefix (f for focus) in front of a </a:t>
            </a:r>
            <a:r>
              <a:rPr lang="en">
                <a:latin typeface="Consolas"/>
                <a:ea typeface="Consolas"/>
                <a:cs typeface="Consolas"/>
                <a:sym typeface="Consolas"/>
              </a:rPr>
              <a:t>describe </a:t>
            </a:r>
            <a:r>
              <a:rPr lang="en"/>
              <a:t>or a </a:t>
            </a:r>
            <a:r>
              <a:rPr lang="en">
                <a:latin typeface="Consolas"/>
                <a:ea typeface="Consolas"/>
                <a:cs typeface="Consolas"/>
                <a:sym typeface="Consolas"/>
              </a:rPr>
              <a:t>it </a:t>
            </a:r>
            <a:r>
              <a:rPr lang="en"/>
              <a:t>function, which becomes </a:t>
            </a:r>
            <a:r>
              <a:rPr lang="en">
                <a:latin typeface="Consolas"/>
                <a:ea typeface="Consolas"/>
                <a:cs typeface="Consolas"/>
                <a:sym typeface="Consolas"/>
              </a:rPr>
              <a:t>fdescribe </a:t>
            </a:r>
            <a:r>
              <a:rPr lang="en"/>
              <a:t>or </a:t>
            </a:r>
            <a:r>
              <a:rPr lang="en">
                <a:latin typeface="Consolas"/>
                <a:ea typeface="Consolas"/>
                <a:cs typeface="Consolas"/>
                <a:sym typeface="Consolas"/>
              </a:rPr>
              <a:t>fit</a:t>
            </a:r>
            <a:r>
              <a:rPr lang="en"/>
              <a:t>. Karma will only run the tests that have that prefix when you use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 similar fashion, you can exclude some tests that are work in progress by using the “</a:t>
            </a:r>
            <a:r>
              <a:rPr lang="en">
                <a:latin typeface="Consolas"/>
                <a:ea typeface="Consolas"/>
                <a:cs typeface="Consolas"/>
                <a:sym typeface="Consolas"/>
              </a:rPr>
              <a:t>x</a:t>
            </a:r>
            <a:r>
              <a:rPr lang="en"/>
              <a:t>” prefix (x for exclude). As a result, specs renamed </a:t>
            </a:r>
            <a:r>
              <a:rPr lang="en">
                <a:latin typeface="Consolas"/>
                <a:ea typeface="Consolas"/>
                <a:cs typeface="Consolas"/>
                <a:sym typeface="Consolas"/>
              </a:rPr>
              <a:t>xdescribe </a:t>
            </a:r>
            <a:r>
              <a:rPr lang="en"/>
              <a:t>would not be run by Karma.</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64e11869e2_0_10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64e11869e2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64e11869e2_0_10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64e11869e2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64e11869e2_0_10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64e11869e2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64e11869e2_0_10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64e11869e2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64e11869e2_0_10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64e11869e2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64e11869e2_0_10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64e11869e2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latin typeface="Consolas"/>
                <a:ea typeface="Consolas"/>
                <a:cs typeface="Consolas"/>
                <a:sym typeface="Consolas"/>
              </a:rPr>
              <a:t>ComponentFixture </a:t>
            </a:r>
            <a:r>
              <a:rPr lang="en"/>
              <a:t>object also has a </a:t>
            </a:r>
            <a:r>
              <a:rPr b="1" lang="en">
                <a:latin typeface="Consolas"/>
                <a:ea typeface="Consolas"/>
                <a:cs typeface="Consolas"/>
                <a:sym typeface="Consolas"/>
              </a:rPr>
              <a:t>detectChanges(</a:t>
            </a:r>
            <a:r>
              <a:rPr lang="en">
                <a:latin typeface="Consolas"/>
                <a:ea typeface="Consolas"/>
                <a:cs typeface="Consolas"/>
                <a:sym typeface="Consolas"/>
              </a:rPr>
              <a:t>) </a:t>
            </a:r>
            <a:r>
              <a:rPr lang="en"/>
              <a:t>method to force the component HTML to get refreshed. Since our tests don’t run in an actual application, we have to force change detection by calling that method.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527a390578_1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27a390578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64e11869e2_0_10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64e11869e2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64e11869e2_0_10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64e11869e2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Protractor uses Webdriver, which has been around for quite some time. If you’re familiar with Selenium or Webdriver, then you already know how to use Protractor.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case, the right command to run is: ng e2e --project=ng-training-e2e so target our license plate store app.</a:t>
            </a:r>
            <a:endParaRPr/>
          </a:p>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64e11869e2_0_10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64e11869e2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64e11869e2_0_10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64e11869e2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64e11869e2_0_10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64e11869e2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64e11869e2_0_10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64e11869e2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64e11869e2_0_10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64e11869e2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52aad27b21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52aad27b2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52aad27b21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52aad27b2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52aad27b21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52aad27b2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527a390578_1_2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27a390578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52aad27b21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52aad27b2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52aad27b21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52aad27b2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52aad27b21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52aad27b2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52aad27b21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52aad27b2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52aad27b21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52aad27b2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52aad27b21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52aad27b2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52aad27b21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52aad27b2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52aad27b21_0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52aad27b2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52aad27b21_0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52aad27b2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52aad27b21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52aad27b2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527a39057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27a3905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book contains all of the slides content plus additional notes at the bottom. This text is an additional note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hesitate to use that space for your own notes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content can be found and downloaded at: http://</a:t>
            </a:r>
            <a:r>
              <a:rPr lang="en" sz="1200">
                <a:solidFill>
                  <a:srgbClr val="444444"/>
                </a:solidFill>
                <a:latin typeface="Roboto"/>
                <a:ea typeface="Roboto"/>
                <a:cs typeface="Roboto"/>
                <a:sym typeface="Roboto"/>
              </a:rPr>
              <a:t>goo.gl/sh6rCP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 the source code for the labs can be downloaded at: https://github.com/alcfeoh/ng2-training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527a390578_1_2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27a390578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worries, the HTML templates and CSS are provided!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using Bootstrap for CSS styling, a UI library from Twitter: </a:t>
            </a:r>
            <a:r>
              <a:rPr lang="en" u="sng">
                <a:solidFill>
                  <a:schemeClr val="accent5"/>
                </a:solidFill>
                <a:hlinkClick r:id="rId2">
                  <a:extLst>
                    <a:ext uri="{A12FA001-AC4F-418D-AE19-62706E023703}">
                      <ahyp:hlinkClr val="tx"/>
                    </a:ext>
                  </a:extLst>
                </a:hlinkClick>
              </a:rPr>
              <a:t>http://getbootstrap.com/</a:t>
            </a:r>
            <a:endParaRPr/>
          </a:p>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52aad27b21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52aad27b2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52aad27b21_0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52aad27b2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52aad27b21_0_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52aad27b2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52aad27b21_0_1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52aad27b2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52aad27b21_0_1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52aad27b2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52aad27b21_0_1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52aad27b2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52aad27b21_0_1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52aad27b2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52aad27b21_0_1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52aad27b2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52aad27b21_0_2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52aad27b2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52aad27b21_0_2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52aad27b21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527a390578_1_2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27a390578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52aad27b21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52aad27b2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52aad27b21_0_2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52aad27b2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52aad27b21_0_2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52aad27b2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52aad27b21_0_2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52aad27b2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52aad27b21_0_2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52aad27b2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52aad27b21_0_2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52aad27b2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52aad27b21_0_2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52aad27b2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527a390578_1_3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27a390578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27a390578_1_3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27a390578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527a390578_1_3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27a390578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527a390578_1_3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27a390578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527a390578_1_3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27a390578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2c1c5778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2c1c577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source code for that specific example is in </a:t>
            </a:r>
            <a:r>
              <a:rPr b="1" lang="en"/>
              <a:t>/src/app/bindings </a:t>
            </a:r>
            <a:r>
              <a:rPr lang="en"/>
              <a:t>(</a:t>
            </a:r>
            <a:r>
              <a:rPr lang="en" u="sng">
                <a:solidFill>
                  <a:schemeClr val="hlink"/>
                </a:solidFill>
                <a:hlinkClick r:id="rId2"/>
              </a:rPr>
              <a:t>https://stackblitz.com/github/alcfeoh/ng-training-demos?file=src%2Fapp%2Fbindings%2Fbindings.component.html</a:t>
            </a:r>
            <a:r>
              <a:rPr lang="en"/>
              <a:t>)</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All slides with demos have a blue icon in the top right corner so you know that there is an example for this concept in the demos Stackblitz project.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527a390578_1_3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27a390578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527a390578_1_3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27a390578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527a390562_0_2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27a39056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book contains all of the slides content plus additional notes at the bottom. This text is an additional note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hesitate to use that space for your own notes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content can be found and downloaded at: http://</a:t>
            </a:r>
            <a:r>
              <a:rPr lang="en" sz="1200">
                <a:solidFill>
                  <a:srgbClr val="444444"/>
                </a:solidFill>
                <a:latin typeface="Roboto"/>
                <a:ea typeface="Roboto"/>
                <a:cs typeface="Roboto"/>
                <a:sym typeface="Roboto"/>
              </a:rPr>
              <a:t>goo.gl/sh6rCP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 the source code for the labs can be downloaded at: https://github.com/alcfeoh/ng2-training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527a390578_1_4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27a390578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527a390578_1_4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27a390578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527a390578_1_4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27a390578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527a390578_1_4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27a390578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527a390578_1_4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27a390578_1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527a390578_1_4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27a390578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527a390578_1_4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27a390578_1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527a390578_1_4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27a390578_1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527a390578_1_4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27a390578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527a390578_1_5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27a390578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27a390562_0_2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27a390562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527a390578_1_5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27a390578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527a390578_1_5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27a390578_1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527a390578_1_5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27a390578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527a390578_1_5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27a390578_1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527a390578_1_5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27a390578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527a390578_1_5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27a390578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527a390578_1_6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27a390578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527a390578_1_6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27a390578_1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527a390578_1_6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27a390578_1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527a390578_1_6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27a390578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27a390578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27a39057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527a390578_1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27a39057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8eb03f99e3_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8eb03f99e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Considering the above code, this pipe would be used as follows:</a:t>
            </a:r>
            <a:endParaRPr/>
          </a:p>
          <a:p>
            <a:pPr indent="0" lvl="0" marL="0" rtl="0" algn="l">
              <a:spcBef>
                <a:spcPts val="0"/>
              </a:spcBef>
              <a:spcAft>
                <a:spcPts val="0"/>
              </a:spcAft>
              <a:buNone/>
            </a:pPr>
            <a:r>
              <a:rPr b="1" lang="en">
                <a:latin typeface="Consolas"/>
                <a:ea typeface="Consolas"/>
                <a:cs typeface="Consolas"/>
                <a:sym typeface="Consolas"/>
              </a:rPr>
              <a:t>{{  10 | myOwnPipe }}</a:t>
            </a:r>
            <a:r>
              <a:rPr lang="en"/>
              <a:t> which would output “some formatted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Passing parameters to the pipe with the following syntax:</a:t>
            </a:r>
            <a:endParaRPr/>
          </a:p>
          <a:p>
            <a:pPr indent="0" lvl="0" marL="0" rtl="0" algn="l">
              <a:spcBef>
                <a:spcPts val="0"/>
              </a:spcBef>
              <a:spcAft>
                <a:spcPts val="0"/>
              </a:spcAft>
              <a:buNone/>
            </a:pPr>
            <a:r>
              <a:rPr b="1" lang="en">
                <a:latin typeface="Consolas"/>
                <a:ea typeface="Consolas"/>
                <a:cs typeface="Consolas"/>
                <a:sym typeface="Consolas"/>
              </a:rPr>
              <a:t>{{ 10 | myOwnPipe:’param1’:’param2’ }}</a:t>
            </a:r>
            <a:endParaRPr b="1">
              <a:latin typeface="Consolas"/>
              <a:ea typeface="Consolas"/>
              <a:cs typeface="Consolas"/>
              <a:sym typeface="Consolas"/>
            </a:endParaRPr>
          </a:p>
          <a:p>
            <a:pPr indent="0" lvl="0" marL="0" rtl="0" algn="l">
              <a:spcBef>
                <a:spcPts val="0"/>
              </a:spcBef>
              <a:spcAft>
                <a:spcPts val="0"/>
              </a:spcAft>
              <a:buNone/>
            </a:pPr>
            <a:r>
              <a:rPr lang="en"/>
              <a:t>Would end up calling </a:t>
            </a:r>
            <a:r>
              <a:rPr b="1" lang="en">
                <a:latin typeface="Consolas"/>
                <a:ea typeface="Consolas"/>
                <a:cs typeface="Consolas"/>
                <a:sym typeface="Consolas"/>
              </a:rPr>
              <a:t>transform(10, ‘param1’, ‘param2’)</a:t>
            </a:r>
            <a:endParaRPr b="1">
              <a:latin typeface="Consolas"/>
              <a:ea typeface="Consolas"/>
              <a:cs typeface="Consolas"/>
              <a:sym typeface="Consola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64e11869e2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64e11869e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my tutorial at </a:t>
            </a:r>
            <a:r>
              <a:rPr lang="en" sz="1200" u="sng">
                <a:solidFill>
                  <a:schemeClr val="hlink"/>
                </a:solidFill>
                <a:highlight>
                  <a:srgbClr val="EEEEEE"/>
                </a:highlight>
                <a:latin typeface="Roboto"/>
                <a:ea typeface="Roboto"/>
                <a:cs typeface="Roboto"/>
                <a:sym typeface="Roboto"/>
                <a:hlinkClick r:id="rId2"/>
              </a:rPr>
              <a:t>goo.gl/Gd496y</a:t>
            </a:r>
            <a:r>
              <a:rPr lang="en" sz="1200">
                <a:solidFill>
                  <a:srgbClr val="444444"/>
                </a:solidFill>
                <a:highlight>
                  <a:srgbClr val="EEEEEE"/>
                </a:highlight>
                <a:latin typeface="Roboto"/>
                <a:ea typeface="Roboto"/>
                <a:cs typeface="Roboto"/>
                <a:sym typeface="Roboto"/>
              </a:rPr>
              <a:t> </a:t>
            </a:r>
            <a:r>
              <a:rPr lang="en"/>
              <a:t>to see another example of how to create a custom pipe.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527a390578_1_6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27a390578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527a390578_1_6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27a390578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8a240da27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8a240da2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service is an object that offers useful functionalities</a:t>
            </a:r>
            <a:endParaRPr/>
          </a:p>
          <a:p>
            <a:pPr indent="-298450" lvl="0" marL="457200" rtl="0" algn="l">
              <a:spcBef>
                <a:spcPts val="0"/>
              </a:spcBef>
              <a:spcAft>
                <a:spcPts val="0"/>
              </a:spcAft>
              <a:buSzPts val="1100"/>
              <a:buChar char="●"/>
            </a:pPr>
            <a:r>
              <a:rPr lang="en"/>
              <a:t>Angular lets you factor your app logic into services and make those services accessible to components through dependency injection. </a:t>
            </a:r>
            <a:endParaRPr/>
          </a:p>
          <a:p>
            <a:pPr indent="-298450" lvl="0" marL="457200" rtl="0" algn="l">
              <a:spcBef>
                <a:spcPts val="0"/>
              </a:spcBef>
              <a:spcAft>
                <a:spcPts val="0"/>
              </a:spcAft>
              <a:buSzPts val="1100"/>
              <a:buChar char="●"/>
            </a:pPr>
            <a:r>
              <a:rPr lang="en"/>
              <a:t>Separation of concerns is the main objective of using services in Angular applications.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8a240da271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8a240da2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similar definition from Wikipedia: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software engineering, dependency injection is a technique whereby one object (or static method) supplies the dependencies of another object. A dependency is an object that can be used (a service).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injection is the passing of a dependency to a dependent object (a client) that would use it. The service is made part of the client's state. Passing the service to the client, rather than allowing a client to build or find the service, is the fundamental requirement of the pattern.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8a240da271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8a240da2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all constructor parameters are supposed to be Injectable. As a result, a component cannot have a string or a number in its constructor parameters, as the Angular framework would not know how to inject those values.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8a240da271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8a240da2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short way of creating a service is to run the following command: </a:t>
            </a:r>
            <a:r>
              <a:rPr b="1" lang="en"/>
              <a:t>ng g s [name-of-service]</a:t>
            </a:r>
            <a:endParaRPr b="1"/>
          </a:p>
          <a:p>
            <a:pPr indent="-298450" lvl="0" marL="457200" rtl="0" algn="l">
              <a:spcBef>
                <a:spcPts val="0"/>
              </a:spcBef>
              <a:spcAft>
                <a:spcPts val="0"/>
              </a:spcAft>
              <a:buSzPts val="1100"/>
              <a:buChar char="●"/>
            </a:pPr>
            <a:r>
              <a:rPr lang="en"/>
              <a:t>In this case, the command will create a service at the root of the application project. </a:t>
            </a:r>
            <a:endParaRPr/>
          </a:p>
          <a:p>
            <a:pPr indent="-298450" lvl="0" marL="457200" rtl="0" algn="l">
              <a:spcBef>
                <a:spcPts val="0"/>
              </a:spcBef>
              <a:spcAft>
                <a:spcPts val="0"/>
              </a:spcAft>
              <a:buSzPts val="1100"/>
              <a:buChar char="●"/>
            </a:pPr>
            <a:r>
              <a:rPr lang="en"/>
              <a:t>The </a:t>
            </a:r>
            <a:r>
              <a:rPr b="1" lang="en"/>
              <a:t>@Injectable</a:t>
            </a:r>
            <a:r>
              <a:rPr lang="en"/>
              <a:t> decorator, which comes with the Angular core package, informs the Angular dependency injector that the class is available for injection as a dependency in other components or services</a:t>
            </a:r>
            <a:endParaRPr/>
          </a:p>
          <a:p>
            <a:pPr indent="-298450" lvl="0" marL="457200" rtl="0" algn="l">
              <a:spcBef>
                <a:spcPts val="0"/>
              </a:spcBef>
              <a:spcAft>
                <a:spcPts val="0"/>
              </a:spcAft>
              <a:buSzPts val="1100"/>
              <a:buChar char="●"/>
            </a:pPr>
            <a:r>
              <a:rPr lang="en"/>
              <a:t>The </a:t>
            </a:r>
            <a:r>
              <a:rPr b="1" lang="en"/>
              <a:t>providedIn </a:t>
            </a:r>
            <a:r>
              <a:rPr lang="en"/>
              <a:t>property registers the service with Angular. A service provided with the default value of </a:t>
            </a:r>
            <a:r>
              <a:rPr b="1" lang="en"/>
              <a:t>root</a:t>
            </a:r>
            <a:r>
              <a:rPr lang="en"/>
              <a:t> can be used anywhere in the application.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8a240da271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8a240da27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examples, the </a:t>
            </a:r>
            <a:r>
              <a:rPr b="1" lang="en"/>
              <a:t>ListPostsComponent </a:t>
            </a:r>
            <a:r>
              <a:rPr lang="en"/>
              <a:t>class has a public  property called </a:t>
            </a:r>
            <a:r>
              <a:rPr b="1" lang="en"/>
              <a:t>postService </a:t>
            </a:r>
            <a:r>
              <a:rPr lang="en"/>
              <a:t>in both cases. Its value is automatically set to the value passed to the constructor, there's nothing more to do!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527a390578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27a39057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book contains all of the slides content plus additional notes at the bottom. This text is an additional note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hesitate to use that space for your own notes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content can be found and downloaded at: http://</a:t>
            </a:r>
            <a:r>
              <a:rPr lang="en" sz="1200">
                <a:solidFill>
                  <a:srgbClr val="444444"/>
                </a:solidFill>
                <a:latin typeface="Roboto"/>
                <a:ea typeface="Roboto"/>
                <a:cs typeface="Roboto"/>
                <a:sym typeface="Roboto"/>
              </a:rPr>
              <a:t>goo.gl/sh6rCP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 the source code for the labs can be downloaded at: https://github.com/alcfeoh/ng2-training</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8a240da271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8a240da2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5cb0ca40a8_1_2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5cb0ca40a8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a provider is registered with a specific NgModule, the same instance of a service can be accessed by every component in that NgModule.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5cb0ca40a8_1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5cb0ca40a8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example, whenever </a:t>
            </a:r>
            <a:r>
              <a:rPr b="1" lang="en"/>
              <a:t>LoginService </a:t>
            </a:r>
            <a:r>
              <a:rPr lang="en"/>
              <a:t>is required by a class, the injector is going to provide a </a:t>
            </a:r>
            <a:r>
              <a:rPr b="1" lang="en"/>
              <a:t>FakeLoginService </a:t>
            </a:r>
            <a:r>
              <a:rPr lang="en"/>
              <a:t>instead. This is a great way to provide a temporary implementation of a service while the server-side is being written for instance.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common use case for this is to provide a service with stubbed data for testing purposes.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services listed in that array of providers just need the </a:t>
            </a:r>
            <a:r>
              <a:rPr b="1" lang="en"/>
              <a:t>@Injectable()</a:t>
            </a:r>
            <a:r>
              <a:rPr lang="en"/>
              <a:t> decorator and don’t have the</a:t>
            </a:r>
            <a:r>
              <a:rPr b="1" lang="en"/>
              <a:t> providedIn: ‘root’ </a:t>
            </a:r>
            <a:r>
              <a:rPr lang="en"/>
              <a:t>option in that decorator.</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5cb0ca40a8_1_2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5cb0ca40a8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5cb0ca40a8_1_2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5cb0ca40a8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example, whenever </a:t>
            </a:r>
            <a:r>
              <a:rPr b="1" lang="en"/>
              <a:t>LoginService </a:t>
            </a:r>
            <a:r>
              <a:rPr lang="en"/>
              <a:t>is required by </a:t>
            </a:r>
            <a:r>
              <a:rPr b="1" lang="en"/>
              <a:t>HelloWorldComponent</a:t>
            </a:r>
            <a:r>
              <a:rPr lang="en"/>
              <a:t>, the injector of </a:t>
            </a:r>
            <a:r>
              <a:rPr b="1" lang="en"/>
              <a:t>HelloWorldComponent</a:t>
            </a:r>
            <a:r>
              <a:rPr lang="en"/>
              <a:t>  is going to provide a </a:t>
            </a:r>
            <a:r>
              <a:rPr b="1" lang="en"/>
              <a:t>FakeLoginService </a:t>
            </a:r>
            <a:r>
              <a:rPr lang="en"/>
              <a:t>instead. Note that this specific injector will have its own instance of </a:t>
            </a:r>
            <a:r>
              <a:rPr b="1" lang="en"/>
              <a:t>FakeLoginService</a:t>
            </a:r>
            <a:r>
              <a:rPr lang="en"/>
              <a:t>, which has a result might not be a singleton anymore in the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won’t need that kind of configuration 99.9% of the time, yet it’s important to know that dependency injection can be configured at the component level too.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5cb0ca40a8_1_2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5cb0ca40a8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5cb0ca40a8_1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5cb0ca40a8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527a390578_1_7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527a390578_1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527a390578_1_7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527a390578_1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5cb0ca40a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5cb0ca40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527a390578_0_2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27a39057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book contains all of the slides content plus additional notes at the bottom. This text is an additional note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hesitate to use that space for your own notes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content can be found and downloaded at: http://</a:t>
            </a:r>
            <a:r>
              <a:rPr lang="en" sz="1200">
                <a:solidFill>
                  <a:srgbClr val="444444"/>
                </a:solidFill>
                <a:latin typeface="Roboto"/>
                <a:ea typeface="Roboto"/>
                <a:cs typeface="Roboto"/>
                <a:sym typeface="Roboto"/>
              </a:rPr>
              <a:t>goo.gl/sh6rCP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 the source code for the labs can be downloaded at: https://github.com/alcfeoh/ng2-training</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5cb0ca40a8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5cb0ca40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5cb0ca40a8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5cb0ca40a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5cb0ca40a8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5cb0ca40a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5cb0ca40a8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5cb0ca40a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5cb0ca40a8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5cb0ca40a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5cb0ca40a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5cb0ca40a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5cb0ca40a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5cb0ca40a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5cb0ca40a8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5cb0ca40a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5cb0ca40a8_0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5cb0ca40a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5cb0ca40a8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5cb0ca40a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527a390578_0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27a39057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book contains all of the slides content plus additional notes at the bottom. This text is an additional note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hesitate to use that space for your own notes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content can be found and downloaded at: http://</a:t>
            </a:r>
            <a:r>
              <a:rPr lang="en" sz="1200">
                <a:solidFill>
                  <a:srgbClr val="444444"/>
                </a:solidFill>
                <a:latin typeface="Roboto"/>
                <a:ea typeface="Roboto"/>
                <a:cs typeface="Roboto"/>
                <a:sym typeface="Roboto"/>
              </a:rPr>
              <a:t>goo.gl/sh6rCP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 the source code for the labs can be downloaded at: https://github.com/alcfeoh/ng2-training</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5cb0ca40a8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5cb0ca40a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5cb0ca40a8_0_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5cb0ca40a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5cb0ca40a8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5cb0ca40a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5cb0ca40a8_0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5cb0ca40a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5cb0ca40a8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5cb0ca40a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64e11869e2_0_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64e11869e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5cb0ca40a8_0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5cb0ca40a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RxJs (Reactive Extensions for JavaScript) provides an easy way to compose asynchronous and event-based programs through observable sequences</a:t>
            </a:r>
            <a:endParaRPr/>
          </a:p>
          <a:p>
            <a:pPr indent="-298450" lvl="0" marL="457200" rtl="0" algn="l">
              <a:spcBef>
                <a:spcPts val="0"/>
              </a:spcBef>
              <a:spcAft>
                <a:spcPts val="0"/>
              </a:spcAft>
              <a:buSzPts val="1100"/>
              <a:buChar char="●"/>
            </a:pPr>
            <a:r>
              <a:rPr lang="en"/>
              <a:t>Reactive Programming is an asynchronous programming concept that is concerned with data streams as well as the propagation of change </a:t>
            </a:r>
            <a:endParaRPr/>
          </a:p>
          <a:p>
            <a:pPr indent="-298450" lvl="0" marL="457200" rtl="0" algn="l">
              <a:spcBef>
                <a:spcPts val="0"/>
              </a:spcBef>
              <a:spcAft>
                <a:spcPts val="0"/>
              </a:spcAft>
              <a:buSzPts val="1100"/>
              <a:buChar char="●"/>
            </a:pPr>
            <a:r>
              <a:rPr lang="en"/>
              <a:t>Observables can be viewed as a sequence of items that arrive asynchronously over time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64e11869e2_0_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64e11869e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t>Reactive Extensions </a:t>
            </a:r>
            <a:r>
              <a:rPr lang="en"/>
              <a:t>(also known as ReactiveX) is a set of tools allowing imperative programming languages to operate on sequences of data regardless of whether the data is synchronous or asynchronous. </a:t>
            </a:r>
            <a:endParaRPr/>
          </a:p>
          <a:p>
            <a:pPr indent="0" lvl="0" marL="0" rtl="0" algn="l">
              <a:spcBef>
                <a:spcPts val="0"/>
              </a:spcBef>
              <a:spcAft>
                <a:spcPts val="0"/>
              </a:spcAft>
              <a:buNone/>
            </a:pPr>
            <a:r>
              <a:rPr lang="en"/>
              <a:t>It provides a set of sequence operators that operate on each item in the sequence.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an implementation of reactive programming and provides a blueprint for the tools to be implemented in multiple programming languages.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5cb0ca40a8_0_2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5cb0ca40a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5cb0ca40a8_0_3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5cb0ca40a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Demo URL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observable can deliver </a:t>
            </a:r>
            <a:r>
              <a:rPr b="1" lang="en"/>
              <a:t>multiple values</a:t>
            </a:r>
            <a:r>
              <a:rPr lang="en"/>
              <a:t> of any type—literals, messages, or events, depending on the context. The API for receiving values is the same whether the values are delivered synchronously or asynchronously. Because setup and teardown logic are both handled by the observable, your application code only needs to worry about subscribing to consume values, and when done, unsubscribing. Whether the stream was keystrokes, an HTTP response, or an interval timer, the interface for listening to values and stopping listening is the same.</a:t>
            </a:r>
            <a:br>
              <a:rPr lang="en"/>
            </a:br>
            <a:br>
              <a:rPr lang="en"/>
            </a:br>
            <a:r>
              <a:rPr lang="en"/>
              <a:t>Because of these advantages, observables are used extensively within Angular, and are recommended for app development as well.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527a390578_0_2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27a39057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book contains all of the slides content plus additional notes at the bottom. This text is an additional note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hesitate to use that space for your own notes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content can be found and downloaded at: http://</a:t>
            </a:r>
            <a:r>
              <a:rPr lang="en" sz="1200">
                <a:solidFill>
                  <a:srgbClr val="444444"/>
                </a:solidFill>
                <a:latin typeface="Roboto"/>
                <a:ea typeface="Roboto"/>
                <a:cs typeface="Roboto"/>
                <a:sym typeface="Roboto"/>
              </a:rPr>
              <a:t>goo.gl/sh6rCP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 the source code for the labs can be downloaded at: https://github.com/alcfeoh/ng2-training</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64e11869e2_0_2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64e11869e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useful to return cached values or temporary test data while the actual asynchronous request is being developed.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instance, the first time a method is called, it would perform an asynchronous task to fetch some data, and on subsequent calls, it would return an Observable of the cached data. That way the subscriber does not have to know about where the data comes from and uses the same method to fetch data or retrieve cached values.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64e11869e2_0_2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64e11869e2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useful to return cached values or temporary test data while the actual asynchronous request is being developed.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instance, the first time a method is called, it would perform an asynchronous task to fetch some data, and on subsequent calls, it would return an Observable of the cached data. That way the subscriber does not have to know about where the data comes from and uses the same method to fetch data or retrieve cached values.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527a390578_1_9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527a390578_1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64e11869e2_0_2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64e11869e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64e11869e2_0_2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64e11869e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subscription can also be stopped using the </a:t>
            </a:r>
            <a:r>
              <a:rPr b="1" lang="en">
                <a:solidFill>
                  <a:schemeClr val="dk1"/>
                </a:solidFill>
              </a:rPr>
              <a:t>unsubscribe()</a:t>
            </a:r>
            <a:r>
              <a:rPr lang="en">
                <a:solidFill>
                  <a:schemeClr val="dk1"/>
                </a:solidFill>
              </a:rPr>
              <a:t> method. Any Angular component using observables MUST unsubscribe their subscriptions when they get destroyed to avoid memory leaks.</a:t>
            </a:r>
            <a:endParaRPr sz="1150">
              <a:solidFill>
                <a:srgbClr val="3C4043"/>
              </a:solidFill>
              <a:highlight>
                <a:srgbClr val="F1F0EA"/>
              </a:highlight>
              <a:latin typeface="Courier New"/>
              <a:ea typeface="Courier New"/>
              <a:cs typeface="Courier New"/>
              <a:sym typeface="Courier New"/>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5cb0ca40a8_0_4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5cb0ca40a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Demo URL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Unsubscribing from an Observable allows garbage collection to happen in the browser. If you don’t unsubscribe, your code is going to keep references to old, unused subscriptions, which can cause memory leaks over time.</a:t>
            </a:r>
            <a:endParaRPr sz="1150">
              <a:solidFill>
                <a:srgbClr val="3C4043"/>
              </a:solidFill>
              <a:highlight>
                <a:srgbClr val="F1F0EA"/>
              </a:highlight>
              <a:latin typeface="Courier New"/>
              <a:ea typeface="Courier New"/>
              <a:cs typeface="Courier New"/>
              <a:sym typeface="Courier New"/>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64e11869e2_0_2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64e11869e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saw earlier, it is also possible to define an Observable that resolves immediately with </a:t>
            </a:r>
            <a:r>
              <a:rPr b="1" lang="en"/>
              <a:t>of</a:t>
            </a:r>
            <a:r>
              <a:rPr lang="en"/>
              <a:t>: </a:t>
            </a:r>
            <a:r>
              <a:rPr b="1" lang="en" sz="1150">
                <a:solidFill>
                  <a:srgbClr val="859900"/>
                </a:solidFill>
                <a:latin typeface="Courier New"/>
                <a:ea typeface="Courier New"/>
                <a:cs typeface="Courier New"/>
                <a:sym typeface="Courier New"/>
              </a:rPr>
              <a:t>var</a:t>
            </a:r>
            <a:r>
              <a:rPr lang="en" sz="1150">
                <a:solidFill>
                  <a:srgbClr val="3C4043"/>
                </a:solidFill>
                <a:highlight>
                  <a:srgbClr val="F1F0EA"/>
                </a:highlight>
                <a:latin typeface="Courier New"/>
                <a:ea typeface="Courier New"/>
                <a:cs typeface="Courier New"/>
                <a:sym typeface="Courier New"/>
              </a:rPr>
              <a:t> o = of(</a:t>
            </a:r>
            <a:r>
              <a:rPr lang="en" sz="1150">
                <a:solidFill>
                  <a:srgbClr val="2AA198"/>
                </a:solidFill>
                <a:latin typeface="Courier New"/>
                <a:ea typeface="Courier New"/>
                <a:cs typeface="Courier New"/>
                <a:sym typeface="Courier New"/>
              </a:rPr>
              <a:t>42</a:t>
            </a:r>
            <a:r>
              <a:rPr lang="en" sz="1150">
                <a:solidFill>
                  <a:srgbClr val="3C4043"/>
                </a:solidFill>
                <a:highlight>
                  <a:srgbClr val="F1F0EA"/>
                </a:highlight>
                <a:latin typeface="Courier New"/>
                <a:ea typeface="Courier New"/>
                <a:cs typeface="Courier New"/>
                <a:sym typeface="Courier New"/>
              </a:rPr>
              <a:t>);  </a:t>
            </a:r>
            <a:endParaRPr sz="1150">
              <a:solidFill>
                <a:srgbClr val="3C4043"/>
              </a:solidFill>
              <a:highlight>
                <a:srgbClr val="F1F0EA"/>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rPr>
              <a:t>In that case, the observable result is the value 42.</a:t>
            </a:r>
            <a:endParaRPr sz="1150">
              <a:solidFill>
                <a:srgbClr val="3C4043"/>
              </a:solidFill>
              <a:highlight>
                <a:srgbClr val="F1F0EA"/>
              </a:highlight>
              <a:latin typeface="Courier New"/>
              <a:ea typeface="Courier New"/>
              <a:cs typeface="Courier New"/>
              <a:sym typeface="Courier New"/>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64e11869e2_0_3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64e11869e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64e11869e2_0_3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64e11869e2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example we request JSON data from a server and assign it to a “persons” property of our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HTTP service supports all of the HTTP verbs: </a:t>
            </a:r>
            <a:r>
              <a:rPr b="1" lang="en"/>
              <a:t>GET, POST, PUT, DELETE</a:t>
            </a:r>
            <a:r>
              <a:rPr lang="en"/>
              <a:t>,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makes the integration with a REST server very easy.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64e11869e2_0_3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64e11869e2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a:t>
            </a:r>
            <a:r>
              <a:rPr b="1" lang="en"/>
              <a:t>HttpClient</a:t>
            </a:r>
            <a:r>
              <a:rPr lang="en"/>
              <a:t> has to be imported from </a:t>
            </a:r>
            <a:r>
              <a:rPr b="1" lang="en"/>
              <a:t>@angular/common/http</a:t>
            </a:r>
            <a:r>
              <a:rPr lang="en"/>
              <a:t>, and that the </a:t>
            </a:r>
            <a:r>
              <a:rPr b="1" lang="en"/>
              <a:t>HttpClientModule</a:t>
            </a:r>
            <a:r>
              <a:rPr lang="en"/>
              <a:t> also has to be imported in your </a:t>
            </a:r>
            <a:r>
              <a:rPr b="1" lang="en"/>
              <a:t>AppModule</a:t>
            </a: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56" name="Google Shape;56;p1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1pPr>
            <a:lvl2pPr indent="0" lvl="1" marL="4572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2pPr>
            <a:lvl3pPr indent="0" lvl="2" marL="9144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3pPr>
            <a:lvl4pPr indent="0" lvl="3" marL="13716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4pPr>
            <a:lvl5pPr indent="0" lvl="4" marL="18288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5pPr>
            <a:lvl6pPr indent="0" lvl="5" marL="22860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6pPr>
            <a:lvl7pPr indent="0" lvl="6" marL="27432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7pPr>
            <a:lvl8pPr indent="0" lvl="7" marL="32004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8pPr>
            <a:lvl9pPr indent="0" lvl="8" marL="36576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1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1" name="Google Shape;61;p15"/>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2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1800"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16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12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1200" u="none" cap="none" strike="noStrike">
                <a:solidFill>
                  <a:srgbClr val="434343"/>
                </a:solidFill>
                <a:latin typeface="Calibri"/>
                <a:ea typeface="Calibri"/>
                <a:cs typeface="Calibri"/>
                <a:sym typeface="Calibri"/>
              </a:defRPr>
            </a:lvl9pPr>
          </a:lstStyle>
          <a:p/>
        </p:txBody>
      </p:sp>
      <p:sp>
        <p:nvSpPr>
          <p:cNvPr id="62" name="Google Shape;62;p15"/>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2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1800"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16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12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12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1" name="Google Shape;71;p1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2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1800"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16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1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2" name="Shape 72"/>
        <p:cNvGrpSpPr/>
        <p:nvPr/>
      </p:nvGrpSpPr>
      <p:grpSpPr>
        <a:xfrm>
          <a:off x="0" y="0"/>
          <a:ext cx="0" cy="0"/>
          <a:chOff x="0" y="0"/>
          <a:chExt cx="0" cy="0"/>
        </a:xfrm>
      </p:grpSpPr>
      <p:sp>
        <p:nvSpPr>
          <p:cNvPr id="73" name="Google Shape;73;p18"/>
          <p:cNvSpPr txBox="1"/>
          <p:nvPr>
            <p:ph type="title"/>
          </p:nvPr>
        </p:nvSpPr>
        <p:spPr>
          <a:xfrm>
            <a:off x="490250" y="488250"/>
            <a:ext cx="80340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6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4" name="Shape 74"/>
        <p:cNvGrpSpPr/>
        <p:nvPr/>
      </p:nvGrpSpPr>
      <p:grpSpPr>
        <a:xfrm>
          <a:off x="0" y="0"/>
          <a:ext cx="0" cy="0"/>
          <a:chOff x="0" y="0"/>
          <a:chExt cx="0" cy="0"/>
        </a:xfrm>
      </p:grpSpPr>
      <p:sp>
        <p:nvSpPr>
          <p:cNvPr id="75" name="Google Shape;75;p19"/>
          <p:cNvSpPr txBox="1"/>
          <p:nvPr>
            <p:ph type="title"/>
          </p:nvPr>
        </p:nvSpPr>
        <p:spPr>
          <a:xfrm>
            <a:off x="460950" y="1248300"/>
            <a:ext cx="8222100" cy="1963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12000"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9pPr>
          </a:lstStyle>
          <a:p/>
        </p:txBody>
      </p:sp>
      <p:sp>
        <p:nvSpPr>
          <p:cNvPr id="76" name="Google Shape;76;p19"/>
          <p:cNvSpPr txBox="1"/>
          <p:nvPr>
            <p:ph idx="1" type="body"/>
          </p:nvPr>
        </p:nvSpPr>
        <p:spPr>
          <a:xfrm>
            <a:off x="1595400" y="3273925"/>
            <a:ext cx="5953200" cy="1300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14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77" name="Shape 77"/>
        <p:cNvGrpSpPr/>
        <p:nvPr/>
      </p:nvGrpSpPr>
      <p:grpSpPr>
        <a:xfrm>
          <a:off x="0" y="0"/>
          <a:ext cx="0" cy="0"/>
          <a:chOff x="0" y="0"/>
          <a:chExt cx="0" cy="0"/>
        </a:xfrm>
      </p:grpSpPr>
      <p:sp>
        <p:nvSpPr>
          <p:cNvPr id="78" name="Google Shape;78;p20"/>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0"/>
          <p:cNvSpPr txBox="1"/>
          <p:nvPr>
            <p:ph type="title"/>
          </p:nvPr>
        </p:nvSpPr>
        <p:spPr>
          <a:xfrm>
            <a:off x="226077" y="357800"/>
            <a:ext cx="2808000" cy="9534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9pPr>
          </a:lstStyle>
          <a:p/>
        </p:txBody>
      </p:sp>
      <p:sp>
        <p:nvSpPr>
          <p:cNvPr id="81" name="Google Shape;81;p20"/>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16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12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82" name="Shape 82"/>
        <p:cNvGrpSpPr/>
        <p:nvPr/>
      </p:nvGrpSpPr>
      <p:grpSpPr>
        <a:xfrm>
          <a:off x="0" y="0"/>
          <a:ext cx="0" cy="0"/>
          <a:chOff x="0" y="0"/>
          <a:chExt cx="0" cy="0"/>
        </a:xfrm>
      </p:grpSpPr>
      <p:sp>
        <p:nvSpPr>
          <p:cNvPr id="83" name="Google Shape;83;p2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4200"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9pPr>
          </a:lstStyle>
          <a:p/>
        </p:txBody>
      </p:sp>
      <p:sp>
        <p:nvSpPr>
          <p:cNvPr id="86" name="Google Shape;86;p21"/>
          <p:cNvSpPr txBox="1"/>
          <p:nvPr>
            <p:ph idx="1" type="subTitle"/>
          </p:nvPr>
        </p:nvSpPr>
        <p:spPr>
          <a:xfrm>
            <a:off x="265500" y="2779466"/>
            <a:ext cx="4045200" cy="1235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1pPr>
            <a:lvl2pPr indent="0" lvl="1" marL="4572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2pPr>
            <a:lvl3pPr indent="0" lvl="2" marL="9144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3pPr>
            <a:lvl4pPr indent="0" lvl="3" marL="13716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4pPr>
            <a:lvl5pPr indent="0" lvl="4" marL="18288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5pPr>
            <a:lvl6pPr indent="0" lvl="5" marL="22860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6pPr>
            <a:lvl7pPr indent="0" lvl="6" marL="27432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7pPr>
            <a:lvl8pPr indent="0" lvl="7" marL="32004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8pPr>
            <a:lvl9pPr indent="0" lvl="8" marL="36576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9pPr>
          </a:lstStyle>
          <a:p/>
        </p:txBody>
      </p:sp>
      <p:sp>
        <p:nvSpPr>
          <p:cNvPr id="87" name="Google Shape;87;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16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1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88" name="Shape 88"/>
        <p:cNvGrpSpPr/>
        <p:nvPr/>
      </p:nvGrpSpPr>
      <p:grpSpPr>
        <a:xfrm>
          <a:off x="0" y="0"/>
          <a:ext cx="0" cy="0"/>
          <a:chOff x="0" y="0"/>
          <a:chExt cx="0" cy="0"/>
        </a:xfrm>
      </p:grpSpPr>
      <p:sp>
        <p:nvSpPr>
          <p:cNvPr id="89" name="Google Shape;89;p2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90" name="Google Shape;90;p2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1pPr>
            <a:lvl2pPr indent="0" lvl="1" marL="4572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2pPr>
            <a:lvl3pPr indent="0" lvl="2" marL="9144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3pPr>
            <a:lvl4pPr indent="0" lvl="3" marL="13716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4pPr>
            <a:lvl5pPr indent="0" lvl="4" marL="18288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5pPr>
            <a:lvl6pPr indent="0" lvl="5" marL="22860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6pPr>
            <a:lvl7pPr indent="0" lvl="6" marL="27432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7pPr>
            <a:lvl8pPr indent="0" lvl="7" marL="32004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8pPr>
            <a:lvl9pPr indent="0" lvl="8" marL="36576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1" name="Shape 91"/>
        <p:cNvGrpSpPr/>
        <p:nvPr/>
      </p:nvGrpSpPr>
      <p:grpSpPr>
        <a:xfrm>
          <a:off x="0" y="0"/>
          <a:ext cx="0" cy="0"/>
          <a:chOff x="0" y="0"/>
          <a:chExt cx="0" cy="0"/>
        </a:xfrm>
      </p:grpSpPr>
      <p:sp>
        <p:nvSpPr>
          <p:cNvPr id="92" name="Google Shape;92;p2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3"/>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3"/>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14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97" name="Shape 9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98" name="Shape 9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99" name="Shape 9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00" name="Shape 10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01" name="Shape 101"/>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02" name="Shape 10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4A86E8"/>
        </a:solidFill>
      </p:bgPr>
    </p:bg>
    <p:spTree>
      <p:nvGrpSpPr>
        <p:cNvPr id="107" name="Shape 107"/>
        <p:cNvGrpSpPr/>
        <p:nvPr/>
      </p:nvGrpSpPr>
      <p:grpSpPr>
        <a:xfrm>
          <a:off x="0" y="0"/>
          <a:ext cx="0" cy="0"/>
          <a:chOff x="0" y="0"/>
          <a:chExt cx="0" cy="0"/>
        </a:xfrm>
      </p:grpSpPr>
      <p:sp>
        <p:nvSpPr>
          <p:cNvPr id="108" name="Google Shape;108;p33"/>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09" name="Google Shape;109;p33"/>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1pPr>
            <a:lvl2pPr indent="0" lvl="1" marL="4572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2pPr>
            <a:lvl3pPr indent="0" lvl="2" marL="9144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3pPr>
            <a:lvl4pPr indent="0" lvl="3" marL="13716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4pPr>
            <a:lvl5pPr indent="0" lvl="4" marL="18288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5pPr>
            <a:lvl6pPr indent="0" lvl="5" marL="22860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6pPr>
            <a:lvl7pPr indent="0" lvl="6" marL="27432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7pPr>
            <a:lvl8pPr indent="0" lvl="7" marL="32004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8pPr>
            <a:lvl9pPr indent="0" lvl="8" marL="36576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9pPr>
          </a:lstStyle>
          <a:p/>
        </p:txBody>
      </p:sp>
      <p:sp>
        <p:nvSpPr>
          <p:cNvPr id="110" name="Google Shape;11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1" name="Shape 111"/>
        <p:cNvGrpSpPr/>
        <p:nvPr/>
      </p:nvGrpSpPr>
      <p:grpSpPr>
        <a:xfrm>
          <a:off x="0" y="0"/>
          <a:ext cx="0" cy="0"/>
          <a:chOff x="0" y="0"/>
          <a:chExt cx="0" cy="0"/>
        </a:xfrm>
      </p:grpSpPr>
      <p:sp>
        <p:nvSpPr>
          <p:cNvPr id="112" name="Google Shape;112;p3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15" name="Google Shape;115;p3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2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1800"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16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12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1200" u="none" cap="none" strike="noStrike">
                <a:solidFill>
                  <a:srgbClr val="434343"/>
                </a:solidFill>
                <a:latin typeface="Calibri"/>
                <a:ea typeface="Calibri"/>
                <a:cs typeface="Calibri"/>
                <a:sym typeface="Calibri"/>
              </a:defRPr>
            </a:lvl9pPr>
          </a:lstStyle>
          <a:p/>
        </p:txBody>
      </p:sp>
      <p:sp>
        <p:nvSpPr>
          <p:cNvPr id="116" name="Google Shape;116;p3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2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1800"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16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12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1200" u="none" cap="none" strike="noStrike">
                <a:solidFill>
                  <a:srgbClr val="434343"/>
                </a:solidFill>
                <a:latin typeface="Calibri"/>
                <a:ea typeface="Calibri"/>
                <a:cs typeface="Calibri"/>
                <a:sym typeface="Calibri"/>
              </a:defRPr>
            </a:lvl9pPr>
          </a:lstStyle>
          <a:p/>
        </p:txBody>
      </p:sp>
      <p:sp>
        <p:nvSpPr>
          <p:cNvPr id="117" name="Google Shape;11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Calibri"/>
                <a:ea typeface="Calibri"/>
                <a:cs typeface="Calibri"/>
                <a:sym typeface="Calibri"/>
              </a:defRPr>
            </a:lvl1pPr>
            <a:lvl2pPr lvl="1" rtl="0">
              <a:buNone/>
              <a:defRPr sz="1300">
                <a:solidFill>
                  <a:srgbClr val="434343"/>
                </a:solidFill>
                <a:latin typeface="Calibri"/>
                <a:ea typeface="Calibri"/>
                <a:cs typeface="Calibri"/>
                <a:sym typeface="Calibri"/>
              </a:defRPr>
            </a:lvl2pPr>
            <a:lvl3pPr lvl="2" rtl="0">
              <a:buNone/>
              <a:defRPr sz="1300">
                <a:solidFill>
                  <a:srgbClr val="434343"/>
                </a:solidFill>
                <a:latin typeface="Calibri"/>
                <a:ea typeface="Calibri"/>
                <a:cs typeface="Calibri"/>
                <a:sym typeface="Calibri"/>
              </a:defRPr>
            </a:lvl3pPr>
            <a:lvl4pPr lvl="3" rtl="0">
              <a:buNone/>
              <a:defRPr sz="1300">
                <a:solidFill>
                  <a:srgbClr val="434343"/>
                </a:solidFill>
                <a:latin typeface="Calibri"/>
                <a:ea typeface="Calibri"/>
                <a:cs typeface="Calibri"/>
                <a:sym typeface="Calibri"/>
              </a:defRPr>
            </a:lvl4pPr>
            <a:lvl5pPr lvl="4" rtl="0">
              <a:buNone/>
              <a:defRPr sz="1300">
                <a:solidFill>
                  <a:srgbClr val="434343"/>
                </a:solidFill>
                <a:latin typeface="Calibri"/>
                <a:ea typeface="Calibri"/>
                <a:cs typeface="Calibri"/>
                <a:sym typeface="Calibri"/>
              </a:defRPr>
            </a:lvl5pPr>
            <a:lvl6pPr lvl="5" rtl="0">
              <a:buNone/>
              <a:defRPr sz="1300">
                <a:solidFill>
                  <a:srgbClr val="434343"/>
                </a:solidFill>
                <a:latin typeface="Calibri"/>
                <a:ea typeface="Calibri"/>
                <a:cs typeface="Calibri"/>
                <a:sym typeface="Calibri"/>
              </a:defRPr>
            </a:lvl6pPr>
            <a:lvl7pPr lvl="6" rtl="0">
              <a:buNone/>
              <a:defRPr sz="1300">
                <a:solidFill>
                  <a:srgbClr val="434343"/>
                </a:solidFill>
                <a:latin typeface="Calibri"/>
                <a:ea typeface="Calibri"/>
                <a:cs typeface="Calibri"/>
                <a:sym typeface="Calibri"/>
              </a:defRPr>
            </a:lvl7pPr>
            <a:lvl8pPr lvl="7" rtl="0">
              <a:buNone/>
              <a:defRPr sz="1300">
                <a:solidFill>
                  <a:srgbClr val="434343"/>
                </a:solidFill>
                <a:latin typeface="Calibri"/>
                <a:ea typeface="Calibri"/>
                <a:cs typeface="Calibri"/>
                <a:sym typeface="Calibri"/>
              </a:defRPr>
            </a:lvl8pPr>
            <a:lvl9pPr lvl="8" rtl="0">
              <a:buNone/>
              <a:defRPr sz="1300">
                <a:solidFill>
                  <a:srgbClr val="43434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35"/>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5"/>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2400"/>
              <a:buFont typeface="Calibri"/>
              <a:buNone/>
              <a:defRPr b="0" i="0" sz="24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9pPr>
          </a:lstStyle>
          <a:p/>
        </p:txBody>
      </p:sp>
      <p:sp>
        <p:nvSpPr>
          <p:cNvPr id="122" name="Google Shape;12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3" name="Shape 123"/>
        <p:cNvGrpSpPr/>
        <p:nvPr/>
      </p:nvGrpSpPr>
      <p:grpSpPr>
        <a:xfrm>
          <a:off x="0" y="0"/>
          <a:ext cx="0" cy="0"/>
          <a:chOff x="0" y="0"/>
          <a:chExt cx="0" cy="0"/>
        </a:xfrm>
      </p:grpSpPr>
      <p:sp>
        <p:nvSpPr>
          <p:cNvPr id="124" name="Google Shape;124;p3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27" name="Google Shape;127;p3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2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1800"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16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1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1400" u="none" cap="none" strike="noStrike">
                <a:solidFill>
                  <a:srgbClr val="434343"/>
                </a:solidFill>
                <a:latin typeface="Calibri"/>
                <a:ea typeface="Calibri"/>
                <a:cs typeface="Calibri"/>
                <a:sym typeface="Calibri"/>
              </a:defRPr>
            </a:lvl9pPr>
          </a:lstStyle>
          <a:p/>
        </p:txBody>
      </p:sp>
      <p:sp>
        <p:nvSpPr>
          <p:cNvPr id="128" name="Google Shape;12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Calibri"/>
                <a:ea typeface="Calibri"/>
                <a:cs typeface="Calibri"/>
                <a:sym typeface="Calibri"/>
              </a:defRPr>
            </a:lvl1pPr>
            <a:lvl2pPr lvl="1" rtl="0">
              <a:buNone/>
              <a:defRPr sz="1300">
                <a:solidFill>
                  <a:srgbClr val="434343"/>
                </a:solidFill>
                <a:latin typeface="Calibri"/>
                <a:ea typeface="Calibri"/>
                <a:cs typeface="Calibri"/>
                <a:sym typeface="Calibri"/>
              </a:defRPr>
            </a:lvl2pPr>
            <a:lvl3pPr lvl="2" rtl="0">
              <a:buNone/>
              <a:defRPr sz="1300">
                <a:solidFill>
                  <a:srgbClr val="434343"/>
                </a:solidFill>
                <a:latin typeface="Calibri"/>
                <a:ea typeface="Calibri"/>
                <a:cs typeface="Calibri"/>
                <a:sym typeface="Calibri"/>
              </a:defRPr>
            </a:lvl3pPr>
            <a:lvl4pPr lvl="3" rtl="0">
              <a:buNone/>
              <a:defRPr sz="1300">
                <a:solidFill>
                  <a:srgbClr val="434343"/>
                </a:solidFill>
                <a:latin typeface="Calibri"/>
                <a:ea typeface="Calibri"/>
                <a:cs typeface="Calibri"/>
                <a:sym typeface="Calibri"/>
              </a:defRPr>
            </a:lvl4pPr>
            <a:lvl5pPr lvl="4" rtl="0">
              <a:buNone/>
              <a:defRPr sz="1300">
                <a:solidFill>
                  <a:srgbClr val="434343"/>
                </a:solidFill>
                <a:latin typeface="Calibri"/>
                <a:ea typeface="Calibri"/>
                <a:cs typeface="Calibri"/>
                <a:sym typeface="Calibri"/>
              </a:defRPr>
            </a:lvl5pPr>
            <a:lvl6pPr lvl="5" rtl="0">
              <a:buNone/>
              <a:defRPr sz="1300">
                <a:solidFill>
                  <a:srgbClr val="434343"/>
                </a:solidFill>
                <a:latin typeface="Calibri"/>
                <a:ea typeface="Calibri"/>
                <a:cs typeface="Calibri"/>
                <a:sym typeface="Calibri"/>
              </a:defRPr>
            </a:lvl6pPr>
            <a:lvl7pPr lvl="6" rtl="0">
              <a:buNone/>
              <a:defRPr sz="1300">
                <a:solidFill>
                  <a:srgbClr val="434343"/>
                </a:solidFill>
                <a:latin typeface="Calibri"/>
                <a:ea typeface="Calibri"/>
                <a:cs typeface="Calibri"/>
                <a:sym typeface="Calibri"/>
              </a:defRPr>
            </a:lvl7pPr>
            <a:lvl8pPr lvl="7" rtl="0">
              <a:buNone/>
              <a:defRPr sz="1300">
                <a:solidFill>
                  <a:srgbClr val="434343"/>
                </a:solidFill>
                <a:latin typeface="Calibri"/>
                <a:ea typeface="Calibri"/>
                <a:cs typeface="Calibri"/>
                <a:sym typeface="Calibri"/>
              </a:defRPr>
            </a:lvl8pPr>
            <a:lvl9pPr lvl="8" rtl="0">
              <a:buNone/>
              <a:defRPr sz="1300">
                <a:solidFill>
                  <a:srgbClr val="43434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29" name="Shape 129"/>
        <p:cNvGrpSpPr/>
        <p:nvPr/>
      </p:nvGrpSpPr>
      <p:grpSpPr>
        <a:xfrm>
          <a:off x="0" y="0"/>
          <a:ext cx="0" cy="0"/>
          <a:chOff x="0" y="0"/>
          <a:chExt cx="0" cy="0"/>
        </a:xfrm>
      </p:grpSpPr>
      <p:sp>
        <p:nvSpPr>
          <p:cNvPr id="130" name="Google Shape;130;p37"/>
          <p:cNvSpPr txBox="1"/>
          <p:nvPr>
            <p:ph type="title"/>
          </p:nvPr>
        </p:nvSpPr>
        <p:spPr>
          <a:xfrm>
            <a:off x="490250" y="488250"/>
            <a:ext cx="80340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6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9pPr>
          </a:lstStyle>
          <a:p/>
        </p:txBody>
      </p:sp>
      <p:sp>
        <p:nvSpPr>
          <p:cNvPr id="131" name="Google Shape;13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32" name="Shape 132"/>
        <p:cNvGrpSpPr/>
        <p:nvPr/>
      </p:nvGrpSpPr>
      <p:grpSpPr>
        <a:xfrm>
          <a:off x="0" y="0"/>
          <a:ext cx="0" cy="0"/>
          <a:chOff x="0" y="0"/>
          <a:chExt cx="0" cy="0"/>
        </a:xfrm>
      </p:grpSpPr>
      <p:sp>
        <p:nvSpPr>
          <p:cNvPr id="133" name="Google Shape;133;p38"/>
          <p:cNvSpPr txBox="1"/>
          <p:nvPr>
            <p:ph type="title"/>
          </p:nvPr>
        </p:nvSpPr>
        <p:spPr>
          <a:xfrm>
            <a:off x="460950" y="1248300"/>
            <a:ext cx="8222100" cy="1963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12000"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9pPr>
          </a:lstStyle>
          <a:p/>
        </p:txBody>
      </p:sp>
      <p:sp>
        <p:nvSpPr>
          <p:cNvPr id="134" name="Google Shape;134;p38"/>
          <p:cNvSpPr txBox="1"/>
          <p:nvPr>
            <p:ph idx="1" type="body"/>
          </p:nvPr>
        </p:nvSpPr>
        <p:spPr>
          <a:xfrm>
            <a:off x="1595400" y="3273925"/>
            <a:ext cx="5953200" cy="1300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14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1400" u="none" cap="none" strike="noStrike">
                <a:solidFill>
                  <a:srgbClr val="F3F3F3"/>
                </a:solidFill>
                <a:latin typeface="Calibri"/>
                <a:ea typeface="Calibri"/>
                <a:cs typeface="Calibri"/>
                <a:sym typeface="Calibri"/>
              </a:defRPr>
            </a:lvl9pPr>
          </a:lstStyle>
          <a:p/>
        </p:txBody>
      </p:sp>
      <p:sp>
        <p:nvSpPr>
          <p:cNvPr id="135" name="Google Shape;13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F3F3F3"/>
                </a:solidFill>
                <a:latin typeface="Calibri"/>
                <a:ea typeface="Calibri"/>
                <a:cs typeface="Calibri"/>
                <a:sym typeface="Calibri"/>
              </a:defRPr>
            </a:lvl1pPr>
            <a:lvl2pPr lvl="1" rtl="0">
              <a:buNone/>
              <a:defRPr sz="1300">
                <a:solidFill>
                  <a:srgbClr val="F3F3F3"/>
                </a:solidFill>
                <a:latin typeface="Calibri"/>
                <a:ea typeface="Calibri"/>
                <a:cs typeface="Calibri"/>
                <a:sym typeface="Calibri"/>
              </a:defRPr>
            </a:lvl2pPr>
            <a:lvl3pPr lvl="2" rtl="0">
              <a:buNone/>
              <a:defRPr sz="1300">
                <a:solidFill>
                  <a:srgbClr val="F3F3F3"/>
                </a:solidFill>
                <a:latin typeface="Calibri"/>
                <a:ea typeface="Calibri"/>
                <a:cs typeface="Calibri"/>
                <a:sym typeface="Calibri"/>
              </a:defRPr>
            </a:lvl3pPr>
            <a:lvl4pPr lvl="3" rtl="0">
              <a:buNone/>
              <a:defRPr sz="1300">
                <a:solidFill>
                  <a:srgbClr val="F3F3F3"/>
                </a:solidFill>
                <a:latin typeface="Calibri"/>
                <a:ea typeface="Calibri"/>
                <a:cs typeface="Calibri"/>
                <a:sym typeface="Calibri"/>
              </a:defRPr>
            </a:lvl4pPr>
            <a:lvl5pPr lvl="4" rtl="0">
              <a:buNone/>
              <a:defRPr sz="1300">
                <a:solidFill>
                  <a:srgbClr val="F3F3F3"/>
                </a:solidFill>
                <a:latin typeface="Calibri"/>
                <a:ea typeface="Calibri"/>
                <a:cs typeface="Calibri"/>
                <a:sym typeface="Calibri"/>
              </a:defRPr>
            </a:lvl5pPr>
            <a:lvl6pPr lvl="5" rtl="0">
              <a:buNone/>
              <a:defRPr sz="1300">
                <a:solidFill>
                  <a:srgbClr val="F3F3F3"/>
                </a:solidFill>
                <a:latin typeface="Calibri"/>
                <a:ea typeface="Calibri"/>
                <a:cs typeface="Calibri"/>
                <a:sym typeface="Calibri"/>
              </a:defRPr>
            </a:lvl6pPr>
            <a:lvl7pPr lvl="6" rtl="0">
              <a:buNone/>
              <a:defRPr sz="1300">
                <a:solidFill>
                  <a:srgbClr val="F3F3F3"/>
                </a:solidFill>
                <a:latin typeface="Calibri"/>
                <a:ea typeface="Calibri"/>
                <a:cs typeface="Calibri"/>
                <a:sym typeface="Calibri"/>
              </a:defRPr>
            </a:lvl7pPr>
            <a:lvl8pPr lvl="7" rtl="0">
              <a:buNone/>
              <a:defRPr sz="1300">
                <a:solidFill>
                  <a:srgbClr val="F3F3F3"/>
                </a:solidFill>
                <a:latin typeface="Calibri"/>
                <a:ea typeface="Calibri"/>
                <a:cs typeface="Calibri"/>
                <a:sym typeface="Calibri"/>
              </a:defRPr>
            </a:lvl8pPr>
            <a:lvl9pPr lvl="8" rtl="0">
              <a:buNone/>
              <a:defRPr sz="1300">
                <a:solidFill>
                  <a:srgbClr val="F3F3F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36" name="Shape 136"/>
        <p:cNvGrpSpPr/>
        <p:nvPr/>
      </p:nvGrpSpPr>
      <p:grpSpPr>
        <a:xfrm>
          <a:off x="0" y="0"/>
          <a:ext cx="0" cy="0"/>
          <a:chOff x="0" y="0"/>
          <a:chExt cx="0" cy="0"/>
        </a:xfrm>
      </p:grpSpPr>
      <p:sp>
        <p:nvSpPr>
          <p:cNvPr id="137" name="Google Shape;137;p3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9"/>
          <p:cNvSpPr txBox="1"/>
          <p:nvPr>
            <p:ph type="title"/>
          </p:nvPr>
        </p:nvSpPr>
        <p:spPr>
          <a:xfrm>
            <a:off x="226077" y="357800"/>
            <a:ext cx="2808000" cy="9534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9pPr>
          </a:lstStyle>
          <a:p/>
        </p:txBody>
      </p:sp>
      <p:sp>
        <p:nvSpPr>
          <p:cNvPr id="140" name="Google Shape;140;p3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16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12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1200" u="none" cap="none" strike="noStrike">
                <a:solidFill>
                  <a:schemeClr val="lt1"/>
                </a:solidFill>
                <a:latin typeface="Calibri"/>
                <a:ea typeface="Calibri"/>
                <a:cs typeface="Calibri"/>
                <a:sym typeface="Calibri"/>
              </a:defRPr>
            </a:lvl9pPr>
          </a:lstStyle>
          <a:p/>
        </p:txBody>
      </p:sp>
      <p:sp>
        <p:nvSpPr>
          <p:cNvPr id="141" name="Google Shape;14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chemeClr val="lt1"/>
                </a:solidFill>
                <a:latin typeface="Calibri"/>
                <a:ea typeface="Calibri"/>
                <a:cs typeface="Calibri"/>
                <a:sym typeface="Calibri"/>
              </a:defRPr>
            </a:lvl1pPr>
            <a:lvl2pPr lvl="1" rtl="0">
              <a:buNone/>
              <a:defRPr sz="1300">
                <a:solidFill>
                  <a:schemeClr val="lt1"/>
                </a:solidFill>
                <a:latin typeface="Calibri"/>
                <a:ea typeface="Calibri"/>
                <a:cs typeface="Calibri"/>
                <a:sym typeface="Calibri"/>
              </a:defRPr>
            </a:lvl2pPr>
            <a:lvl3pPr lvl="2" rtl="0">
              <a:buNone/>
              <a:defRPr sz="1300">
                <a:solidFill>
                  <a:schemeClr val="lt1"/>
                </a:solidFill>
                <a:latin typeface="Calibri"/>
                <a:ea typeface="Calibri"/>
                <a:cs typeface="Calibri"/>
                <a:sym typeface="Calibri"/>
              </a:defRPr>
            </a:lvl3pPr>
            <a:lvl4pPr lvl="3" rtl="0">
              <a:buNone/>
              <a:defRPr sz="1300">
                <a:solidFill>
                  <a:schemeClr val="lt1"/>
                </a:solidFill>
                <a:latin typeface="Calibri"/>
                <a:ea typeface="Calibri"/>
                <a:cs typeface="Calibri"/>
                <a:sym typeface="Calibri"/>
              </a:defRPr>
            </a:lvl4pPr>
            <a:lvl5pPr lvl="4" rtl="0">
              <a:buNone/>
              <a:defRPr sz="1300">
                <a:solidFill>
                  <a:schemeClr val="lt1"/>
                </a:solidFill>
                <a:latin typeface="Calibri"/>
                <a:ea typeface="Calibri"/>
                <a:cs typeface="Calibri"/>
                <a:sym typeface="Calibri"/>
              </a:defRPr>
            </a:lvl5pPr>
            <a:lvl6pPr lvl="5" rtl="0">
              <a:buNone/>
              <a:defRPr sz="1300">
                <a:solidFill>
                  <a:schemeClr val="lt1"/>
                </a:solidFill>
                <a:latin typeface="Calibri"/>
                <a:ea typeface="Calibri"/>
                <a:cs typeface="Calibri"/>
                <a:sym typeface="Calibri"/>
              </a:defRPr>
            </a:lvl6pPr>
            <a:lvl7pPr lvl="6" rtl="0">
              <a:buNone/>
              <a:defRPr sz="1300">
                <a:solidFill>
                  <a:schemeClr val="lt1"/>
                </a:solidFill>
                <a:latin typeface="Calibri"/>
                <a:ea typeface="Calibri"/>
                <a:cs typeface="Calibri"/>
                <a:sym typeface="Calibri"/>
              </a:defRPr>
            </a:lvl7pPr>
            <a:lvl8pPr lvl="7" rtl="0">
              <a:buNone/>
              <a:defRPr sz="1300">
                <a:solidFill>
                  <a:schemeClr val="lt1"/>
                </a:solidFill>
                <a:latin typeface="Calibri"/>
                <a:ea typeface="Calibri"/>
                <a:cs typeface="Calibri"/>
                <a:sym typeface="Calibri"/>
              </a:defRPr>
            </a:lvl8pPr>
            <a:lvl9pPr lvl="8" rtl="0">
              <a:buNone/>
              <a:defRPr sz="13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42" name="Shape 142"/>
        <p:cNvGrpSpPr/>
        <p:nvPr/>
      </p:nvGrpSpPr>
      <p:grpSpPr>
        <a:xfrm>
          <a:off x="0" y="0"/>
          <a:ext cx="0" cy="0"/>
          <a:chOff x="0" y="0"/>
          <a:chExt cx="0" cy="0"/>
        </a:xfrm>
      </p:grpSpPr>
      <p:sp>
        <p:nvSpPr>
          <p:cNvPr id="143" name="Google Shape;143;p40"/>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0"/>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4200"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9pPr>
          </a:lstStyle>
          <a:p/>
        </p:txBody>
      </p:sp>
      <p:sp>
        <p:nvSpPr>
          <p:cNvPr id="146" name="Google Shape;146;p40"/>
          <p:cNvSpPr txBox="1"/>
          <p:nvPr>
            <p:ph idx="1" type="subTitle"/>
          </p:nvPr>
        </p:nvSpPr>
        <p:spPr>
          <a:xfrm>
            <a:off x="265500" y="2779466"/>
            <a:ext cx="4045200" cy="1235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1pPr>
            <a:lvl2pPr indent="0" lvl="1" marL="4572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2pPr>
            <a:lvl3pPr indent="0" lvl="2" marL="9144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3pPr>
            <a:lvl4pPr indent="0" lvl="3" marL="13716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4pPr>
            <a:lvl5pPr indent="0" lvl="4" marL="18288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5pPr>
            <a:lvl6pPr indent="0" lvl="5" marL="22860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6pPr>
            <a:lvl7pPr indent="0" lvl="6" marL="27432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7pPr>
            <a:lvl8pPr indent="0" lvl="7" marL="32004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8pPr>
            <a:lvl9pPr indent="0" lvl="8" marL="3657600" marR="0" rtl="0" algn="ctr">
              <a:lnSpc>
                <a:spcPct val="100000"/>
              </a:lnSpc>
              <a:spcBef>
                <a:spcPts val="0"/>
              </a:spcBef>
              <a:spcAft>
                <a:spcPts val="0"/>
              </a:spcAft>
              <a:buClr>
                <a:schemeClr val="lt2"/>
              </a:buClr>
              <a:buSzPts val="1400"/>
              <a:buFont typeface="Calibri"/>
              <a:buNone/>
              <a:defRPr b="0" i="0" sz="2100" u="none" cap="none" strike="noStrike">
                <a:solidFill>
                  <a:schemeClr val="lt2"/>
                </a:solidFill>
                <a:latin typeface="Calibri"/>
                <a:ea typeface="Calibri"/>
                <a:cs typeface="Calibri"/>
                <a:sym typeface="Calibri"/>
              </a:defRPr>
            </a:lvl9pPr>
          </a:lstStyle>
          <a:p/>
        </p:txBody>
      </p:sp>
      <p:sp>
        <p:nvSpPr>
          <p:cNvPr id="147" name="Google Shape;147;p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16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1400" u="none" cap="none" strike="noStrike">
                <a:solidFill>
                  <a:schemeClr val="lt1"/>
                </a:solidFill>
                <a:latin typeface="Calibri"/>
                <a:ea typeface="Calibri"/>
                <a:cs typeface="Calibri"/>
                <a:sym typeface="Calibri"/>
              </a:defRPr>
            </a:lvl9pPr>
          </a:lstStyle>
          <a:p/>
        </p:txBody>
      </p:sp>
      <p:sp>
        <p:nvSpPr>
          <p:cNvPr id="148" name="Google Shape;14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chemeClr val="lt1"/>
                </a:solidFill>
                <a:latin typeface="Calibri"/>
                <a:ea typeface="Calibri"/>
                <a:cs typeface="Calibri"/>
                <a:sym typeface="Calibri"/>
              </a:defRPr>
            </a:lvl1pPr>
            <a:lvl2pPr lvl="1" rtl="0">
              <a:buNone/>
              <a:defRPr sz="1300">
                <a:solidFill>
                  <a:schemeClr val="lt1"/>
                </a:solidFill>
                <a:latin typeface="Calibri"/>
                <a:ea typeface="Calibri"/>
                <a:cs typeface="Calibri"/>
                <a:sym typeface="Calibri"/>
              </a:defRPr>
            </a:lvl2pPr>
            <a:lvl3pPr lvl="2" rtl="0">
              <a:buNone/>
              <a:defRPr sz="1300">
                <a:solidFill>
                  <a:schemeClr val="lt1"/>
                </a:solidFill>
                <a:latin typeface="Calibri"/>
                <a:ea typeface="Calibri"/>
                <a:cs typeface="Calibri"/>
                <a:sym typeface="Calibri"/>
              </a:defRPr>
            </a:lvl3pPr>
            <a:lvl4pPr lvl="3" rtl="0">
              <a:buNone/>
              <a:defRPr sz="1300">
                <a:solidFill>
                  <a:schemeClr val="lt1"/>
                </a:solidFill>
                <a:latin typeface="Calibri"/>
                <a:ea typeface="Calibri"/>
                <a:cs typeface="Calibri"/>
                <a:sym typeface="Calibri"/>
              </a:defRPr>
            </a:lvl4pPr>
            <a:lvl5pPr lvl="4" rtl="0">
              <a:buNone/>
              <a:defRPr sz="1300">
                <a:solidFill>
                  <a:schemeClr val="lt1"/>
                </a:solidFill>
                <a:latin typeface="Calibri"/>
                <a:ea typeface="Calibri"/>
                <a:cs typeface="Calibri"/>
                <a:sym typeface="Calibri"/>
              </a:defRPr>
            </a:lvl5pPr>
            <a:lvl6pPr lvl="5" rtl="0">
              <a:buNone/>
              <a:defRPr sz="1300">
                <a:solidFill>
                  <a:schemeClr val="lt1"/>
                </a:solidFill>
                <a:latin typeface="Calibri"/>
                <a:ea typeface="Calibri"/>
                <a:cs typeface="Calibri"/>
                <a:sym typeface="Calibri"/>
              </a:defRPr>
            </a:lvl6pPr>
            <a:lvl7pPr lvl="6" rtl="0">
              <a:buNone/>
              <a:defRPr sz="1300">
                <a:solidFill>
                  <a:schemeClr val="lt1"/>
                </a:solidFill>
                <a:latin typeface="Calibri"/>
                <a:ea typeface="Calibri"/>
                <a:cs typeface="Calibri"/>
                <a:sym typeface="Calibri"/>
              </a:defRPr>
            </a:lvl7pPr>
            <a:lvl8pPr lvl="7" rtl="0">
              <a:buNone/>
              <a:defRPr sz="1300">
                <a:solidFill>
                  <a:schemeClr val="lt1"/>
                </a:solidFill>
                <a:latin typeface="Calibri"/>
                <a:ea typeface="Calibri"/>
                <a:cs typeface="Calibri"/>
                <a:sym typeface="Calibri"/>
              </a:defRPr>
            </a:lvl8pPr>
            <a:lvl9pPr lvl="8" rtl="0">
              <a:buNone/>
              <a:defRPr sz="13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49" name="Shape 149"/>
        <p:cNvGrpSpPr/>
        <p:nvPr/>
      </p:nvGrpSpPr>
      <p:grpSpPr>
        <a:xfrm>
          <a:off x="0" y="0"/>
          <a:ext cx="0" cy="0"/>
          <a:chOff x="0" y="0"/>
          <a:chExt cx="0" cy="0"/>
        </a:xfrm>
      </p:grpSpPr>
      <p:sp>
        <p:nvSpPr>
          <p:cNvPr id="150" name="Google Shape;150;p4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51" name="Google Shape;151;p41"/>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1pPr>
            <a:lvl2pPr indent="0" lvl="1" marL="4572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2pPr>
            <a:lvl3pPr indent="0" lvl="2" marL="9144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3pPr>
            <a:lvl4pPr indent="0" lvl="3" marL="13716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4pPr>
            <a:lvl5pPr indent="0" lvl="4" marL="18288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5pPr>
            <a:lvl6pPr indent="0" lvl="5" marL="22860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6pPr>
            <a:lvl7pPr indent="0" lvl="6" marL="27432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7pPr>
            <a:lvl8pPr indent="0" lvl="7" marL="32004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8pPr>
            <a:lvl9pPr indent="0" lvl="8" marL="3657600" marR="0" rtl="0" algn="l">
              <a:lnSpc>
                <a:spcPct val="100000"/>
              </a:lnSpc>
              <a:spcBef>
                <a:spcPts val="0"/>
              </a:spcBef>
              <a:spcAft>
                <a:spcPts val="0"/>
              </a:spcAft>
              <a:buClr>
                <a:schemeClr val="lt1"/>
              </a:buClr>
              <a:buSzPts val="1400"/>
              <a:buFont typeface="Calibri"/>
              <a:buNone/>
              <a:defRPr b="0" i="0" sz="2200" u="none" cap="none" strike="noStrike">
                <a:solidFill>
                  <a:schemeClr val="lt1"/>
                </a:solidFill>
                <a:latin typeface="Calibri"/>
                <a:ea typeface="Calibri"/>
                <a:cs typeface="Calibri"/>
                <a:sym typeface="Calibri"/>
              </a:defRPr>
            </a:lvl9pPr>
          </a:lstStyle>
          <a:p/>
        </p:txBody>
      </p:sp>
      <p:sp>
        <p:nvSpPr>
          <p:cNvPr id="152" name="Google Shape;15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53" name="Shape 153"/>
        <p:cNvGrpSpPr/>
        <p:nvPr/>
      </p:nvGrpSpPr>
      <p:grpSpPr>
        <a:xfrm>
          <a:off x="0" y="0"/>
          <a:ext cx="0" cy="0"/>
          <a:chOff x="0" y="0"/>
          <a:chExt cx="0" cy="0"/>
        </a:xfrm>
      </p:grpSpPr>
      <p:sp>
        <p:nvSpPr>
          <p:cNvPr id="154" name="Google Shape;154;p4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1400" u="none" cap="none" strike="noStrike">
                <a:solidFill>
                  <a:schemeClr val="lt2"/>
                </a:solidFill>
                <a:latin typeface="Calibri"/>
                <a:ea typeface="Calibri"/>
                <a:cs typeface="Calibri"/>
                <a:sym typeface="Calibri"/>
              </a:defRPr>
            </a:lvl9pPr>
          </a:lstStyle>
          <a:p/>
        </p:txBody>
      </p:sp>
      <p:sp>
        <p:nvSpPr>
          <p:cNvPr id="157" name="Google Shape;15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chemeClr val="lt1"/>
                </a:solidFill>
                <a:latin typeface="Calibri"/>
                <a:ea typeface="Calibri"/>
                <a:cs typeface="Calibri"/>
                <a:sym typeface="Calibri"/>
              </a:defRPr>
            </a:lvl1pPr>
            <a:lvl2pPr lvl="1" rtl="0">
              <a:buNone/>
              <a:defRPr sz="1300">
                <a:solidFill>
                  <a:schemeClr val="lt1"/>
                </a:solidFill>
                <a:latin typeface="Calibri"/>
                <a:ea typeface="Calibri"/>
                <a:cs typeface="Calibri"/>
                <a:sym typeface="Calibri"/>
              </a:defRPr>
            </a:lvl2pPr>
            <a:lvl3pPr lvl="2" rtl="0">
              <a:buNone/>
              <a:defRPr sz="1300">
                <a:solidFill>
                  <a:schemeClr val="lt1"/>
                </a:solidFill>
                <a:latin typeface="Calibri"/>
                <a:ea typeface="Calibri"/>
                <a:cs typeface="Calibri"/>
                <a:sym typeface="Calibri"/>
              </a:defRPr>
            </a:lvl3pPr>
            <a:lvl4pPr lvl="3" rtl="0">
              <a:buNone/>
              <a:defRPr sz="1300">
                <a:solidFill>
                  <a:schemeClr val="lt1"/>
                </a:solidFill>
                <a:latin typeface="Calibri"/>
                <a:ea typeface="Calibri"/>
                <a:cs typeface="Calibri"/>
                <a:sym typeface="Calibri"/>
              </a:defRPr>
            </a:lvl4pPr>
            <a:lvl5pPr lvl="4" rtl="0">
              <a:buNone/>
              <a:defRPr sz="1300">
                <a:solidFill>
                  <a:schemeClr val="lt1"/>
                </a:solidFill>
                <a:latin typeface="Calibri"/>
                <a:ea typeface="Calibri"/>
                <a:cs typeface="Calibri"/>
                <a:sym typeface="Calibri"/>
              </a:defRPr>
            </a:lvl5pPr>
            <a:lvl6pPr lvl="5" rtl="0">
              <a:buNone/>
              <a:defRPr sz="1300">
                <a:solidFill>
                  <a:schemeClr val="lt1"/>
                </a:solidFill>
                <a:latin typeface="Calibri"/>
                <a:ea typeface="Calibri"/>
                <a:cs typeface="Calibri"/>
                <a:sym typeface="Calibri"/>
              </a:defRPr>
            </a:lvl6pPr>
            <a:lvl7pPr lvl="6" rtl="0">
              <a:buNone/>
              <a:defRPr sz="1300">
                <a:solidFill>
                  <a:schemeClr val="lt1"/>
                </a:solidFill>
                <a:latin typeface="Calibri"/>
                <a:ea typeface="Calibri"/>
                <a:cs typeface="Calibri"/>
                <a:sym typeface="Calibri"/>
              </a:defRPr>
            </a:lvl7pPr>
            <a:lvl8pPr lvl="7" rtl="0">
              <a:buNone/>
              <a:defRPr sz="1300">
                <a:solidFill>
                  <a:schemeClr val="lt1"/>
                </a:solidFill>
                <a:latin typeface="Calibri"/>
                <a:ea typeface="Calibri"/>
                <a:cs typeface="Calibri"/>
                <a:sym typeface="Calibri"/>
              </a:defRPr>
            </a:lvl8pPr>
            <a:lvl9pPr lvl="8" rtl="0">
              <a:buNone/>
              <a:defRPr sz="13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8" name="Shape 158"/>
        <p:cNvGrpSpPr/>
        <p:nvPr/>
      </p:nvGrpSpPr>
      <p:grpSpPr>
        <a:xfrm>
          <a:off x="0" y="0"/>
          <a:ext cx="0" cy="0"/>
          <a:chOff x="0" y="0"/>
          <a:chExt cx="0" cy="0"/>
        </a:xfrm>
      </p:grpSpPr>
      <p:sp>
        <p:nvSpPr>
          <p:cNvPr id="159" name="Google Shape;15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60" name="Shape 160"/>
        <p:cNvGrpSpPr/>
        <p:nvPr/>
      </p:nvGrpSpPr>
      <p:grpSpPr>
        <a:xfrm>
          <a:off x="0" y="0"/>
          <a:ext cx="0" cy="0"/>
          <a:chOff x="0" y="0"/>
          <a:chExt cx="0" cy="0"/>
        </a:xfrm>
      </p:grpSpPr>
      <p:sp>
        <p:nvSpPr>
          <p:cNvPr id="161" name="Google Shape;16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62" name="Shape 162"/>
        <p:cNvGrpSpPr/>
        <p:nvPr/>
      </p:nvGrpSpPr>
      <p:grpSpPr>
        <a:xfrm>
          <a:off x="0" y="0"/>
          <a:ext cx="0" cy="0"/>
          <a:chOff x="0" y="0"/>
          <a:chExt cx="0" cy="0"/>
        </a:xfrm>
      </p:grpSpPr>
      <p:sp>
        <p:nvSpPr>
          <p:cNvPr id="163" name="Google Shape;163;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64" name="Shape 164"/>
        <p:cNvGrpSpPr/>
        <p:nvPr/>
      </p:nvGrpSpPr>
      <p:grpSpPr>
        <a:xfrm>
          <a:off x="0" y="0"/>
          <a:ext cx="0" cy="0"/>
          <a:chOff x="0" y="0"/>
          <a:chExt cx="0" cy="0"/>
        </a:xfrm>
      </p:grpSpPr>
      <p:sp>
        <p:nvSpPr>
          <p:cNvPr id="165" name="Google Shape;16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66" name="Shape 166"/>
        <p:cNvGrpSpPr/>
        <p:nvPr/>
      </p:nvGrpSpPr>
      <p:grpSpPr>
        <a:xfrm>
          <a:off x="0" y="0"/>
          <a:ext cx="0" cy="0"/>
          <a:chOff x="0" y="0"/>
          <a:chExt cx="0" cy="0"/>
        </a:xfrm>
      </p:grpSpPr>
      <p:sp>
        <p:nvSpPr>
          <p:cNvPr id="167" name="Google Shape;16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68" name="Shape 168"/>
        <p:cNvGrpSpPr/>
        <p:nvPr/>
      </p:nvGrpSpPr>
      <p:grpSpPr>
        <a:xfrm>
          <a:off x="0" y="0"/>
          <a:ext cx="0" cy="0"/>
          <a:chOff x="0" y="0"/>
          <a:chExt cx="0" cy="0"/>
        </a:xfrm>
      </p:grpSpPr>
      <p:sp>
        <p:nvSpPr>
          <p:cNvPr id="169" name="Google Shape;16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70" name="Shape 170"/>
        <p:cNvGrpSpPr/>
        <p:nvPr/>
      </p:nvGrpSpPr>
      <p:grpSpPr>
        <a:xfrm>
          <a:off x="0" y="0"/>
          <a:ext cx="0" cy="0"/>
          <a:chOff x="0" y="0"/>
          <a:chExt cx="0" cy="0"/>
        </a:xfrm>
      </p:grpSpPr>
      <p:sp>
        <p:nvSpPr>
          <p:cNvPr id="171" name="Google Shape;17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72" name="Shape 172"/>
        <p:cNvGrpSpPr/>
        <p:nvPr/>
      </p:nvGrpSpPr>
      <p:grpSpPr>
        <a:xfrm>
          <a:off x="0" y="0"/>
          <a:ext cx="0" cy="0"/>
          <a:chOff x="0" y="0"/>
          <a:chExt cx="0" cy="0"/>
        </a:xfrm>
      </p:grpSpPr>
      <p:sp>
        <p:nvSpPr>
          <p:cNvPr id="173" name="Google Shape;17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1.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5" Type="http://schemas.openxmlformats.org/officeDocument/2006/relationships/slideLayout" Target="../slideLayouts/slideLayout34.xml"/><Relationship Id="rId19" Type="http://schemas.openxmlformats.org/officeDocument/2006/relationships/theme" Target="../theme/theme4.xml"/><Relationship Id="rId6" Type="http://schemas.openxmlformats.org/officeDocument/2006/relationships/slideLayout" Target="../slideLayouts/slideLayout35.xml"/><Relationship Id="rId18" Type="http://schemas.openxmlformats.org/officeDocument/2006/relationships/slideLayout" Target="../slideLayouts/slideLayout47.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52" name="Google Shape;52;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1400" u="none" cap="none" strike="noStrike">
                <a:solidFill>
                  <a:schemeClr val="lt2"/>
                </a:solidFill>
                <a:latin typeface="Calibri"/>
                <a:ea typeface="Calibri"/>
                <a:cs typeface="Calibri"/>
                <a:sym typeface="Calibri"/>
              </a:defRPr>
            </a:lvl9pPr>
          </a:lstStyle>
          <a:p/>
        </p:txBody>
      </p:sp>
      <p:sp>
        <p:nvSpPr>
          <p:cNvPr id="53" name="Google Shape;53;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03" name="Shape 103"/>
        <p:cNvGrpSpPr/>
        <p:nvPr/>
      </p:nvGrpSpPr>
      <p:grpSpPr>
        <a:xfrm>
          <a:off x="0" y="0"/>
          <a:ext cx="0" cy="0"/>
          <a:chOff x="0" y="0"/>
          <a:chExt cx="0" cy="0"/>
        </a:xfrm>
      </p:grpSpPr>
      <p:sp>
        <p:nvSpPr>
          <p:cNvPr id="104" name="Google Shape;104;p3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05" name="Google Shape;105;p32"/>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14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1400" u="none" cap="none" strike="noStrike">
                <a:solidFill>
                  <a:schemeClr val="lt2"/>
                </a:solidFill>
                <a:latin typeface="Calibri"/>
                <a:ea typeface="Calibri"/>
                <a:cs typeface="Calibri"/>
                <a:sym typeface="Calibri"/>
              </a:defRPr>
            </a:lvl9pPr>
          </a:lstStyle>
          <a:p/>
        </p:txBody>
      </p:sp>
      <p:sp>
        <p:nvSpPr>
          <p:cNvPr id="106" name="Google Shape;106;p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0.xml"/><Relationship Id="rId3" Type="http://schemas.openxmlformats.org/officeDocument/2006/relationships/image" Target="../media/image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2.xml"/><Relationship Id="rId3" Type="http://schemas.openxmlformats.org/officeDocument/2006/relationships/image" Target="../media/image4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3.xml"/><Relationship Id="rId3" Type="http://schemas.openxmlformats.org/officeDocument/2006/relationships/image" Target="../media/image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7.xml"/><Relationship Id="rId3" Type="http://schemas.openxmlformats.org/officeDocument/2006/relationships/image" Target="../media/image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8.xml"/><Relationship Id="rId3" Type="http://schemas.openxmlformats.org/officeDocument/2006/relationships/image" Target="../media/image82.png"/><Relationship Id="rId4" Type="http://schemas.openxmlformats.org/officeDocument/2006/relationships/image" Target="../media/image1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9.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0.xml"/><Relationship Id="rId3" Type="http://schemas.openxmlformats.org/officeDocument/2006/relationships/hyperlink" Target="http://localhost:4200" TargetMode="External"/><Relationship Id="rId4" Type="http://schemas.openxmlformats.org/officeDocument/2006/relationships/hyperlink" Target="http://localhost:4200/cart" TargetMode="External"/><Relationship Id="rId5" Type="http://schemas.openxmlformats.org/officeDocument/2006/relationships/hyperlink" Target="http://localhost:4200/checkout" TargetMode="External"/><Relationship Id="rId6" Type="http://schemas.openxmlformats.org/officeDocument/2006/relationships/image" Target="../media/image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1.xml"/><Relationship Id="rId3" Type="http://schemas.openxmlformats.org/officeDocument/2006/relationships/hyperlink" Target="https://angular.io/guide/router" TargetMode="External"/><Relationship Id="rId4" Type="http://schemas.openxmlformats.org/officeDocument/2006/relationships/image" Target="../media/image9.png"/><Relationship Id="rId5" Type="http://schemas.openxmlformats.org/officeDocument/2006/relationships/image" Target="../media/image4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2.xml"/><Relationship Id="rId3" Type="http://schemas.openxmlformats.org/officeDocument/2006/relationships/image" Target="../media/image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5.xml"/><Relationship Id="rId3" Type="http://schemas.openxmlformats.org/officeDocument/2006/relationships/image" Target="../media/image62.png"/><Relationship Id="rId4" Type="http://schemas.openxmlformats.org/officeDocument/2006/relationships/image" Target="../media/image6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6.xml"/><Relationship Id="rId3" Type="http://schemas.openxmlformats.org/officeDocument/2006/relationships/image" Target="../media/image4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7.xml"/><Relationship Id="rId3" Type="http://schemas.openxmlformats.org/officeDocument/2006/relationships/image" Target="../media/image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9.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2.xml"/><Relationship Id="rId3" Type="http://schemas.openxmlformats.org/officeDocument/2006/relationships/image" Target="../media/image7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4.xml"/><Relationship Id="rId3" Type="http://schemas.openxmlformats.org/officeDocument/2006/relationships/image" Target="../media/image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6.xml"/><Relationship Id="rId3" Type="http://schemas.openxmlformats.org/officeDocument/2006/relationships/image" Target="../media/image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7.xml"/><Relationship Id="rId3" Type="http://schemas.openxmlformats.org/officeDocument/2006/relationships/image" Target="../media/image8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8.xml"/><Relationship Id="rId3" Type="http://schemas.openxmlformats.org/officeDocument/2006/relationships/image" Target="../media/image66.png"/><Relationship Id="rId4" Type="http://schemas.openxmlformats.org/officeDocument/2006/relationships/image" Target="../media/image1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9.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0.xml"/><Relationship Id="rId3" Type="http://schemas.openxmlformats.org/officeDocument/2006/relationships/image" Target="../media/image52.png"/><Relationship Id="rId4" Type="http://schemas.openxmlformats.org/officeDocument/2006/relationships/image" Target="../media/image5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1.xml"/><Relationship Id="rId3" Type="http://schemas.openxmlformats.org/officeDocument/2006/relationships/image" Target="../media/image1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2.xml"/><Relationship Id="rId3" Type="http://schemas.openxmlformats.org/officeDocument/2006/relationships/image" Target="../media/image1.png"/><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3.xml"/><Relationship Id="rId3" Type="http://schemas.openxmlformats.org/officeDocument/2006/relationships/image" Target="../media/image5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5.xml"/><Relationship Id="rId3" Type="http://schemas.openxmlformats.org/officeDocument/2006/relationships/image" Target="../media/image53.png"/><Relationship Id="rId4" Type="http://schemas.openxmlformats.org/officeDocument/2006/relationships/hyperlink" Target="https://stackblitz.com/github/alcfeoh/ng-training-demos?embed=1&amp;file=src/app/observable-operator/observable-operator.component.html,src/app/observable-operator/observable-operator.component.ts&amp;initialpath=observable-operator" TargetMode="External"/><Relationship Id="rId5" Type="http://schemas.openxmlformats.org/officeDocument/2006/relationships/image" Target="../media/image1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6.xml"/><Relationship Id="rId3" Type="http://schemas.openxmlformats.org/officeDocument/2006/relationships/image" Target="../media/image9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7.xml"/><Relationship Id="rId3" Type="http://schemas.openxmlformats.org/officeDocument/2006/relationships/image" Target="../media/image5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8.xml"/><Relationship Id="rId3" Type="http://schemas.openxmlformats.org/officeDocument/2006/relationships/image" Target="../media/image7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9.xml"/><Relationship Id="rId3"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0.xml"/><Relationship Id="rId3" Type="http://schemas.openxmlformats.org/officeDocument/2006/relationships/image" Target="../media/image5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1.xml"/><Relationship Id="rId3" Type="http://schemas.openxmlformats.org/officeDocument/2006/relationships/hyperlink" Target="http://rxmarbles.com" TargetMode="External"/><Relationship Id="rId4" Type="http://schemas.openxmlformats.org/officeDocument/2006/relationships/hyperlink" Target="http://rxmarbles.com" TargetMode="External"/><Relationship Id="rId5" Type="http://schemas.openxmlformats.org/officeDocument/2006/relationships/hyperlink" Target="https://stackblitz.com/github/alcfeoh/ng-training-demos?embed=1&amp;file=src/app/observable-operators/observable-operators.component.html,src/app/observable-operators/observable-operators.component.ts&amp;initialpath=observable-operators" TargetMode="External"/><Relationship Id="rId6" Type="http://schemas.openxmlformats.org/officeDocument/2006/relationships/image" Target="../media/image16.png"/><Relationship Id="rId7" Type="http://schemas.openxmlformats.org/officeDocument/2006/relationships/image" Target="../media/image6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2.xml"/><Relationship Id="rId3" Type="http://schemas.openxmlformats.org/officeDocument/2006/relationships/image" Target="../media/image69.png"/><Relationship Id="rId4" Type="http://schemas.openxmlformats.org/officeDocument/2006/relationships/image" Target="../media/image6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4.xml"/><Relationship Id="rId3" Type="http://schemas.openxmlformats.org/officeDocument/2006/relationships/hyperlink" Target="https://stackblitz.com/github/alcfeoh/ng-training-demos?embed=1&amp;file=src/app/subject-example/component1/component1.component.ts,src/app/subject-example/component2/component2.component.ts,src/app/subject-example/country.service.ts&amp;initialpath=subject-example" TargetMode="External"/><Relationship Id="rId4" Type="http://schemas.openxmlformats.org/officeDocument/2006/relationships/image" Target="../media/image1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5.xml"/><Relationship Id="rId3" Type="http://schemas.openxmlformats.org/officeDocument/2006/relationships/hyperlink" Target="http://localhost:8000/rates" TargetMode="External"/><Relationship Id="rId4" Type="http://schemas.openxmlformats.org/officeDocument/2006/relationships/image" Target="../media/image6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6.xml"/><Relationship Id="rId3" Type="http://schemas.openxmlformats.org/officeDocument/2006/relationships/image" Target="../media/image1.png"/><Relationship Id="rId4" Type="http://schemas.openxmlformats.org/officeDocument/2006/relationships/image" Target="../media/image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7.xml"/><Relationship Id="rId3" Type="http://schemas.openxmlformats.org/officeDocument/2006/relationships/image" Target="../media/image1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8.xml"/><Relationship Id="rId3" Type="http://schemas.openxmlformats.org/officeDocument/2006/relationships/image" Target="../media/image9.png"/><Relationship Id="rId4" Type="http://schemas.openxmlformats.org/officeDocument/2006/relationships/image" Target="../media/image7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9.xml"/><Relationship Id="rId3"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0.xml"/><Relationship Id="rId3" Type="http://schemas.openxmlformats.org/officeDocument/2006/relationships/image" Target="../media/image1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2.xml"/><Relationship Id="rId3" Type="http://schemas.openxmlformats.org/officeDocument/2006/relationships/image" Target="../media/image1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3.xml"/><Relationship Id="rId3" Type="http://schemas.openxmlformats.org/officeDocument/2006/relationships/image" Target="../media/image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4.xml"/><Relationship Id="rId3" Type="http://schemas.openxmlformats.org/officeDocument/2006/relationships/image" Target="../media/image9.png"/><Relationship Id="rId4" Type="http://schemas.openxmlformats.org/officeDocument/2006/relationships/image" Target="../media/image6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5.xml"/><Relationship Id="rId3" Type="http://schemas.openxmlformats.org/officeDocument/2006/relationships/hyperlink" Target="https://angular.io/docs/ts/latest/guide/lifecycle-hooks.html"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6.xml"/><Relationship Id="rId3" Type="http://schemas.openxmlformats.org/officeDocument/2006/relationships/image" Target="../media/image71.png"/><Relationship Id="rId4" Type="http://schemas.openxmlformats.org/officeDocument/2006/relationships/image" Target="../media/image1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0.xml"/><Relationship Id="rId3" Type="http://schemas.openxmlformats.org/officeDocument/2006/relationships/image" Target="../media/image1.png"/><Relationship Id="rId4" Type="http://schemas.openxmlformats.org/officeDocument/2006/relationships/image" Target="../media/image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1.xml"/><Relationship Id="rId3" Type="http://schemas.openxmlformats.org/officeDocument/2006/relationships/hyperlink" Target="https://compodoc.app/" TargetMode="External"/><Relationship Id="rId4" Type="http://schemas.openxmlformats.org/officeDocument/2006/relationships/image" Target="../media/image90.png"/><Relationship Id="rId5" Type="http://schemas.openxmlformats.org/officeDocument/2006/relationships/image" Target="../media/image10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2.xml"/><Relationship Id="rId3" Type="http://schemas.openxmlformats.org/officeDocument/2006/relationships/image" Target="../media/image73.png"/><Relationship Id="rId4" Type="http://schemas.openxmlformats.org/officeDocument/2006/relationships/image" Target="../media/image1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3.xml"/><Relationship Id="rId3" Type="http://schemas.openxmlformats.org/officeDocument/2006/relationships/hyperlink" Target="https://material.angular.io/cdk" TargetMode="External"/><Relationship Id="rId4" Type="http://schemas.openxmlformats.org/officeDocument/2006/relationships/image" Target="../media/image102.gif"/><Relationship Id="rId5" Type="http://schemas.openxmlformats.org/officeDocument/2006/relationships/image" Target="../media/image91.gi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4.xml"/><Relationship Id="rId3" Type="http://schemas.openxmlformats.org/officeDocument/2006/relationships/hyperlink" Target="https://universal.angular.io" TargetMode="External"/><Relationship Id="rId4" Type="http://schemas.openxmlformats.org/officeDocument/2006/relationships/image" Target="../media/image7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5.xml"/><Relationship Id="rId3" Type="http://schemas.openxmlformats.org/officeDocument/2006/relationships/hyperlink" Target="https://augury.angular.io/" TargetMode="External"/><Relationship Id="rId4" Type="http://schemas.openxmlformats.org/officeDocument/2006/relationships/image" Target="../media/image76.png"/><Relationship Id="rId5" Type="http://schemas.openxmlformats.org/officeDocument/2006/relationships/image" Target="../media/image7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6.xml"/><Relationship Id="rId3" Type="http://schemas.openxmlformats.org/officeDocument/2006/relationships/image" Target="../media/image1.png"/><Relationship Id="rId4" Type="http://schemas.openxmlformats.org/officeDocument/2006/relationships/image" Target="../media/image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8.xml"/><Relationship Id="rId3" Type="http://schemas.openxmlformats.org/officeDocument/2006/relationships/hyperlink" Target="https://angular.io/guide/testing"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3.xml"/><Relationship Id="rId3" Type="http://schemas.openxmlformats.org/officeDocument/2006/relationships/hyperlink" Target="https://karma-runner.github.io/1.0/index.html" TargetMode="External"/><Relationship Id="rId4" Type="http://schemas.openxmlformats.org/officeDocument/2006/relationships/image" Target="../media/image8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4.xml"/><Relationship Id="rId3" Type="http://schemas.openxmlformats.org/officeDocument/2006/relationships/image" Target="../media/image85.png"/><Relationship Id="rId4" Type="http://schemas.openxmlformats.org/officeDocument/2006/relationships/image" Target="../media/image9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5.xml"/><Relationship Id="rId3" Type="http://schemas.openxmlformats.org/officeDocument/2006/relationships/image" Target="../media/image1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6.xml"/><Relationship Id="rId3" Type="http://schemas.openxmlformats.org/officeDocument/2006/relationships/image" Target="../media/image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9.xml"/><Relationship Id="rId3"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0.xml"/><Relationship Id="rId3" Type="http://schemas.openxmlformats.org/officeDocument/2006/relationships/image" Target="../media/image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1.xml"/><Relationship Id="rId3" Type="http://schemas.openxmlformats.org/officeDocument/2006/relationships/hyperlink" Target="http://www.protractortest.org/" TargetMode="External"/><Relationship Id="rId4" Type="http://schemas.openxmlformats.org/officeDocument/2006/relationships/image" Target="../media/image8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5.xml"/><Relationship Id="rId3" Type="http://schemas.openxmlformats.org/officeDocument/2006/relationships/image" Target="../media/image8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6.xml"/><Relationship Id="rId3" Type="http://schemas.openxmlformats.org/officeDocument/2006/relationships/image" Target="../media/image8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7.xml"/><Relationship Id="rId3" Type="http://schemas.openxmlformats.org/officeDocument/2006/relationships/image" Target="../media/image1.png"/><Relationship Id="rId4" Type="http://schemas.openxmlformats.org/officeDocument/2006/relationships/image" Target="../media/image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1.xml"/><Relationship Id="rId3" Type="http://schemas.openxmlformats.org/officeDocument/2006/relationships/image" Target="../media/image8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3.xml"/><Relationship Id="rId3" Type="http://schemas.openxmlformats.org/officeDocument/2006/relationships/image" Target="../media/image101.png"/><Relationship Id="rId4" Type="http://schemas.openxmlformats.org/officeDocument/2006/relationships/image" Target="../media/image8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6.xml"/><Relationship Id="rId3" Type="http://schemas.openxmlformats.org/officeDocument/2006/relationships/image" Target="../media/image1.png"/><Relationship Id="rId4" Type="http://schemas.openxmlformats.org/officeDocument/2006/relationships/image" Target="../media/image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0.xml"/><Relationship Id="rId3" Type="http://schemas.openxmlformats.org/officeDocument/2006/relationships/image" Target="../media/image8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1.xml"/><Relationship Id="rId3" Type="http://schemas.openxmlformats.org/officeDocument/2006/relationships/image" Target="../media/image10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2.xml"/><Relationship Id="rId3" Type="http://schemas.openxmlformats.org/officeDocument/2006/relationships/image" Target="../media/image9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4.xml"/><Relationship Id="rId3" Type="http://schemas.openxmlformats.org/officeDocument/2006/relationships/image" Target="../media/image9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5.xml"/><Relationship Id="rId3" Type="http://schemas.openxmlformats.org/officeDocument/2006/relationships/image" Target="../media/image9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6.xml"/><Relationship Id="rId3" Type="http://schemas.openxmlformats.org/officeDocument/2006/relationships/image" Target="../media/image9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7.xml"/><Relationship Id="rId3" Type="http://schemas.openxmlformats.org/officeDocument/2006/relationships/image" Target="../media/image9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9.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0.xml"/><Relationship Id="rId3" Type="http://schemas.openxmlformats.org/officeDocument/2006/relationships/image" Target="../media/image1.png"/><Relationship Id="rId4" Type="http://schemas.openxmlformats.org/officeDocument/2006/relationships/image" Target="../media/image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4.xml"/><Relationship Id="rId3" Type="http://schemas.openxmlformats.org/officeDocument/2006/relationships/image" Target="../media/image9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hyperlink" Target="mailto:al@interstate21.com" TargetMode="External"/><Relationship Id="rId6" Type="http://schemas.openxmlformats.org/officeDocument/2006/relationships/hyperlink" Target="https://my.accelebrate.com/evaluation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hyperlink" Target="http://bit.ly/ng-training-demos" TargetMode="External"/><Relationship Id="rId4" Type="http://schemas.openxmlformats.org/officeDocument/2006/relationships/image" Target="../media/image16.png"/><Relationship Id="rId5"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 Id="rId3" Type="http://schemas.openxmlformats.org/officeDocument/2006/relationships/image" Target="../media/image29.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5.xml"/><Relationship Id="rId3" Type="http://schemas.openxmlformats.org/officeDocument/2006/relationships/image" Target="../media/image42.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7.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3.xml"/><Relationship Id="rId3"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8.xml"/><Relationship Id="rId3" Type="http://schemas.openxmlformats.org/officeDocument/2006/relationships/image" Target="../media/image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1.xml"/><Relationship Id="rId3"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2.xml"/><Relationship Id="rId3"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6.xml"/><Relationship Id="rId3" Type="http://schemas.openxmlformats.org/officeDocument/2006/relationships/image" Target="../media/image48.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7.xml"/><Relationship Id="rId3" Type="http://schemas.openxmlformats.org/officeDocument/2006/relationships/hyperlink" Target="http://reactivex.io" TargetMode="External"/><Relationship Id="rId4" Type="http://schemas.openxmlformats.org/officeDocument/2006/relationships/image" Target="../media/image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9.xml"/><Relationship Id="rId3" Type="http://schemas.openxmlformats.org/officeDocument/2006/relationships/hyperlink" Target="https://stackblitz.com/github/alcfeoh/ng-training-demos?embed=1&amp;file=src/app/observable-subscribe/observable-subscribe.component.html,src/app/observable-subscribe/observable-subscribe.component.ts&amp;initialpath=observable-subscribe"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3.xml"/><Relationship Id="rId3" Type="http://schemas.openxmlformats.org/officeDocument/2006/relationships/image" Target="../media/image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4.xml"/><Relationship Id="rId3" Type="http://schemas.openxmlformats.org/officeDocument/2006/relationships/image" Target="../media/image37.png"/><Relationship Id="rId4" Type="http://schemas.openxmlformats.org/officeDocument/2006/relationships/image" Target="../media/image1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5.xml"/><Relationship Id="rId3" Type="http://schemas.openxmlformats.org/officeDocument/2006/relationships/hyperlink" Target="https://stackblitz.com/github/alcfeoh/ng-training-demos?embed=1&amp;file=src/app/observable-unsubscribe/observable-unsubscribe.component.html,src/app/observable-unsubscribe/observable-unsubscribe.component.ts&amp;initialpath=observable-unsubscribe" TargetMode="External"/><Relationship Id="rId4" Type="http://schemas.openxmlformats.org/officeDocument/2006/relationships/image" Target="../media/image1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6.xml"/><Relationship Id="rId3" Type="http://schemas.openxmlformats.org/officeDocument/2006/relationships/image" Target="../media/image39.png"/><Relationship Id="rId4" Type="http://schemas.openxmlformats.org/officeDocument/2006/relationships/image" Target="../media/image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7.xml"/><Relationship Id="rId3" Type="http://schemas.openxmlformats.org/officeDocument/2006/relationships/image" Target="../media/image1.png"/><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8.xml"/><Relationship Id="rId3"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7" name="Shape 177"/>
        <p:cNvGrpSpPr/>
        <p:nvPr/>
      </p:nvGrpSpPr>
      <p:grpSpPr>
        <a:xfrm>
          <a:off x="0" y="0"/>
          <a:ext cx="0" cy="0"/>
          <a:chOff x="0" y="0"/>
          <a:chExt cx="0" cy="0"/>
        </a:xfrm>
      </p:grpSpPr>
      <p:sp>
        <p:nvSpPr>
          <p:cNvPr id="178" name="Google Shape;178;p51"/>
          <p:cNvSpPr txBox="1"/>
          <p:nvPr>
            <p:ph type="ctrTitle"/>
          </p:nvPr>
        </p:nvSpPr>
        <p:spPr>
          <a:xfrm>
            <a:off x="-186900" y="1492499"/>
            <a:ext cx="9517800" cy="144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600"/>
              <a:t>      Advanced Angular</a:t>
            </a:r>
            <a:endParaRPr sz="4600"/>
          </a:p>
        </p:txBody>
      </p:sp>
      <p:sp>
        <p:nvSpPr>
          <p:cNvPr id="179" name="Google Shape;179;p51"/>
          <p:cNvSpPr txBox="1"/>
          <p:nvPr>
            <p:ph idx="1" type="subTitle"/>
          </p:nvPr>
        </p:nvSpPr>
        <p:spPr>
          <a:xfrm>
            <a:off x="546100" y="3972100"/>
            <a:ext cx="7772400" cy="8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180" name="Google Shape;180;p51"/>
          <p:cNvPicPr preferRelativeResize="0"/>
          <p:nvPr/>
        </p:nvPicPr>
        <p:blipFill>
          <a:blip r:embed="rId3">
            <a:alphaModFix/>
          </a:blip>
          <a:stretch>
            <a:fillRect/>
          </a:stretch>
        </p:blipFill>
        <p:spPr>
          <a:xfrm>
            <a:off x="7287025" y="226600"/>
            <a:ext cx="1641075" cy="1389900"/>
          </a:xfrm>
          <a:prstGeom prst="rect">
            <a:avLst/>
          </a:prstGeom>
          <a:noFill/>
          <a:ln>
            <a:noFill/>
          </a:ln>
        </p:spPr>
      </p:pic>
      <p:pic>
        <p:nvPicPr>
          <p:cNvPr descr="angular.png" id="181" name="Google Shape;181;p51"/>
          <p:cNvPicPr preferRelativeResize="0"/>
          <p:nvPr/>
        </p:nvPicPr>
        <p:blipFill>
          <a:blip r:embed="rId4">
            <a:alphaModFix/>
          </a:blip>
          <a:stretch>
            <a:fillRect/>
          </a:stretch>
        </p:blipFill>
        <p:spPr>
          <a:xfrm>
            <a:off x="7287025" y="3085388"/>
            <a:ext cx="1641075" cy="1594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6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CLI and environments</a:t>
            </a:r>
            <a:endParaRPr/>
          </a:p>
        </p:txBody>
      </p:sp>
      <p:sp>
        <p:nvSpPr>
          <p:cNvPr id="304" name="Google Shape;304;p60"/>
          <p:cNvSpPr txBox="1"/>
          <p:nvPr>
            <p:ph idx="4294967295" type="body"/>
          </p:nvPr>
        </p:nvSpPr>
        <p:spPr>
          <a:xfrm>
            <a:off x="457200" y="891300"/>
            <a:ext cx="8395500" cy="4034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434343"/>
              </a:buClr>
              <a:buSzPts val="2400"/>
              <a:buChar char="●"/>
            </a:pPr>
            <a:r>
              <a:rPr lang="en" sz="2400">
                <a:solidFill>
                  <a:srgbClr val="434343"/>
                </a:solidFill>
              </a:rPr>
              <a:t>Angular CLI allows you to define different configurations (Prod, Dev, QA, etc.) in </a:t>
            </a:r>
            <a:r>
              <a:rPr b="1" lang="en" sz="2400">
                <a:solidFill>
                  <a:srgbClr val="434343"/>
                </a:solidFill>
              </a:rPr>
              <a:t>angular.json</a:t>
            </a:r>
            <a:r>
              <a:rPr lang="en" sz="2400">
                <a:solidFill>
                  <a:srgbClr val="434343"/>
                </a:solidFill>
              </a:rPr>
              <a:t>:</a:t>
            </a:r>
            <a:endParaRPr sz="2400">
              <a:solidFill>
                <a:srgbClr val="434343"/>
              </a:solidFill>
            </a:endParaRPr>
          </a:p>
          <a:p>
            <a:pPr indent="457200" lvl="0" marL="0" rtl="0" algn="l">
              <a:lnSpc>
                <a:spcPct val="100000"/>
              </a:lnSpc>
              <a:spcBef>
                <a:spcPts val="600"/>
              </a:spcBef>
              <a:spcAft>
                <a:spcPts val="0"/>
              </a:spcAft>
              <a:buClr>
                <a:srgbClr val="000000"/>
              </a:buClr>
              <a:buSzPts val="1100"/>
              <a:buFont typeface="Arial"/>
              <a:buNone/>
            </a:pPr>
            <a:r>
              <a:rPr b="1" lang="en" sz="1400">
                <a:solidFill>
                  <a:srgbClr val="660E7A"/>
                </a:solidFill>
                <a:latin typeface="Courier New"/>
                <a:ea typeface="Courier New"/>
                <a:cs typeface="Courier New"/>
                <a:sym typeface="Courier New"/>
              </a:rPr>
              <a:t>"configurations"</a:t>
            </a:r>
            <a:r>
              <a:rPr lang="en" sz="1400">
                <a:solidFill>
                  <a:srgbClr val="000000"/>
                </a:solidFill>
                <a:latin typeface="Courier New"/>
                <a:ea typeface="Courier New"/>
                <a:cs typeface="Courier New"/>
                <a:sym typeface="Courier New"/>
              </a:rPr>
              <a:t>: {</a:t>
            </a:r>
            <a:endParaRPr sz="1400">
              <a:solidFill>
                <a:srgbClr val="000000"/>
              </a:solidFill>
              <a:latin typeface="Courier New"/>
              <a:ea typeface="Courier New"/>
              <a:cs typeface="Courier New"/>
              <a:sym typeface="Courier New"/>
            </a:endParaRPr>
          </a:p>
          <a:p>
            <a:pPr indent="457200" lvl="0" marL="457200" rtl="0" algn="l">
              <a:lnSpc>
                <a:spcPct val="100000"/>
              </a:lnSpc>
              <a:spcBef>
                <a:spcPts val="600"/>
              </a:spcBef>
              <a:spcAft>
                <a:spcPts val="0"/>
              </a:spcAft>
              <a:buClr>
                <a:srgbClr val="000000"/>
              </a:buClr>
              <a:buSzPts val="1100"/>
              <a:buFont typeface="Arial"/>
              <a:buNone/>
            </a:pPr>
            <a:r>
              <a:rPr b="1" lang="en" sz="1400">
                <a:solidFill>
                  <a:srgbClr val="660E7A"/>
                </a:solidFill>
                <a:latin typeface="Courier New"/>
                <a:ea typeface="Courier New"/>
                <a:cs typeface="Courier New"/>
                <a:sym typeface="Courier New"/>
              </a:rPr>
              <a:t>"production"</a:t>
            </a:r>
            <a:r>
              <a:rPr lang="en" sz="1400">
                <a:solidFill>
                  <a:srgbClr val="000000"/>
                </a:solidFill>
                <a:latin typeface="Courier New"/>
                <a:ea typeface="Courier New"/>
                <a:cs typeface="Courier New"/>
                <a:sym typeface="Courier New"/>
              </a:rPr>
              <a:t>: {</a:t>
            </a:r>
            <a:endParaRPr sz="1400">
              <a:solidFill>
                <a:srgbClr val="000000"/>
              </a:solidFill>
              <a:latin typeface="Courier New"/>
              <a:ea typeface="Courier New"/>
              <a:cs typeface="Courier New"/>
              <a:sym typeface="Courier New"/>
            </a:endParaRPr>
          </a:p>
          <a:p>
            <a:pPr indent="457200" lvl="0" marL="457200" rtl="0" algn="l">
              <a:lnSpc>
                <a:spcPct val="100000"/>
              </a:lnSpc>
              <a:spcBef>
                <a:spcPts val="600"/>
              </a:spcBef>
              <a:spcAft>
                <a:spcPts val="0"/>
              </a:spcAft>
              <a:buClr>
                <a:srgbClr val="000000"/>
              </a:buClr>
              <a:buSzPts val="1100"/>
              <a:buFont typeface="Arial"/>
              <a:buNone/>
            </a:pPr>
            <a:r>
              <a:rPr lang="en"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indent="457200" lvl="0" marL="457200" rtl="0" algn="l">
              <a:lnSpc>
                <a:spcPct val="100000"/>
              </a:lnSpc>
              <a:spcBef>
                <a:spcPts val="600"/>
              </a:spcBef>
              <a:spcAft>
                <a:spcPts val="0"/>
              </a:spcAft>
              <a:buClr>
                <a:srgbClr val="000000"/>
              </a:buClr>
              <a:buSzPts val="1100"/>
              <a:buFont typeface="Arial"/>
              <a:buNone/>
            </a:pPr>
            <a:r>
              <a:rPr b="1" lang="en" sz="1400">
                <a:solidFill>
                  <a:srgbClr val="660E7A"/>
                </a:solidFill>
                <a:latin typeface="Courier New"/>
                <a:ea typeface="Courier New"/>
                <a:cs typeface="Courier New"/>
                <a:sym typeface="Courier New"/>
              </a:rPr>
              <a:t>"buildOptimizer"</a:t>
            </a:r>
            <a:r>
              <a:rPr lang="en" sz="1400">
                <a:solidFill>
                  <a:srgbClr val="000000"/>
                </a:solidFill>
                <a:latin typeface="Courier New"/>
                <a:ea typeface="Courier New"/>
                <a:cs typeface="Courier New"/>
                <a:sym typeface="Courier New"/>
              </a:rPr>
              <a:t>: </a:t>
            </a:r>
            <a:r>
              <a:rPr b="1" lang="en" sz="1400">
                <a:solidFill>
                  <a:srgbClr val="000080"/>
                </a:solidFill>
                <a:latin typeface="Courier New"/>
                <a:ea typeface="Courier New"/>
                <a:cs typeface="Courier New"/>
                <a:sym typeface="Courier New"/>
              </a:rPr>
              <a:t>true</a:t>
            </a:r>
            <a:r>
              <a:rPr lang="en"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indent="457200" lvl="0" marL="457200" rtl="0" algn="l">
              <a:lnSpc>
                <a:spcPct val="100000"/>
              </a:lnSpc>
              <a:spcBef>
                <a:spcPts val="600"/>
              </a:spcBef>
              <a:spcAft>
                <a:spcPts val="0"/>
              </a:spcAft>
              <a:buClr>
                <a:srgbClr val="000000"/>
              </a:buClr>
              <a:buSzPts val="1100"/>
              <a:buFont typeface="Arial"/>
              <a:buNone/>
            </a:pPr>
            <a:r>
              <a:rPr b="1" lang="en" sz="1400">
                <a:solidFill>
                  <a:srgbClr val="660E7A"/>
                </a:solidFill>
                <a:latin typeface="Courier New"/>
                <a:ea typeface="Courier New"/>
                <a:cs typeface="Courier New"/>
                <a:sym typeface="Courier New"/>
              </a:rPr>
              <a:t>"fileReplacements"</a:t>
            </a:r>
            <a:r>
              <a:rPr lang="en" sz="1400">
                <a:solidFill>
                  <a:srgbClr val="000000"/>
                </a:solidFill>
                <a:latin typeface="Courier New"/>
                <a:ea typeface="Courier New"/>
                <a:cs typeface="Courier New"/>
                <a:sym typeface="Courier New"/>
              </a:rPr>
              <a:t>: [ {</a:t>
            </a:r>
            <a:r>
              <a:rPr b="1" lang="en" sz="1400">
                <a:solidFill>
                  <a:srgbClr val="660E7A"/>
                </a:solidFill>
                <a:latin typeface="Courier New"/>
                <a:ea typeface="Courier New"/>
                <a:cs typeface="Courier New"/>
                <a:sym typeface="Courier New"/>
              </a:rPr>
              <a:t>"replace"</a:t>
            </a:r>
            <a:r>
              <a:rPr lang="en" sz="1400">
                <a:solidFill>
                  <a:srgbClr val="000000"/>
                </a:solidFill>
                <a:latin typeface="Courier New"/>
                <a:ea typeface="Courier New"/>
                <a:cs typeface="Courier New"/>
                <a:sym typeface="Courier New"/>
              </a:rPr>
              <a:t>:</a:t>
            </a:r>
            <a:r>
              <a:rPr lang="en" sz="1400">
                <a:solidFill>
                  <a:srgbClr val="000000"/>
                </a:solidFill>
                <a:latin typeface="Courier New"/>
                <a:ea typeface="Courier New"/>
                <a:cs typeface="Courier New"/>
                <a:sym typeface="Courier New"/>
              </a:rPr>
              <a:t> </a:t>
            </a:r>
            <a:r>
              <a:rPr b="1" lang="en" sz="1400">
                <a:solidFill>
                  <a:srgbClr val="008000"/>
                </a:solidFill>
                <a:latin typeface="Courier New"/>
                <a:ea typeface="Courier New"/>
                <a:cs typeface="Courier New"/>
                <a:sym typeface="Courier New"/>
              </a:rPr>
              <a:t>"src/environments/environment.ts"</a:t>
            </a:r>
            <a:r>
              <a:rPr lang="en" sz="1400">
                <a:solidFill>
                  <a:srgbClr val="000000"/>
                </a:solidFill>
                <a:latin typeface="Courier New"/>
                <a:ea typeface="Courier New"/>
                <a:cs typeface="Courier New"/>
                <a:sym typeface="Courier New"/>
              </a:rPr>
              <a:t>,  </a:t>
            </a:r>
            <a:endParaRPr sz="1400">
              <a:solidFill>
                <a:srgbClr val="000000"/>
              </a:solidFill>
              <a:latin typeface="Courier New"/>
              <a:ea typeface="Courier New"/>
              <a:cs typeface="Courier New"/>
              <a:sym typeface="Courier New"/>
            </a:endParaRPr>
          </a:p>
          <a:p>
            <a:pPr indent="457200" lvl="0" marL="2286000" rtl="0" algn="l">
              <a:lnSpc>
                <a:spcPct val="100000"/>
              </a:lnSpc>
              <a:spcBef>
                <a:spcPts val="600"/>
              </a:spcBef>
              <a:spcAft>
                <a:spcPts val="0"/>
              </a:spcAft>
              <a:buClr>
                <a:srgbClr val="000000"/>
              </a:buClr>
              <a:buSzPts val="1100"/>
              <a:buFont typeface="Arial"/>
              <a:buNone/>
            </a:pPr>
            <a:r>
              <a:rPr b="1" lang="en" sz="1400">
                <a:solidFill>
                  <a:srgbClr val="660E7A"/>
                </a:solidFill>
                <a:latin typeface="Courier New"/>
                <a:ea typeface="Courier New"/>
                <a:cs typeface="Courier New"/>
                <a:sym typeface="Courier New"/>
              </a:rPr>
              <a:t>"with"</a:t>
            </a:r>
            <a:r>
              <a:rPr lang="en" sz="1400">
                <a:solidFill>
                  <a:srgbClr val="000000"/>
                </a:solidFill>
                <a:latin typeface="Courier New"/>
                <a:ea typeface="Courier New"/>
                <a:cs typeface="Courier New"/>
                <a:sym typeface="Courier New"/>
              </a:rPr>
              <a:t>: </a:t>
            </a:r>
            <a:r>
              <a:rPr b="1" lang="en" sz="1400">
                <a:solidFill>
                  <a:srgbClr val="008000"/>
                </a:solidFill>
                <a:latin typeface="Courier New"/>
                <a:ea typeface="Courier New"/>
                <a:cs typeface="Courier New"/>
                <a:sym typeface="Courier New"/>
              </a:rPr>
              <a:t>"src/environments/environment.prod.ts"</a:t>
            </a:r>
            <a:r>
              <a:rPr lang="en" sz="1400">
                <a:solidFill>
                  <a:srgbClr val="000000"/>
                </a:solidFill>
                <a:latin typeface="Courier New"/>
                <a:ea typeface="Courier New"/>
                <a:cs typeface="Courier New"/>
                <a:sym typeface="Courier New"/>
              </a:rPr>
              <a:t>} ]</a:t>
            </a:r>
            <a:endParaRPr sz="1400">
              <a:solidFill>
                <a:srgbClr val="000000"/>
              </a:solidFill>
              <a:latin typeface="Courier New"/>
              <a:ea typeface="Courier New"/>
              <a:cs typeface="Courier New"/>
              <a:sym typeface="Courier New"/>
            </a:endParaRPr>
          </a:p>
          <a:p>
            <a:pPr indent="0" lvl="0" marL="457200" rtl="0" algn="l">
              <a:lnSpc>
                <a:spcPct val="100000"/>
              </a:lnSpc>
              <a:spcBef>
                <a:spcPts val="600"/>
              </a:spcBef>
              <a:spcAft>
                <a:spcPts val="0"/>
              </a:spcAft>
              <a:buClr>
                <a:srgbClr val="000000"/>
              </a:buClr>
              <a:buSzPts val="1100"/>
              <a:buFont typeface="Arial"/>
              <a:buNone/>
            </a:pPr>
            <a:r>
              <a:rPr lang="en" sz="1400">
                <a:solidFill>
                  <a:srgbClr val="000000"/>
                </a:solidFill>
                <a:latin typeface="Courier New"/>
                <a:ea typeface="Courier New"/>
                <a:cs typeface="Courier New"/>
                <a:sym typeface="Courier New"/>
              </a:rPr>
              <a:t>}</a:t>
            </a:r>
            <a:endParaRPr sz="1600">
              <a:solidFill>
                <a:srgbClr val="434343"/>
              </a:solidFill>
              <a:latin typeface="Courier New"/>
              <a:ea typeface="Courier New"/>
              <a:cs typeface="Courier New"/>
              <a:sym typeface="Courier New"/>
            </a:endParaRPr>
          </a:p>
          <a:p>
            <a:pPr indent="-381000" lvl="0" marL="457200" rtl="0" algn="l">
              <a:lnSpc>
                <a:spcPct val="100000"/>
              </a:lnSpc>
              <a:spcBef>
                <a:spcPts val="0"/>
              </a:spcBef>
              <a:spcAft>
                <a:spcPts val="0"/>
              </a:spcAft>
              <a:buClr>
                <a:srgbClr val="434343"/>
              </a:buClr>
              <a:buSzPts val="2400"/>
              <a:buChar char="●"/>
            </a:pPr>
            <a:r>
              <a:rPr lang="en" sz="2400">
                <a:solidFill>
                  <a:srgbClr val="434343"/>
                </a:solidFill>
              </a:rPr>
              <a:t>Then if you want to serve (or build or test) you project with that environment:</a:t>
            </a:r>
            <a:endParaRPr sz="2400">
              <a:solidFill>
                <a:srgbClr val="434343"/>
              </a:solidFill>
            </a:endParaRPr>
          </a:p>
          <a:p>
            <a:pPr indent="0" lvl="0" marL="914400" rtl="0" algn="l">
              <a:lnSpc>
                <a:spcPct val="100000"/>
              </a:lnSpc>
              <a:spcBef>
                <a:spcPts val="0"/>
              </a:spcBef>
              <a:spcAft>
                <a:spcPts val="0"/>
              </a:spcAft>
              <a:buNone/>
            </a:pPr>
            <a:r>
              <a:rPr b="1" lang="en" sz="2400">
                <a:solidFill>
                  <a:srgbClr val="434343"/>
                </a:solidFill>
                <a:latin typeface="Courier New"/>
                <a:ea typeface="Courier New"/>
                <a:cs typeface="Courier New"/>
                <a:sym typeface="Courier New"/>
              </a:rPr>
              <a:t>ng serve --configuration=production     </a:t>
            </a:r>
            <a:endParaRPr b="1" sz="2400">
              <a:solidFill>
                <a:srgbClr val="434343"/>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2400">
              <a:solidFill>
                <a:srgbClr val="434343"/>
              </a:solidFill>
            </a:endParaRPr>
          </a:p>
          <a:p>
            <a:pPr indent="0" lvl="0" marL="0" rtl="0" algn="l">
              <a:lnSpc>
                <a:spcPct val="100000"/>
              </a:lnSpc>
              <a:spcBef>
                <a:spcPts val="0"/>
              </a:spcBef>
              <a:spcAft>
                <a:spcPts val="1600"/>
              </a:spcAft>
              <a:buNone/>
            </a:pPr>
            <a:r>
              <a:t/>
            </a:r>
            <a:endParaRPr sz="2400">
              <a:solidFill>
                <a:srgbClr val="252525"/>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HT1 - Using the HttpClient</a:t>
            </a:r>
            <a:endParaRPr/>
          </a:p>
        </p:txBody>
      </p:sp>
      <p:sp>
        <p:nvSpPr>
          <p:cNvPr id="1004" name="Google Shape;1004;p150"/>
          <p:cNvSpPr txBox="1"/>
          <p:nvPr>
            <p:ph idx="4294967295" type="body"/>
          </p:nvPr>
        </p:nvSpPr>
        <p:spPr>
          <a:xfrm>
            <a:off x="457200" y="1124025"/>
            <a:ext cx="8537400" cy="3801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Run </a:t>
            </a:r>
            <a:r>
              <a:rPr b="1" lang="en" sz="2400">
                <a:solidFill>
                  <a:srgbClr val="434343"/>
                </a:solidFill>
                <a:latin typeface="Consolas"/>
                <a:ea typeface="Consolas"/>
                <a:cs typeface="Consolas"/>
                <a:sym typeface="Consolas"/>
              </a:rPr>
              <a:t>npm run server</a:t>
            </a:r>
            <a:r>
              <a:rPr lang="en" sz="2400">
                <a:solidFill>
                  <a:srgbClr val="434343"/>
                </a:solidFill>
              </a:rPr>
              <a:t> in a terminal in our project </a:t>
            </a:r>
            <a:br>
              <a:rPr lang="en" sz="2400">
                <a:solidFill>
                  <a:srgbClr val="434343"/>
                </a:solidFill>
              </a:rPr>
            </a:br>
            <a:r>
              <a:rPr lang="en" sz="2400">
                <a:solidFill>
                  <a:srgbClr val="434343"/>
                </a:solidFill>
              </a:rPr>
              <a:t>directory in order to start the back-end server</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Change the </a:t>
            </a:r>
            <a:r>
              <a:rPr b="1" lang="en" sz="2400">
                <a:solidFill>
                  <a:srgbClr val="434343"/>
                </a:solidFill>
                <a:latin typeface="Consolas"/>
                <a:ea typeface="Consolas"/>
                <a:cs typeface="Consolas"/>
                <a:sym typeface="Consolas"/>
              </a:rPr>
              <a:t>LicensePlateService</a:t>
            </a:r>
            <a:r>
              <a:rPr lang="en" sz="2400">
                <a:solidFill>
                  <a:srgbClr val="434343"/>
                </a:solidFill>
              </a:rPr>
              <a:t> code to load a list of license plates from </a:t>
            </a:r>
            <a:r>
              <a:rPr b="1" lang="en" sz="2400">
                <a:solidFill>
                  <a:srgbClr val="434343"/>
                </a:solidFill>
                <a:latin typeface="Consolas"/>
                <a:ea typeface="Consolas"/>
                <a:cs typeface="Consolas"/>
                <a:sym typeface="Consolas"/>
              </a:rPr>
              <a:t>http://localhost:8000/data</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Implement a </a:t>
            </a:r>
            <a:r>
              <a:rPr b="1" lang="en" sz="2400">
                <a:solidFill>
                  <a:srgbClr val="434343"/>
                </a:solidFill>
                <a:latin typeface="Consolas"/>
                <a:ea typeface="Consolas"/>
                <a:cs typeface="Consolas"/>
                <a:sym typeface="Consolas"/>
              </a:rPr>
              <a:t>ngOnDestroy</a:t>
            </a:r>
            <a:r>
              <a:rPr b="1" lang="en" sz="2400">
                <a:solidFill>
                  <a:srgbClr val="434343"/>
                </a:solidFill>
              </a:rPr>
              <a:t> </a:t>
            </a:r>
            <a:r>
              <a:rPr lang="en" sz="2400">
                <a:solidFill>
                  <a:srgbClr val="434343"/>
                </a:solidFill>
              </a:rPr>
              <a:t>method in </a:t>
            </a:r>
            <a:r>
              <a:rPr b="1" lang="en" sz="2400">
                <a:solidFill>
                  <a:srgbClr val="434343"/>
                </a:solidFill>
                <a:latin typeface="Consolas"/>
                <a:ea typeface="Consolas"/>
                <a:cs typeface="Consolas"/>
                <a:sym typeface="Consolas"/>
              </a:rPr>
              <a:t>AppComponent</a:t>
            </a:r>
            <a:r>
              <a:rPr lang="en" sz="2400">
                <a:solidFill>
                  <a:srgbClr val="434343"/>
                </a:solidFill>
              </a:rPr>
              <a:t> where you’re going to unsubscribe from your observable. This method is invoked by Angular when your component is removed from the DOM</a:t>
            </a:r>
            <a:endParaRPr sz="2400">
              <a:solidFill>
                <a:srgbClr val="434343"/>
              </a:solidFill>
            </a:endParaRPr>
          </a:p>
          <a:p>
            <a:pPr indent="0" lvl="0" marL="457200" rtl="0" algn="l">
              <a:spcBef>
                <a:spcPts val="1000"/>
              </a:spcBef>
              <a:spcAft>
                <a:spcPts val="1600"/>
              </a:spcAft>
              <a:buNone/>
            </a:pPr>
            <a:r>
              <a:t/>
            </a:r>
            <a:endParaRPr sz="2400"/>
          </a:p>
        </p:txBody>
      </p:sp>
      <p:pic>
        <p:nvPicPr>
          <p:cNvPr id="1005" name="Google Shape;1005;p150"/>
          <p:cNvPicPr preferRelativeResize="0"/>
          <p:nvPr/>
        </p:nvPicPr>
        <p:blipFill>
          <a:blip r:embed="rId3">
            <a:alphaModFix/>
          </a:blip>
          <a:stretch>
            <a:fillRect/>
          </a:stretch>
        </p:blipFill>
        <p:spPr>
          <a:xfrm>
            <a:off x="7837825" y="183150"/>
            <a:ext cx="1114625" cy="11146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Http Interceptor</a:t>
            </a:r>
            <a:endParaRPr/>
          </a:p>
        </p:txBody>
      </p:sp>
      <p:sp>
        <p:nvSpPr>
          <p:cNvPr id="1011" name="Google Shape;1011;p151"/>
          <p:cNvSpPr txBox="1"/>
          <p:nvPr>
            <p:ph idx="4294967295" type="body"/>
          </p:nvPr>
        </p:nvSpPr>
        <p:spPr>
          <a:xfrm>
            <a:off x="457200" y="827350"/>
            <a:ext cx="8229600" cy="43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In order to intercept HTTP requests and responses, you can create a Http Interceptor service:</a:t>
            </a:r>
            <a:endParaRPr sz="600"/>
          </a:p>
          <a:p>
            <a:pPr indent="0" lvl="0" marL="0" rtl="0" algn="l">
              <a:spcBef>
                <a:spcPts val="1600"/>
              </a:spcBef>
              <a:spcAft>
                <a:spcPts val="0"/>
              </a:spcAft>
              <a:buClr>
                <a:schemeClr val="dk1"/>
              </a:buClr>
              <a:buSzPts val="1100"/>
              <a:buFont typeface="Arial"/>
              <a:buNone/>
            </a:pPr>
            <a:r>
              <a:rPr lang="en">
                <a:solidFill>
                  <a:srgbClr val="808000"/>
                </a:solidFill>
                <a:highlight>
                  <a:srgbClr val="FFFFFF"/>
                </a:highlight>
                <a:latin typeface="Consolas"/>
                <a:ea typeface="Consolas"/>
                <a:cs typeface="Consolas"/>
                <a:sym typeface="Consolas"/>
              </a:rPr>
              <a:t>@Injectable</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spcBef>
                <a:spcPts val="1600"/>
              </a:spcBef>
              <a:spcAft>
                <a:spcPts val="0"/>
              </a:spcAft>
              <a:buClr>
                <a:schemeClr val="dk1"/>
              </a:buClr>
              <a:buSzPts val="1100"/>
              <a:buFont typeface="Arial"/>
              <a:buNone/>
            </a:pPr>
            <a:r>
              <a:rPr b="1" lang="en">
                <a:solidFill>
                  <a:srgbClr val="000080"/>
                </a:solidFill>
                <a:highlight>
                  <a:srgbClr val="FFFFFF"/>
                </a:highlight>
                <a:latin typeface="Consolas"/>
                <a:ea typeface="Consolas"/>
                <a:cs typeface="Consolas"/>
                <a:sym typeface="Consolas"/>
              </a:rPr>
              <a:t>export class </a:t>
            </a:r>
            <a:r>
              <a:rPr lang="en">
                <a:solidFill>
                  <a:srgbClr val="434343"/>
                </a:solidFill>
                <a:highlight>
                  <a:srgbClr val="FFFFFF"/>
                </a:highlight>
                <a:latin typeface="Consolas"/>
                <a:ea typeface="Consolas"/>
                <a:cs typeface="Consolas"/>
                <a:sym typeface="Consolas"/>
              </a:rPr>
              <a:t>NoopInterceptor</a:t>
            </a:r>
            <a:r>
              <a:rPr lang="en">
                <a:solidFill>
                  <a:schemeClr val="dk1"/>
                </a:solidFill>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implements </a:t>
            </a:r>
            <a:r>
              <a:rPr lang="en">
                <a:solidFill>
                  <a:srgbClr val="434343"/>
                </a:solidFill>
                <a:highlight>
                  <a:srgbClr val="FFFFFF"/>
                </a:highlight>
                <a:latin typeface="Consolas"/>
                <a:ea typeface="Consolas"/>
                <a:cs typeface="Consolas"/>
                <a:sym typeface="Consolas"/>
              </a:rPr>
              <a:t>HttpInterceptor</a:t>
            </a:r>
            <a:r>
              <a:rPr lang="en">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spcBef>
                <a:spcPts val="160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r>
              <a:rPr lang="en">
                <a:solidFill>
                  <a:srgbClr val="7A7A43"/>
                </a:solidFill>
                <a:highlight>
                  <a:srgbClr val="FFFFFF"/>
                </a:highlight>
                <a:latin typeface="Consolas"/>
                <a:ea typeface="Consolas"/>
                <a:cs typeface="Consolas"/>
                <a:sym typeface="Consolas"/>
              </a:rPr>
              <a:t>intercept</a:t>
            </a:r>
            <a:r>
              <a:rPr lang="en">
                <a:solidFill>
                  <a:schemeClr val="dk1"/>
                </a:solidFill>
                <a:highlight>
                  <a:srgbClr val="FFFFFF"/>
                </a:highlight>
                <a:latin typeface="Consolas"/>
                <a:ea typeface="Consolas"/>
                <a:cs typeface="Consolas"/>
                <a:sym typeface="Consolas"/>
              </a:rPr>
              <a:t>(</a:t>
            </a:r>
            <a:r>
              <a:rPr lang="en">
                <a:solidFill>
                  <a:srgbClr val="434343"/>
                </a:solidFill>
                <a:highlight>
                  <a:srgbClr val="FFFFFF"/>
                </a:highlight>
                <a:latin typeface="Consolas"/>
                <a:ea typeface="Consolas"/>
                <a:cs typeface="Consolas"/>
                <a:sym typeface="Consolas"/>
              </a:rPr>
              <a:t>req: HttpRequest</a:t>
            </a:r>
            <a:r>
              <a:rPr lang="en">
                <a:solidFill>
                  <a:schemeClr val="dk1"/>
                </a:solidFill>
                <a:highlight>
                  <a:srgbClr val="FFFFFF"/>
                </a:highlight>
                <a:latin typeface="Consolas"/>
                <a:ea typeface="Consolas"/>
                <a:cs typeface="Consolas"/>
                <a:sym typeface="Consolas"/>
              </a:rPr>
              <a:t>&lt;</a:t>
            </a:r>
            <a:r>
              <a:rPr b="1" lang="en">
                <a:solidFill>
                  <a:srgbClr val="000080"/>
                </a:solidFill>
                <a:highlight>
                  <a:srgbClr val="FFFFFF"/>
                </a:highlight>
                <a:latin typeface="Consolas"/>
                <a:ea typeface="Consolas"/>
                <a:cs typeface="Consolas"/>
                <a:sym typeface="Consolas"/>
              </a:rPr>
              <a:t>any</a:t>
            </a:r>
            <a:r>
              <a:rPr lang="en">
                <a:solidFill>
                  <a:schemeClr val="dk1"/>
                </a:solidFill>
                <a:highlight>
                  <a:srgbClr val="FFFFFF"/>
                </a:highlight>
                <a:latin typeface="Consolas"/>
                <a:ea typeface="Consolas"/>
                <a:cs typeface="Consolas"/>
                <a:sym typeface="Consolas"/>
              </a:rPr>
              <a:t>&gt;, </a:t>
            </a:r>
            <a:r>
              <a:rPr lang="en">
                <a:solidFill>
                  <a:srgbClr val="434343"/>
                </a:solidFill>
                <a:highlight>
                  <a:srgbClr val="FFFFFF"/>
                </a:highlight>
                <a:latin typeface="Consolas"/>
                <a:ea typeface="Consolas"/>
                <a:cs typeface="Consolas"/>
                <a:sym typeface="Consolas"/>
              </a:rPr>
              <a:t>next: HttpHandler</a:t>
            </a:r>
            <a:r>
              <a:rPr lang="en">
                <a:solidFill>
                  <a:schemeClr val="dk1"/>
                </a:solidFill>
                <a:highlight>
                  <a:srgbClr val="FFFFFF"/>
                </a:highlight>
                <a:latin typeface="Consolas"/>
                <a:ea typeface="Consolas"/>
                <a:cs typeface="Consolas"/>
                <a:sym typeface="Consolas"/>
              </a:rPr>
              <a:t>):     </a:t>
            </a:r>
            <a:r>
              <a:rPr lang="en">
                <a:solidFill>
                  <a:srgbClr val="434343"/>
                </a:solidFill>
                <a:highlight>
                  <a:srgbClr val="FFFFFF"/>
                </a:highlight>
                <a:latin typeface="Consolas"/>
                <a:ea typeface="Consolas"/>
                <a:cs typeface="Consolas"/>
                <a:sym typeface="Consolas"/>
              </a:rPr>
              <a:t>Observable</a:t>
            </a:r>
            <a:r>
              <a:rPr lang="en">
                <a:solidFill>
                  <a:schemeClr val="dk1"/>
                </a:solidFill>
                <a:highlight>
                  <a:srgbClr val="FFFFFF"/>
                </a:highlight>
                <a:latin typeface="Consolas"/>
                <a:ea typeface="Consolas"/>
                <a:cs typeface="Consolas"/>
                <a:sym typeface="Consolas"/>
              </a:rPr>
              <a:t>&lt;</a:t>
            </a:r>
            <a:r>
              <a:rPr lang="en">
                <a:solidFill>
                  <a:srgbClr val="434343"/>
                </a:solidFill>
                <a:highlight>
                  <a:srgbClr val="FFFFFF"/>
                </a:highlight>
                <a:latin typeface="Consolas"/>
                <a:ea typeface="Consolas"/>
                <a:cs typeface="Consolas"/>
                <a:sym typeface="Consolas"/>
              </a:rPr>
              <a:t>HttpEvent</a:t>
            </a:r>
            <a:r>
              <a:rPr lang="en">
                <a:solidFill>
                  <a:schemeClr val="dk1"/>
                </a:solidFill>
                <a:highlight>
                  <a:srgbClr val="FFFFFF"/>
                </a:highlight>
                <a:latin typeface="Consolas"/>
                <a:ea typeface="Consolas"/>
                <a:cs typeface="Consolas"/>
                <a:sym typeface="Consolas"/>
              </a:rPr>
              <a:t>&lt;</a:t>
            </a:r>
            <a:r>
              <a:rPr b="1" lang="en">
                <a:solidFill>
                  <a:srgbClr val="000080"/>
                </a:solidFill>
                <a:highlight>
                  <a:srgbClr val="FFFFFF"/>
                </a:highlight>
                <a:latin typeface="Consolas"/>
                <a:ea typeface="Consolas"/>
                <a:cs typeface="Consolas"/>
                <a:sym typeface="Consolas"/>
              </a:rPr>
              <a:t>any</a:t>
            </a:r>
            <a:r>
              <a:rPr lang="en">
                <a:solidFill>
                  <a:schemeClr val="dk1"/>
                </a:solidFill>
                <a:highlight>
                  <a:srgbClr val="FFFFFF"/>
                </a:highlight>
                <a:latin typeface="Consolas"/>
                <a:ea typeface="Consolas"/>
                <a:cs typeface="Consolas"/>
                <a:sym typeface="Consolas"/>
              </a:rPr>
              <a:t>&gt;&gt; {</a:t>
            </a:r>
            <a:endParaRPr>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Do some work with the request / response</a:t>
            </a:r>
            <a:endParaRPr i="1">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a:solidFill>
                  <a:srgbClr val="808080"/>
                </a:solidFill>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return </a:t>
            </a:r>
            <a:r>
              <a:rPr lang="en">
                <a:solidFill>
                  <a:srgbClr val="434343"/>
                </a:solidFill>
                <a:highlight>
                  <a:srgbClr val="FFFFFF"/>
                </a:highlight>
                <a:latin typeface="Consolas"/>
                <a:ea typeface="Consolas"/>
                <a:cs typeface="Consolas"/>
                <a:sym typeface="Consolas"/>
              </a:rPr>
              <a:t>next</a:t>
            </a:r>
            <a:r>
              <a:rPr lang="en">
                <a:solidFill>
                  <a:schemeClr val="dk1"/>
                </a:solidFill>
                <a:highlight>
                  <a:srgbClr val="FFFFFF"/>
                </a:highlight>
                <a:latin typeface="Consolas"/>
                <a:ea typeface="Consolas"/>
                <a:cs typeface="Consolas"/>
                <a:sym typeface="Consolas"/>
              </a:rPr>
              <a:t>.</a:t>
            </a:r>
            <a:r>
              <a:rPr lang="en">
                <a:solidFill>
                  <a:srgbClr val="7A7A43"/>
                </a:solidFill>
                <a:highlight>
                  <a:srgbClr val="FFFFFF"/>
                </a:highlight>
                <a:latin typeface="Consolas"/>
                <a:ea typeface="Consolas"/>
                <a:cs typeface="Consolas"/>
                <a:sym typeface="Consolas"/>
              </a:rPr>
              <a:t>handle</a:t>
            </a:r>
            <a:r>
              <a:rPr lang="en">
                <a:solidFill>
                  <a:schemeClr val="dk1"/>
                </a:solidFill>
                <a:highlight>
                  <a:srgbClr val="FFFFFF"/>
                </a:highlight>
                <a:latin typeface="Consolas"/>
                <a:ea typeface="Consolas"/>
                <a:cs typeface="Consolas"/>
                <a:sym typeface="Consolas"/>
              </a:rPr>
              <a:t>(</a:t>
            </a:r>
            <a:r>
              <a:rPr lang="en">
                <a:solidFill>
                  <a:srgbClr val="434343"/>
                </a:solidFill>
                <a:highlight>
                  <a:srgbClr val="FFFFFF"/>
                </a:highlight>
                <a:latin typeface="Consolas"/>
                <a:ea typeface="Consolas"/>
                <a:cs typeface="Consolas"/>
                <a:sym typeface="Consolas"/>
              </a:rPr>
              <a:t>req</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marR="0" rtl="0" algn="l">
              <a:lnSpc>
                <a:spcPct val="100000"/>
              </a:lnSpc>
              <a:spcBef>
                <a:spcPts val="1600"/>
              </a:spcBef>
              <a:spcAft>
                <a:spcPts val="0"/>
              </a:spcAft>
              <a:buNone/>
            </a:pPr>
            <a:r>
              <a:t/>
            </a:r>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Async Pipe</a:t>
            </a:r>
            <a:endParaRPr/>
          </a:p>
        </p:txBody>
      </p:sp>
      <p:sp>
        <p:nvSpPr>
          <p:cNvPr id="1017" name="Google Shape;1017;p152"/>
          <p:cNvSpPr txBox="1"/>
          <p:nvPr>
            <p:ph idx="4294967295" type="body"/>
          </p:nvPr>
        </p:nvSpPr>
        <p:spPr>
          <a:xfrm>
            <a:off x="457200" y="1111100"/>
            <a:ext cx="8229600" cy="40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434343"/>
                </a:solidFill>
              </a:rPr>
              <a:t>Pipe to display data that comes from an Observable or a Promise</a:t>
            </a:r>
            <a:endParaRPr sz="600"/>
          </a:p>
          <a:p>
            <a:pPr indent="0" lvl="0" marL="0" rtl="0" algn="l">
              <a:spcBef>
                <a:spcPts val="1600"/>
              </a:spcBef>
              <a:spcAft>
                <a:spcPts val="0"/>
              </a:spcAft>
              <a:buNone/>
            </a:pPr>
            <a:r>
              <a:rPr lang="en" sz="2600">
                <a:solidFill>
                  <a:srgbClr val="434343"/>
                </a:solidFill>
              </a:rPr>
              <a:t>Automatically subscribes and unsubscribes: </a:t>
            </a:r>
            <a:endParaRPr sz="2600">
              <a:solidFill>
                <a:srgbClr val="434343"/>
              </a:solidFill>
            </a:endParaRPr>
          </a:p>
          <a:p>
            <a:pPr indent="0" lvl="0" marL="0" rtl="0" algn="l">
              <a:spcBef>
                <a:spcPts val="1600"/>
              </a:spcBef>
              <a:spcAft>
                <a:spcPts val="0"/>
              </a:spcAft>
              <a:buNone/>
            </a:pPr>
            <a:r>
              <a:t/>
            </a:r>
            <a:endParaRPr sz="2600"/>
          </a:p>
          <a:p>
            <a:pPr indent="0" lvl="0" marL="0" rtl="0" algn="l">
              <a:spcBef>
                <a:spcPts val="1600"/>
              </a:spcBef>
              <a:spcAft>
                <a:spcPts val="1600"/>
              </a:spcAft>
              <a:buNone/>
            </a:pPr>
            <a:r>
              <a:t/>
            </a:r>
            <a:endParaRPr sz="2600"/>
          </a:p>
        </p:txBody>
      </p:sp>
      <p:pic>
        <p:nvPicPr>
          <p:cNvPr descr="Screenshot 2017-11-06 16.27.00.png" id="1018" name="Google Shape;1018;p152"/>
          <p:cNvPicPr preferRelativeResize="0"/>
          <p:nvPr/>
        </p:nvPicPr>
        <p:blipFill>
          <a:blip r:embed="rId3">
            <a:alphaModFix/>
          </a:blip>
          <a:stretch>
            <a:fillRect/>
          </a:stretch>
        </p:blipFill>
        <p:spPr>
          <a:xfrm>
            <a:off x="148050" y="3231425"/>
            <a:ext cx="8995950" cy="13442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HT2 - Using the async pipe</a:t>
            </a:r>
            <a:endParaRPr/>
          </a:p>
        </p:txBody>
      </p:sp>
      <p:sp>
        <p:nvSpPr>
          <p:cNvPr id="1024" name="Google Shape;1024;p153"/>
          <p:cNvSpPr txBox="1"/>
          <p:nvPr>
            <p:ph idx="4294967295" type="body"/>
          </p:nvPr>
        </p:nvSpPr>
        <p:spPr>
          <a:xfrm>
            <a:off x="84750" y="946950"/>
            <a:ext cx="8974500" cy="4045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Instead of subscribing to the observable from </a:t>
            </a:r>
            <a:r>
              <a:rPr b="1" lang="en" sz="2400">
                <a:solidFill>
                  <a:srgbClr val="434343"/>
                </a:solidFill>
                <a:latin typeface="Consolas"/>
                <a:ea typeface="Consolas"/>
                <a:cs typeface="Consolas"/>
                <a:sym typeface="Consolas"/>
              </a:rPr>
              <a:t>LicensePlateService</a:t>
            </a:r>
            <a:r>
              <a:rPr lang="en" sz="2400">
                <a:solidFill>
                  <a:srgbClr val="434343"/>
                </a:solidFill>
              </a:rPr>
              <a:t> in our </a:t>
            </a:r>
            <a:r>
              <a:rPr b="1" lang="en" sz="2400">
                <a:solidFill>
                  <a:srgbClr val="434343"/>
                </a:solidFill>
                <a:latin typeface="Consolas"/>
                <a:ea typeface="Consolas"/>
                <a:cs typeface="Consolas"/>
                <a:sym typeface="Consolas"/>
              </a:rPr>
              <a:t>AppComponent</a:t>
            </a:r>
            <a:r>
              <a:rPr lang="en" sz="2400">
                <a:solidFill>
                  <a:srgbClr val="434343"/>
                </a:solidFill>
              </a:rPr>
              <a:t>, let’s use the async pipe instead.</a:t>
            </a:r>
            <a:endParaRPr b="1" sz="2400">
              <a:solidFill>
                <a:srgbClr val="434343"/>
              </a:solidFill>
              <a:latin typeface="Consolas"/>
              <a:ea typeface="Consolas"/>
              <a:cs typeface="Consolas"/>
              <a:sym typeface="Consolas"/>
            </a:endParaRPr>
          </a:p>
          <a:p>
            <a:pPr indent="-381000" lvl="0" marL="457200" rtl="0" algn="l">
              <a:spcBef>
                <a:spcPts val="0"/>
              </a:spcBef>
              <a:spcAft>
                <a:spcPts val="0"/>
              </a:spcAft>
              <a:buClr>
                <a:srgbClr val="434343"/>
              </a:buClr>
              <a:buSzPts val="2400"/>
              <a:buChar char="●"/>
            </a:pPr>
            <a:r>
              <a:rPr lang="en" sz="2400">
                <a:solidFill>
                  <a:srgbClr val="434343"/>
                </a:solidFill>
              </a:rPr>
              <a:t>You’ll need to get a reference to the observable from the service, then apply the </a:t>
            </a:r>
            <a:r>
              <a:rPr b="1" lang="en" sz="2400">
                <a:solidFill>
                  <a:srgbClr val="434343"/>
                </a:solidFill>
                <a:latin typeface="Consolas"/>
                <a:ea typeface="Consolas"/>
                <a:cs typeface="Consolas"/>
                <a:sym typeface="Consolas"/>
              </a:rPr>
              <a:t>async</a:t>
            </a:r>
            <a:r>
              <a:rPr lang="en" sz="2400">
                <a:solidFill>
                  <a:srgbClr val="434343"/>
                </a:solidFill>
              </a:rPr>
              <a:t> pipe to that reference in </a:t>
            </a:r>
            <a:r>
              <a:rPr b="1" lang="en" sz="2400">
                <a:solidFill>
                  <a:srgbClr val="434343"/>
                </a:solidFill>
                <a:latin typeface="Consolas"/>
                <a:ea typeface="Consolas"/>
                <a:cs typeface="Consolas"/>
                <a:sym typeface="Consolas"/>
              </a:rPr>
              <a:t>app.component.html</a:t>
            </a:r>
            <a:endParaRPr b="1" sz="2400">
              <a:solidFill>
                <a:srgbClr val="434343"/>
              </a:solidFill>
              <a:latin typeface="Consolas"/>
              <a:ea typeface="Consolas"/>
              <a:cs typeface="Consolas"/>
              <a:sym typeface="Consolas"/>
            </a:endParaRPr>
          </a:p>
          <a:p>
            <a:pPr indent="0" lvl="0" marL="457200" rtl="0" algn="l">
              <a:spcBef>
                <a:spcPts val="1600"/>
              </a:spcBef>
              <a:spcAft>
                <a:spcPts val="1600"/>
              </a:spcAft>
              <a:buNone/>
            </a:pPr>
            <a:r>
              <a:t/>
            </a:r>
            <a:endParaRPr sz="2400">
              <a:solidFill>
                <a:srgbClr val="434343"/>
              </a:solidFill>
            </a:endParaRPr>
          </a:p>
        </p:txBody>
      </p:sp>
      <p:pic>
        <p:nvPicPr>
          <p:cNvPr id="1025" name="Google Shape;1025;p153"/>
          <p:cNvPicPr preferRelativeResize="0"/>
          <p:nvPr/>
        </p:nvPicPr>
        <p:blipFill>
          <a:blip r:embed="rId3">
            <a:alphaModFix/>
          </a:blip>
          <a:stretch>
            <a:fillRect/>
          </a:stretch>
        </p:blipFill>
        <p:spPr>
          <a:xfrm>
            <a:off x="7837825" y="183150"/>
            <a:ext cx="1114625" cy="11146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29" name="Shape 1029"/>
        <p:cNvGrpSpPr/>
        <p:nvPr/>
      </p:nvGrpSpPr>
      <p:grpSpPr>
        <a:xfrm>
          <a:off x="0" y="0"/>
          <a:ext cx="0" cy="0"/>
          <a:chOff x="0" y="0"/>
          <a:chExt cx="0" cy="0"/>
        </a:xfrm>
      </p:grpSpPr>
      <p:sp>
        <p:nvSpPr>
          <p:cNvPr id="1030" name="Google Shape;1030;p154"/>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1031" name="Google Shape;1031;p154"/>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1032" name="Google Shape;1032;p154"/>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1033" name="Google Shape;1033;p154"/>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10: </a:t>
            </a:r>
            <a:endParaRPr/>
          </a:p>
          <a:p>
            <a:pPr indent="0" lvl="0" marL="0" rtl="0" algn="l">
              <a:spcBef>
                <a:spcPts val="0"/>
              </a:spcBef>
              <a:spcAft>
                <a:spcPts val="0"/>
              </a:spcAft>
              <a:buNone/>
            </a:pPr>
            <a:r>
              <a:rPr lang="en"/>
              <a:t>Component router</a:t>
            </a:r>
            <a:endParaRPr/>
          </a:p>
        </p:txBody>
      </p:sp>
      <p:sp>
        <p:nvSpPr>
          <p:cNvPr id="1034" name="Google Shape;1034;p154"/>
          <p:cNvSpPr txBox="1"/>
          <p:nvPr/>
        </p:nvSpPr>
        <p:spPr>
          <a:xfrm>
            <a:off x="285575" y="2998025"/>
            <a:ext cx="7001400" cy="21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What is the component router?</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Example of component router in action</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Component Router</a:t>
            </a:r>
            <a:endParaRPr/>
          </a:p>
        </p:txBody>
      </p:sp>
      <p:sp>
        <p:nvSpPr>
          <p:cNvPr id="1040" name="Google Shape;1040;p155"/>
          <p:cNvSpPr txBox="1"/>
          <p:nvPr>
            <p:ph idx="4294967295" type="body"/>
          </p:nvPr>
        </p:nvSpPr>
        <p:spPr>
          <a:xfrm>
            <a:off x="457200" y="976600"/>
            <a:ext cx="8229600" cy="37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Angular was designed for Single Page Applications</a:t>
            </a:r>
            <a:endParaRPr sz="2400">
              <a:solidFill>
                <a:srgbClr val="434343"/>
              </a:solidFill>
            </a:endParaRPr>
          </a:p>
          <a:p>
            <a:pPr indent="0" lvl="0" marL="0" rtl="0" algn="l">
              <a:spcBef>
                <a:spcPts val="1600"/>
              </a:spcBef>
              <a:spcAft>
                <a:spcPts val="0"/>
              </a:spcAft>
              <a:buNone/>
            </a:pPr>
            <a:r>
              <a:rPr lang="en" sz="2400">
                <a:solidFill>
                  <a:srgbClr val="434343"/>
                </a:solidFill>
              </a:rPr>
              <a:t>But very often we need more than one page!</a:t>
            </a:r>
            <a:endParaRPr sz="2400">
              <a:solidFill>
                <a:srgbClr val="434343"/>
              </a:solidFill>
            </a:endParaRPr>
          </a:p>
          <a:p>
            <a:pPr indent="0" lvl="0" marL="0" rtl="0" algn="l">
              <a:spcBef>
                <a:spcPts val="1600"/>
              </a:spcBef>
              <a:spcAft>
                <a:spcPts val="0"/>
              </a:spcAft>
              <a:buNone/>
            </a:pPr>
            <a:r>
              <a:rPr lang="en" sz="2400">
                <a:solidFill>
                  <a:srgbClr val="434343"/>
                </a:solidFill>
              </a:rPr>
              <a:t>The Component Router allows us to emulate this by loading components based on URLs</a:t>
            </a:r>
            <a:endParaRPr sz="2400">
              <a:solidFill>
                <a:srgbClr val="434343"/>
              </a:solidFill>
            </a:endParaRPr>
          </a:p>
          <a:p>
            <a:pPr indent="0" lvl="0" marL="0" rtl="0" algn="l">
              <a:spcBef>
                <a:spcPts val="1600"/>
              </a:spcBef>
              <a:spcAft>
                <a:spcPts val="0"/>
              </a:spcAft>
              <a:buNone/>
            </a:pPr>
            <a:r>
              <a:rPr lang="en" sz="2400">
                <a:solidFill>
                  <a:srgbClr val="434343"/>
                </a:solidFill>
              </a:rPr>
              <a:t>For instance, </a:t>
            </a:r>
            <a:r>
              <a:rPr b="1" lang="en" sz="2400">
                <a:solidFill>
                  <a:srgbClr val="434343"/>
                </a:solidFill>
                <a:latin typeface="Consolas"/>
                <a:ea typeface="Consolas"/>
                <a:cs typeface="Consolas"/>
                <a:sym typeface="Consolas"/>
              </a:rPr>
              <a:t>/cart</a:t>
            </a:r>
            <a:r>
              <a:rPr lang="en" sz="2400">
                <a:solidFill>
                  <a:srgbClr val="434343"/>
                </a:solidFill>
              </a:rPr>
              <a:t> would load a Cart component, </a:t>
            </a:r>
            <a:r>
              <a:rPr b="1" lang="en" sz="2400">
                <a:solidFill>
                  <a:srgbClr val="434343"/>
                </a:solidFill>
                <a:latin typeface="Consolas"/>
                <a:ea typeface="Consolas"/>
                <a:cs typeface="Consolas"/>
                <a:sym typeface="Consolas"/>
              </a:rPr>
              <a:t>/login</a:t>
            </a:r>
            <a:r>
              <a:rPr lang="en" sz="2400">
                <a:solidFill>
                  <a:srgbClr val="434343"/>
                </a:solidFill>
              </a:rPr>
              <a:t> for login, etc.</a:t>
            </a:r>
            <a:endParaRPr sz="2400">
              <a:solidFill>
                <a:srgbClr val="434343"/>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56"/>
          <p:cNvSpPr txBox="1"/>
          <p:nvPr>
            <p:ph type="title"/>
          </p:nvPr>
        </p:nvSpPr>
        <p:spPr>
          <a:xfrm>
            <a:off x="226075" y="357800"/>
            <a:ext cx="28080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of router implementation</a:t>
            </a:r>
            <a:endParaRPr sz="3000"/>
          </a:p>
        </p:txBody>
      </p:sp>
      <p:sp>
        <p:nvSpPr>
          <p:cNvPr id="1046" name="Google Shape;1046;p156"/>
          <p:cNvSpPr txBox="1"/>
          <p:nvPr>
            <p:ph idx="1" type="body"/>
          </p:nvPr>
        </p:nvSpPr>
        <p:spPr>
          <a:xfrm>
            <a:off x="226075" y="2154975"/>
            <a:ext cx="2808000" cy="28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the navigation component and the footer are always the same on all pages.</a:t>
            </a:r>
            <a:endParaRPr/>
          </a:p>
          <a:p>
            <a:pPr indent="0" lvl="0" marL="0" rtl="0" algn="l">
              <a:spcBef>
                <a:spcPts val="1600"/>
              </a:spcBef>
              <a:spcAft>
                <a:spcPts val="0"/>
              </a:spcAft>
              <a:buNone/>
            </a:pPr>
            <a:r>
              <a:rPr lang="en"/>
              <a:t>The only dynamic part is the blue section, determined by the </a:t>
            </a:r>
            <a:r>
              <a:rPr b="1" lang="en">
                <a:latin typeface="Consolas"/>
                <a:ea typeface="Consolas"/>
                <a:cs typeface="Consolas"/>
                <a:sym typeface="Consolas"/>
              </a:rPr>
              <a:t>&lt;router-outlet&gt; </a:t>
            </a:r>
            <a:r>
              <a:rPr lang="en"/>
              <a:t>directive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47" name="Google Shape;1047;p156"/>
          <p:cNvSpPr/>
          <p:nvPr/>
        </p:nvSpPr>
        <p:spPr>
          <a:xfrm>
            <a:off x="3456175" y="1115125"/>
            <a:ext cx="5470500" cy="3426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48" name="Google Shape;1048;p156"/>
          <p:cNvSpPr/>
          <p:nvPr/>
        </p:nvSpPr>
        <p:spPr>
          <a:xfrm>
            <a:off x="3456176" y="860775"/>
            <a:ext cx="5470500" cy="587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Navigation</a:t>
            </a:r>
            <a:endParaRPr/>
          </a:p>
        </p:txBody>
      </p:sp>
      <p:sp>
        <p:nvSpPr>
          <p:cNvPr id="1049" name="Google Shape;1049;p156"/>
          <p:cNvSpPr/>
          <p:nvPr/>
        </p:nvSpPr>
        <p:spPr>
          <a:xfrm>
            <a:off x="3456175" y="3953725"/>
            <a:ext cx="5470500" cy="587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Footer</a:t>
            </a:r>
            <a:endParaRPr/>
          </a:p>
        </p:txBody>
      </p:sp>
      <p:sp>
        <p:nvSpPr>
          <p:cNvPr id="1050" name="Google Shape;1050;p156"/>
          <p:cNvSpPr txBox="1"/>
          <p:nvPr/>
        </p:nvSpPr>
        <p:spPr>
          <a:xfrm>
            <a:off x="5296635" y="2049500"/>
            <a:ext cx="3306000" cy="11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Dynamic content area where components </a:t>
            </a:r>
            <a:endParaRPr/>
          </a:p>
          <a:p>
            <a:pPr indent="0" lvl="0" marL="0" rtl="0" algn="l">
              <a:spcBef>
                <a:spcPts val="0"/>
              </a:spcBef>
              <a:spcAft>
                <a:spcPts val="0"/>
              </a:spcAft>
              <a:buNone/>
            </a:pPr>
            <a:r>
              <a:rPr lang="en"/>
              <a:t>get loaded based on the URL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latin typeface="Consolas"/>
                <a:ea typeface="Consolas"/>
                <a:cs typeface="Consolas"/>
                <a:sym typeface="Consolas"/>
              </a:rPr>
              <a:t>&lt;router-outlet&gt; &lt;/router-outlet&gt;</a:t>
            </a:r>
            <a:endParaRPr b="1" sz="1600">
              <a:latin typeface="Consolas"/>
              <a:ea typeface="Consolas"/>
              <a:cs typeface="Consolas"/>
              <a:sym typeface="Consola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Component Router</a:t>
            </a:r>
            <a:endParaRPr/>
          </a:p>
        </p:txBody>
      </p:sp>
      <p:sp>
        <p:nvSpPr>
          <p:cNvPr id="1056" name="Google Shape;1056;p157"/>
          <p:cNvSpPr txBox="1"/>
          <p:nvPr>
            <p:ph idx="4294967295" type="body"/>
          </p:nvPr>
        </p:nvSpPr>
        <p:spPr>
          <a:xfrm>
            <a:off x="457200" y="874200"/>
            <a:ext cx="8542200" cy="4051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Requires a routing table that maps URLs to </a:t>
            </a:r>
            <a:br>
              <a:rPr lang="en" sz="2400">
                <a:solidFill>
                  <a:srgbClr val="434343"/>
                </a:solidFill>
              </a:rPr>
            </a:br>
            <a:r>
              <a:rPr lang="en" sz="2400">
                <a:solidFill>
                  <a:srgbClr val="434343"/>
                </a:solidFill>
              </a:rPr>
              <a:t>components (</a:t>
            </a:r>
            <a:r>
              <a:rPr b="1" lang="en" sz="2400">
                <a:solidFill>
                  <a:srgbClr val="434343"/>
                </a:solidFill>
                <a:latin typeface="Consolas"/>
                <a:ea typeface="Consolas"/>
                <a:cs typeface="Consolas"/>
                <a:sym typeface="Consolas"/>
              </a:rPr>
              <a:t>app.routing.ts</a:t>
            </a:r>
            <a:r>
              <a:rPr lang="en" sz="2400">
                <a:solidFill>
                  <a:srgbClr val="434343"/>
                </a:solidFill>
              </a:rPr>
              <a:t>):</a:t>
            </a:r>
            <a:endParaRPr sz="2400">
              <a:solidFill>
                <a:srgbClr val="434343"/>
              </a:solidFill>
            </a:endParaRPr>
          </a:p>
          <a:p>
            <a:pPr indent="0" lvl="0" marL="0" rtl="0" algn="l">
              <a:lnSpc>
                <a:spcPct val="100000"/>
              </a:lnSpc>
              <a:spcBef>
                <a:spcPts val="1600"/>
              </a:spcBef>
              <a:spcAft>
                <a:spcPts val="0"/>
              </a:spcAft>
              <a:buNone/>
            </a:pPr>
            <a:r>
              <a:rPr b="1" lang="en" sz="1400">
                <a:solidFill>
                  <a:srgbClr val="000080"/>
                </a:solidFill>
                <a:highlight>
                  <a:srgbClr val="FFFFFF"/>
                </a:highlight>
                <a:latin typeface="Courier New"/>
                <a:ea typeface="Courier New"/>
                <a:cs typeface="Courier New"/>
                <a:sym typeface="Courier New"/>
              </a:rPr>
              <a:t>const </a:t>
            </a:r>
            <a:r>
              <a:rPr lang="en" sz="1400">
                <a:solidFill>
                  <a:srgbClr val="458383"/>
                </a:solidFill>
                <a:highlight>
                  <a:srgbClr val="FFD966"/>
                </a:highlight>
                <a:latin typeface="Courier New"/>
                <a:ea typeface="Courier New"/>
                <a:cs typeface="Courier New"/>
                <a:sym typeface="Courier New"/>
              </a:rPr>
              <a:t>appRoutes</a:t>
            </a:r>
            <a:r>
              <a:rPr lang="en" sz="1400">
                <a:solidFill>
                  <a:srgbClr val="000000"/>
                </a:solidFill>
                <a:highlight>
                  <a:srgbClr val="FFFFFF"/>
                </a:highlight>
                <a:latin typeface="Courier New"/>
                <a:ea typeface="Courier New"/>
                <a:cs typeface="Courier New"/>
                <a:sym typeface="Courier New"/>
              </a:rPr>
              <a:t>: Routes =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   </a:t>
            </a:r>
            <a:r>
              <a:rPr b="1" lang="en" sz="1400">
                <a:solidFill>
                  <a:srgbClr val="660E7A"/>
                </a:solidFill>
                <a:highlight>
                  <a:srgbClr val="FFFFFF"/>
                </a:highlight>
                <a:latin typeface="Courier New"/>
                <a:ea typeface="Courier New"/>
                <a:cs typeface="Courier New"/>
                <a:sym typeface="Courier New"/>
              </a:rPr>
              <a:t>path</a:t>
            </a:r>
            <a:r>
              <a:rPr lang="en" sz="1400">
                <a:solidFill>
                  <a:srgbClr val="000000"/>
                </a:solidFill>
                <a:highlight>
                  <a:srgbClr val="FFFFFF"/>
                </a:highlight>
                <a:latin typeface="Courier New"/>
                <a:ea typeface="Courier New"/>
                <a:cs typeface="Courier New"/>
                <a:sym typeface="Courier New"/>
              </a:rPr>
              <a:t>: </a:t>
            </a:r>
            <a:r>
              <a:rPr b="1" lang="en" sz="1400">
                <a:solidFill>
                  <a:srgbClr val="008000"/>
                </a:solidFill>
                <a:highlight>
                  <a:srgbClr val="FFFFFF"/>
                </a:highlight>
                <a:latin typeface="Courier New"/>
                <a:ea typeface="Courier New"/>
                <a:cs typeface="Courier New"/>
                <a:sym typeface="Courier New"/>
              </a:rPr>
              <a:t>''</a:t>
            </a:r>
            <a:r>
              <a:rPr lang="en" sz="1400">
                <a:solidFill>
                  <a:srgbClr val="000000"/>
                </a:solidFill>
                <a:highlight>
                  <a:srgbClr val="FFFFFF"/>
                </a:highlight>
                <a:latin typeface="Courier New"/>
                <a:ea typeface="Courier New"/>
                <a:cs typeface="Courier New"/>
                <a:sym typeface="Courier New"/>
              </a:rPr>
              <a:t>, </a:t>
            </a:r>
            <a:r>
              <a:rPr b="1" lang="en" sz="1400">
                <a:solidFill>
                  <a:srgbClr val="660E7A"/>
                </a:solidFill>
                <a:highlight>
                  <a:srgbClr val="FFFFFF"/>
                </a:highlight>
                <a:latin typeface="Courier New"/>
                <a:ea typeface="Courier New"/>
                <a:cs typeface="Courier New"/>
                <a:sym typeface="Courier New"/>
              </a:rPr>
              <a:t>component</a:t>
            </a:r>
            <a:r>
              <a:rPr lang="en" sz="1400">
                <a:solidFill>
                  <a:srgbClr val="000000"/>
                </a:solidFill>
                <a:highlight>
                  <a:srgbClr val="FFFFFF"/>
                </a:highlight>
                <a:latin typeface="Courier New"/>
                <a:ea typeface="Courier New"/>
                <a:cs typeface="Courier New"/>
                <a:sym typeface="Courier New"/>
              </a:rPr>
              <a:t>: MenuComponent</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 },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   </a:t>
            </a:r>
            <a:r>
              <a:rPr b="1" lang="en" sz="1400">
                <a:solidFill>
                  <a:srgbClr val="660E7A"/>
                </a:solidFill>
                <a:highlight>
                  <a:srgbClr val="FFFFFF"/>
                </a:highlight>
                <a:latin typeface="Courier New"/>
                <a:ea typeface="Courier New"/>
                <a:cs typeface="Courier New"/>
                <a:sym typeface="Courier New"/>
              </a:rPr>
              <a:t>path</a:t>
            </a:r>
            <a:r>
              <a:rPr lang="en" sz="1400">
                <a:solidFill>
                  <a:srgbClr val="000000"/>
                </a:solidFill>
                <a:highlight>
                  <a:srgbClr val="FFFFFF"/>
                </a:highlight>
                <a:latin typeface="Courier New"/>
                <a:ea typeface="Courier New"/>
                <a:cs typeface="Courier New"/>
                <a:sym typeface="Courier New"/>
              </a:rPr>
              <a:t>: </a:t>
            </a:r>
            <a:r>
              <a:rPr b="1" lang="en" sz="1400">
                <a:solidFill>
                  <a:srgbClr val="008000"/>
                </a:solidFill>
                <a:highlight>
                  <a:srgbClr val="FFFFFF"/>
                </a:highlight>
                <a:latin typeface="Courier New"/>
                <a:ea typeface="Courier New"/>
                <a:cs typeface="Courier New"/>
                <a:sym typeface="Courier New"/>
              </a:rPr>
              <a:t>'observable-example'</a:t>
            </a:r>
            <a:r>
              <a:rPr lang="en" sz="1400">
                <a:solidFill>
                  <a:srgbClr val="000000"/>
                </a:solidFill>
                <a:highlight>
                  <a:srgbClr val="FFFFFF"/>
                </a:highlight>
                <a:latin typeface="Courier New"/>
                <a:ea typeface="Courier New"/>
                <a:cs typeface="Courier New"/>
                <a:sym typeface="Courier New"/>
              </a:rPr>
              <a:t>, </a:t>
            </a:r>
            <a:r>
              <a:rPr b="1" lang="en" sz="1400">
                <a:solidFill>
                  <a:srgbClr val="660E7A"/>
                </a:solidFill>
                <a:highlight>
                  <a:srgbClr val="FFFFFF"/>
                </a:highlight>
                <a:latin typeface="Courier New"/>
                <a:ea typeface="Courier New"/>
                <a:cs typeface="Courier New"/>
                <a:sym typeface="Courier New"/>
              </a:rPr>
              <a:t>component</a:t>
            </a:r>
            <a:r>
              <a:rPr lang="en" sz="1400">
                <a:solidFill>
                  <a:srgbClr val="000000"/>
                </a:solidFill>
                <a:highlight>
                  <a:srgbClr val="FFFFFF"/>
                </a:highlight>
                <a:latin typeface="Courier New"/>
                <a:ea typeface="Courier New"/>
                <a:cs typeface="Courier New"/>
                <a:sym typeface="Courier New"/>
              </a:rPr>
              <a:t>: ObservableExampleComponent</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 },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   </a:t>
            </a:r>
            <a:r>
              <a:rPr b="1" lang="en" sz="1400">
                <a:solidFill>
                  <a:srgbClr val="660E7A"/>
                </a:solidFill>
                <a:highlight>
                  <a:srgbClr val="FFFFFF"/>
                </a:highlight>
                <a:latin typeface="Courier New"/>
                <a:ea typeface="Courier New"/>
                <a:cs typeface="Courier New"/>
                <a:sym typeface="Courier New"/>
              </a:rPr>
              <a:t>path</a:t>
            </a:r>
            <a:r>
              <a:rPr lang="en" sz="1400">
                <a:solidFill>
                  <a:srgbClr val="000000"/>
                </a:solidFill>
                <a:highlight>
                  <a:srgbClr val="FFFFFF"/>
                </a:highlight>
                <a:latin typeface="Courier New"/>
                <a:ea typeface="Courier New"/>
                <a:cs typeface="Courier New"/>
                <a:sym typeface="Courier New"/>
              </a:rPr>
              <a:t>: </a:t>
            </a:r>
            <a:r>
              <a:rPr b="1" lang="en" sz="1400">
                <a:solidFill>
                  <a:srgbClr val="008000"/>
                </a:solidFill>
                <a:highlight>
                  <a:srgbClr val="FFFFFF"/>
                </a:highlight>
                <a:latin typeface="Courier New"/>
                <a:ea typeface="Courier New"/>
                <a:cs typeface="Courier New"/>
                <a:sym typeface="Courier New"/>
              </a:rPr>
              <a:t>'subject-example'</a:t>
            </a:r>
            <a:r>
              <a:rPr lang="en" sz="1400">
                <a:solidFill>
                  <a:srgbClr val="000000"/>
                </a:solidFill>
                <a:highlight>
                  <a:srgbClr val="FFFFFF"/>
                </a:highlight>
                <a:latin typeface="Courier New"/>
                <a:ea typeface="Courier New"/>
                <a:cs typeface="Courier New"/>
                <a:sym typeface="Courier New"/>
              </a:rPr>
              <a:t>, </a:t>
            </a:r>
            <a:r>
              <a:rPr b="1" lang="en" sz="1400">
                <a:solidFill>
                  <a:srgbClr val="660E7A"/>
                </a:solidFill>
                <a:highlight>
                  <a:srgbClr val="FFFFFF"/>
                </a:highlight>
                <a:latin typeface="Courier New"/>
                <a:ea typeface="Courier New"/>
                <a:cs typeface="Courier New"/>
                <a:sym typeface="Courier New"/>
              </a:rPr>
              <a:t>component</a:t>
            </a:r>
            <a:r>
              <a:rPr lang="en" sz="1400">
                <a:solidFill>
                  <a:srgbClr val="000000"/>
                </a:solidFill>
                <a:highlight>
                  <a:srgbClr val="FFFFFF"/>
                </a:highlight>
                <a:latin typeface="Courier New"/>
                <a:ea typeface="Courier New"/>
                <a:cs typeface="Courier New"/>
                <a:sym typeface="Courier New"/>
              </a:rPr>
              <a:t>: SubjectExampleComponent</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solidFill>
                  <a:srgbClr val="000080"/>
                </a:solidFill>
                <a:highlight>
                  <a:srgbClr val="FFFFFF"/>
                </a:highlight>
                <a:latin typeface="Courier New"/>
                <a:ea typeface="Courier New"/>
                <a:cs typeface="Courier New"/>
                <a:sym typeface="Courier New"/>
              </a:rPr>
              <a:t>export const </a:t>
            </a:r>
            <a:r>
              <a:rPr lang="en" sz="1400">
                <a:solidFill>
                  <a:srgbClr val="458383"/>
                </a:solidFill>
                <a:highlight>
                  <a:srgbClr val="FFFFFF"/>
                </a:highlight>
                <a:latin typeface="Courier New"/>
                <a:ea typeface="Courier New"/>
                <a:cs typeface="Courier New"/>
                <a:sym typeface="Courier New"/>
              </a:rPr>
              <a:t>routing</a:t>
            </a:r>
            <a:r>
              <a:rPr lang="en" sz="1400">
                <a:solidFill>
                  <a:srgbClr val="000000"/>
                </a:solidFill>
                <a:highlight>
                  <a:srgbClr val="FFFFFF"/>
                </a:highlight>
                <a:latin typeface="Courier New"/>
                <a:ea typeface="Courier New"/>
                <a:cs typeface="Courier New"/>
                <a:sym typeface="Courier New"/>
              </a:rPr>
              <a:t>: ModuleWithProviders = </a:t>
            </a:r>
            <a:r>
              <a:rPr lang="en" sz="1400">
                <a:solidFill>
                  <a:srgbClr val="000000"/>
                </a:solidFill>
                <a:highlight>
                  <a:srgbClr val="FFD966"/>
                </a:highlight>
                <a:latin typeface="Courier New"/>
                <a:ea typeface="Courier New"/>
                <a:cs typeface="Courier New"/>
                <a:sym typeface="Courier New"/>
              </a:rPr>
              <a:t>RouterModule.</a:t>
            </a:r>
            <a:r>
              <a:rPr i="1" lang="en" sz="1400">
                <a:solidFill>
                  <a:srgbClr val="000000"/>
                </a:solidFill>
                <a:highlight>
                  <a:srgbClr val="FFD966"/>
                </a:highlight>
                <a:latin typeface="Courier New"/>
                <a:ea typeface="Courier New"/>
                <a:cs typeface="Courier New"/>
                <a:sym typeface="Courier New"/>
              </a:rPr>
              <a:t>forRoot</a:t>
            </a:r>
            <a:r>
              <a:rPr lang="en" sz="1400">
                <a:solidFill>
                  <a:srgbClr val="000000"/>
                </a:solidFill>
                <a:highlight>
                  <a:srgbClr val="FFD966"/>
                </a:highlight>
                <a:latin typeface="Courier New"/>
                <a:ea typeface="Courier New"/>
                <a:cs typeface="Courier New"/>
                <a:sym typeface="Courier New"/>
              </a:rPr>
              <a:t>(</a:t>
            </a:r>
            <a:r>
              <a:rPr lang="en" sz="1400">
                <a:solidFill>
                  <a:srgbClr val="458383"/>
                </a:solidFill>
                <a:highlight>
                  <a:srgbClr val="FFD966"/>
                </a:highlight>
                <a:latin typeface="Courier New"/>
                <a:ea typeface="Courier New"/>
                <a:cs typeface="Courier New"/>
                <a:sym typeface="Courier New"/>
              </a:rPr>
              <a:t>appRoutes</a:t>
            </a:r>
            <a:r>
              <a:rPr lang="en" sz="1400">
                <a:solidFill>
                  <a:srgbClr val="000000"/>
                </a:solidFill>
                <a:highlight>
                  <a:srgbClr val="FFD966"/>
                </a:highlight>
                <a:latin typeface="Courier New"/>
                <a:ea typeface="Courier New"/>
                <a:cs typeface="Courier New"/>
                <a:sym typeface="Courier New"/>
              </a:rPr>
              <a:t>)</a:t>
            </a: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2400">
              <a:solidFill>
                <a:srgbClr val="434343"/>
              </a:solidFill>
            </a:endParaRPr>
          </a:p>
          <a:p>
            <a:pPr indent="0" lvl="0" marL="0" rtl="0" algn="l">
              <a:spcBef>
                <a:spcPts val="1600"/>
              </a:spcBef>
              <a:spcAft>
                <a:spcPts val="1600"/>
              </a:spcAft>
              <a:buNone/>
            </a:pPr>
            <a:r>
              <a:t/>
            </a:r>
            <a:endParaRPr/>
          </a:p>
        </p:txBody>
      </p:sp>
      <p:pic>
        <p:nvPicPr>
          <p:cNvPr id="1057" name="Google Shape;1057;p157"/>
          <p:cNvPicPr preferRelativeResize="0"/>
          <p:nvPr/>
        </p:nvPicPr>
        <p:blipFill>
          <a:blip r:embed="rId3">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Component Router</a:t>
            </a:r>
            <a:endParaRPr/>
          </a:p>
        </p:txBody>
      </p:sp>
      <p:sp>
        <p:nvSpPr>
          <p:cNvPr id="1063" name="Google Shape;1063;p158"/>
          <p:cNvSpPr txBox="1"/>
          <p:nvPr>
            <p:ph idx="4294967295" type="body"/>
          </p:nvPr>
        </p:nvSpPr>
        <p:spPr>
          <a:xfrm>
            <a:off x="362625" y="1121575"/>
            <a:ext cx="8324100" cy="38040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rgbClr val="434343"/>
              </a:buClr>
              <a:buSzPts val="2400"/>
              <a:buNone/>
            </a:pPr>
            <a:r>
              <a:rPr b="1" lang="en" sz="2400">
                <a:solidFill>
                  <a:srgbClr val="434343"/>
                </a:solidFill>
                <a:latin typeface="Consolas"/>
                <a:ea typeface="Consolas"/>
                <a:cs typeface="Consolas"/>
                <a:sym typeface="Consolas"/>
              </a:rPr>
              <a:t>&lt;router-outlet&gt;</a:t>
            </a:r>
            <a:r>
              <a:rPr lang="en" sz="2400">
                <a:solidFill>
                  <a:srgbClr val="434343"/>
                </a:solidFill>
              </a:rPr>
              <a:t> is the place where routed components are loaded in the HTML. Router links can be used to navigate:</a:t>
            </a:r>
            <a:endParaRPr sz="2400">
              <a:solidFill>
                <a:srgbClr val="434343"/>
              </a:solidFill>
            </a:endParaRPr>
          </a:p>
          <a:p>
            <a:pPr indent="0" lvl="0" marL="0" rtl="0" algn="l">
              <a:spcBef>
                <a:spcPts val="1600"/>
              </a:spcBef>
              <a:spcAft>
                <a:spcPts val="1600"/>
              </a:spcAft>
              <a:buNone/>
            </a:pPr>
            <a:r>
              <a:t/>
            </a:r>
            <a:endParaRPr/>
          </a:p>
        </p:txBody>
      </p:sp>
      <p:pic>
        <p:nvPicPr>
          <p:cNvPr descr="Screenshot 2017-10-02 19.06.56.png" id="1064" name="Google Shape;1064;p158"/>
          <p:cNvPicPr preferRelativeResize="0"/>
          <p:nvPr/>
        </p:nvPicPr>
        <p:blipFill>
          <a:blip r:embed="rId3">
            <a:alphaModFix/>
          </a:blip>
          <a:stretch>
            <a:fillRect/>
          </a:stretch>
        </p:blipFill>
        <p:spPr>
          <a:xfrm>
            <a:off x="714675" y="2192828"/>
            <a:ext cx="7714650" cy="2687472"/>
          </a:xfrm>
          <a:prstGeom prst="rect">
            <a:avLst/>
          </a:prstGeom>
          <a:noFill/>
          <a:ln>
            <a:noFill/>
          </a:ln>
        </p:spPr>
      </p:pic>
      <p:pic>
        <p:nvPicPr>
          <p:cNvPr id="1065" name="Google Shape;1065;p158"/>
          <p:cNvPicPr preferRelativeResize="0"/>
          <p:nvPr/>
        </p:nvPicPr>
        <p:blipFill>
          <a:blip r:embed="rId4">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Component Router</a:t>
            </a:r>
            <a:endParaRPr/>
          </a:p>
        </p:txBody>
      </p:sp>
      <p:sp>
        <p:nvSpPr>
          <p:cNvPr id="1071" name="Google Shape;1071;p159"/>
          <p:cNvSpPr txBox="1"/>
          <p:nvPr>
            <p:ph idx="4294967295" type="body"/>
          </p:nvPr>
        </p:nvSpPr>
        <p:spPr>
          <a:xfrm>
            <a:off x="457200" y="904675"/>
            <a:ext cx="8229600" cy="40209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rgbClr val="434343"/>
              </a:buClr>
              <a:buSzPts val="2400"/>
              <a:buNone/>
            </a:pPr>
            <a:r>
              <a:rPr lang="en" sz="2400">
                <a:solidFill>
                  <a:srgbClr val="434343"/>
                </a:solidFill>
              </a:rPr>
              <a:t>Also requires to add a </a:t>
            </a:r>
            <a:r>
              <a:rPr b="1" lang="en" sz="2400">
                <a:solidFill>
                  <a:srgbClr val="434343"/>
                </a:solidFill>
                <a:latin typeface="Consolas"/>
                <a:ea typeface="Consolas"/>
                <a:cs typeface="Consolas"/>
                <a:sym typeface="Consolas"/>
              </a:rPr>
              <a:t>base</a:t>
            </a:r>
            <a:r>
              <a:rPr i="1" lang="en" sz="2400">
                <a:solidFill>
                  <a:srgbClr val="434343"/>
                </a:solidFill>
              </a:rPr>
              <a:t> </a:t>
            </a:r>
            <a:r>
              <a:rPr lang="en" sz="2400">
                <a:solidFill>
                  <a:srgbClr val="434343"/>
                </a:solidFill>
              </a:rPr>
              <a:t>tag to </a:t>
            </a:r>
            <a:r>
              <a:rPr b="1" lang="en" sz="2400">
                <a:solidFill>
                  <a:srgbClr val="434343"/>
                </a:solidFill>
                <a:latin typeface="Consolas"/>
                <a:ea typeface="Consolas"/>
                <a:cs typeface="Consolas"/>
                <a:sym typeface="Consolas"/>
              </a:rPr>
              <a:t>index.html</a:t>
            </a:r>
            <a:endParaRPr sz="2400">
              <a:solidFill>
                <a:srgbClr val="434343"/>
              </a:solidFill>
            </a:endParaRPr>
          </a:p>
          <a:p>
            <a:pPr indent="-228600" lvl="0" marL="457200" rtl="0" algn="l">
              <a:spcBef>
                <a:spcPts val="0"/>
              </a:spcBef>
              <a:spcAft>
                <a:spcPts val="0"/>
              </a:spcAft>
              <a:buSzPts val="2400"/>
              <a:buNone/>
            </a:pPr>
            <a:r>
              <a:t/>
            </a:r>
            <a:endParaRPr sz="2400"/>
          </a:p>
          <a:p>
            <a:pPr indent="-228600" lvl="0" marL="457200" rtl="0" algn="l">
              <a:spcBef>
                <a:spcPts val="0"/>
              </a:spcBef>
              <a:spcAft>
                <a:spcPts val="0"/>
              </a:spcAft>
              <a:buSzPts val="2400"/>
              <a:buNone/>
            </a:pPr>
            <a:r>
              <a:t/>
            </a:r>
            <a:endParaRPr sz="2400"/>
          </a:p>
          <a:p>
            <a:pPr indent="-228600" lvl="0" marL="457200" rtl="0" algn="l">
              <a:spcBef>
                <a:spcPts val="0"/>
              </a:spcBef>
              <a:spcAft>
                <a:spcPts val="0"/>
              </a:spcAft>
              <a:buSzPts val="2400"/>
              <a:buNone/>
            </a:pPr>
            <a:r>
              <a:t/>
            </a:r>
            <a:endParaRPr sz="2400"/>
          </a:p>
          <a:p>
            <a:pPr indent="-228600" lvl="0" marL="457200" rtl="0" algn="l">
              <a:spcBef>
                <a:spcPts val="0"/>
              </a:spcBef>
              <a:spcAft>
                <a:spcPts val="0"/>
              </a:spcAft>
              <a:buClr>
                <a:srgbClr val="434343"/>
              </a:buClr>
              <a:buSzPts val="2400"/>
              <a:buNone/>
            </a:pPr>
            <a:r>
              <a:t/>
            </a:r>
            <a:endParaRPr sz="2400">
              <a:solidFill>
                <a:srgbClr val="434343"/>
              </a:solidFill>
            </a:endParaRPr>
          </a:p>
          <a:p>
            <a:pPr indent="-228600" lvl="0" marL="457200" rtl="0" algn="l">
              <a:spcBef>
                <a:spcPts val="0"/>
              </a:spcBef>
              <a:spcAft>
                <a:spcPts val="0"/>
              </a:spcAft>
              <a:buClr>
                <a:srgbClr val="434343"/>
              </a:buClr>
              <a:buSzPts val="2400"/>
              <a:buNone/>
            </a:pPr>
            <a:r>
              <a:t/>
            </a:r>
            <a:endParaRPr sz="2400">
              <a:solidFill>
                <a:srgbClr val="434343"/>
              </a:solidFill>
            </a:endParaRPr>
          </a:p>
          <a:p>
            <a:pPr indent="-228600" lvl="0" marL="457200" rtl="0" algn="l">
              <a:spcBef>
                <a:spcPts val="0"/>
              </a:spcBef>
              <a:spcAft>
                <a:spcPts val="0"/>
              </a:spcAft>
              <a:buClr>
                <a:srgbClr val="434343"/>
              </a:buClr>
              <a:buSzPts val="2400"/>
              <a:buNone/>
            </a:pPr>
            <a:r>
              <a:rPr lang="en" sz="2400">
                <a:solidFill>
                  <a:srgbClr val="434343"/>
                </a:solidFill>
              </a:rPr>
              <a:t>The reason for this is to indicate which portion of the URL is managed by Angular, and which one is managed by the server (this also requires some server config)</a:t>
            </a:r>
            <a:endParaRPr sz="2400">
              <a:solidFill>
                <a:srgbClr val="434343"/>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72" name="Google Shape;1072;p159"/>
          <p:cNvPicPr preferRelativeResize="0"/>
          <p:nvPr/>
        </p:nvPicPr>
        <p:blipFill>
          <a:blip r:embed="rId3">
            <a:alphaModFix/>
          </a:blip>
          <a:stretch>
            <a:fillRect/>
          </a:stretch>
        </p:blipFill>
        <p:spPr>
          <a:xfrm>
            <a:off x="1928800" y="1741075"/>
            <a:ext cx="5286375" cy="1295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CLI: ng generate and schematics</a:t>
            </a:r>
            <a:endParaRPr/>
          </a:p>
        </p:txBody>
      </p:sp>
      <p:sp>
        <p:nvSpPr>
          <p:cNvPr id="310" name="Google Shape;310;p61"/>
          <p:cNvSpPr txBox="1"/>
          <p:nvPr>
            <p:ph idx="4294967295" type="body"/>
          </p:nvPr>
        </p:nvSpPr>
        <p:spPr>
          <a:xfrm>
            <a:off x="457200" y="845000"/>
            <a:ext cx="8229600" cy="4080600"/>
          </a:xfrm>
          <a:prstGeom prst="rect">
            <a:avLst/>
          </a:prstGeom>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rgbClr val="434343"/>
              </a:buClr>
              <a:buSzPts val="2300"/>
              <a:buChar char="●"/>
            </a:pPr>
            <a:r>
              <a:rPr lang="en" sz="2300">
                <a:solidFill>
                  <a:srgbClr val="434343"/>
                </a:solidFill>
              </a:rPr>
              <a:t>Schematics are what Angular uses under the hood when we use </a:t>
            </a:r>
            <a:r>
              <a:rPr b="1" lang="en" sz="2300">
                <a:solidFill>
                  <a:srgbClr val="434343"/>
                </a:solidFill>
                <a:latin typeface="Courier New"/>
                <a:ea typeface="Courier New"/>
                <a:cs typeface="Courier New"/>
                <a:sym typeface="Courier New"/>
              </a:rPr>
              <a:t>ng generate</a:t>
            </a:r>
            <a:r>
              <a:rPr lang="en" sz="2300">
                <a:solidFill>
                  <a:srgbClr val="434343"/>
                </a:solidFill>
              </a:rPr>
              <a:t> to create a new component, service, etc.</a:t>
            </a:r>
            <a:endParaRPr sz="2300">
              <a:solidFill>
                <a:srgbClr val="434343"/>
              </a:solidFill>
            </a:endParaRPr>
          </a:p>
          <a:p>
            <a:pPr indent="-374650" lvl="0" marL="457200" rtl="0" algn="l">
              <a:lnSpc>
                <a:spcPct val="115000"/>
              </a:lnSpc>
              <a:spcBef>
                <a:spcPts val="0"/>
              </a:spcBef>
              <a:spcAft>
                <a:spcPts val="0"/>
              </a:spcAft>
              <a:buClr>
                <a:srgbClr val="434343"/>
              </a:buClr>
              <a:buSzPts val="2300"/>
              <a:buChar char="●"/>
            </a:pPr>
            <a:r>
              <a:rPr lang="en" sz="2300">
                <a:solidFill>
                  <a:srgbClr val="434343"/>
                </a:solidFill>
              </a:rPr>
              <a:t>It is possible to create our own schematics or even to update existing ones</a:t>
            </a:r>
            <a:endParaRPr sz="2300">
              <a:solidFill>
                <a:srgbClr val="434343"/>
              </a:solidFill>
            </a:endParaRPr>
          </a:p>
          <a:p>
            <a:pPr indent="-374650" lvl="0" marL="457200" rtl="0" algn="l">
              <a:lnSpc>
                <a:spcPct val="115000"/>
              </a:lnSpc>
              <a:spcBef>
                <a:spcPts val="0"/>
              </a:spcBef>
              <a:spcAft>
                <a:spcPts val="0"/>
              </a:spcAft>
              <a:buClr>
                <a:srgbClr val="434343"/>
              </a:buClr>
              <a:buSzPts val="2300"/>
              <a:buChar char="●"/>
            </a:pPr>
            <a:r>
              <a:rPr lang="en" sz="2300">
                <a:solidFill>
                  <a:srgbClr val="434343"/>
                </a:solidFill>
              </a:rPr>
              <a:t>Many Angular libraries now provide their own set of schematics. For instance, </a:t>
            </a:r>
            <a:r>
              <a:rPr b="1" lang="en" sz="2300">
                <a:solidFill>
                  <a:srgbClr val="434343"/>
                </a:solidFill>
              </a:rPr>
              <a:t>Angular Material</a:t>
            </a:r>
            <a:r>
              <a:rPr b="1" lang="en" sz="2300">
                <a:solidFill>
                  <a:srgbClr val="434343"/>
                </a:solidFill>
              </a:rPr>
              <a:t>:</a:t>
            </a:r>
            <a:endParaRPr b="1" sz="2300">
              <a:solidFill>
                <a:srgbClr val="434343"/>
              </a:solidFill>
            </a:endParaRPr>
          </a:p>
          <a:p>
            <a:pPr indent="0" lvl="0" marL="457200" rtl="0" algn="ctr">
              <a:lnSpc>
                <a:spcPct val="115000"/>
              </a:lnSpc>
              <a:spcBef>
                <a:spcPts val="0"/>
              </a:spcBef>
              <a:spcAft>
                <a:spcPts val="0"/>
              </a:spcAft>
              <a:buNone/>
            </a:pPr>
            <a:r>
              <a:t/>
            </a:r>
            <a:endParaRPr b="1" sz="2300">
              <a:solidFill>
                <a:srgbClr val="434343"/>
              </a:solidFill>
            </a:endParaRPr>
          </a:p>
          <a:p>
            <a:pPr indent="0" lvl="0" marL="457200" rtl="0" algn="ctr">
              <a:lnSpc>
                <a:spcPct val="115000"/>
              </a:lnSpc>
              <a:spcBef>
                <a:spcPts val="0"/>
              </a:spcBef>
              <a:spcAft>
                <a:spcPts val="0"/>
              </a:spcAft>
              <a:buNone/>
            </a:pPr>
            <a:r>
              <a:rPr b="1" lang="en" sz="2300">
                <a:solidFill>
                  <a:srgbClr val="434343"/>
                </a:solidFill>
                <a:latin typeface="Courier New"/>
                <a:ea typeface="Courier New"/>
                <a:cs typeface="Courier New"/>
                <a:sym typeface="Courier New"/>
              </a:rPr>
              <a:t>ng generate @angular/material:material-</a:t>
            </a:r>
            <a:r>
              <a:rPr b="1" lang="en" sz="2300">
                <a:solidFill>
                  <a:srgbClr val="434343"/>
                </a:solidFill>
                <a:latin typeface="Courier New"/>
                <a:ea typeface="Courier New"/>
                <a:cs typeface="Courier New"/>
                <a:sym typeface="Courier New"/>
              </a:rPr>
              <a:t>t</a:t>
            </a:r>
            <a:r>
              <a:rPr b="1" lang="en" sz="2300">
                <a:solidFill>
                  <a:srgbClr val="434343"/>
                </a:solidFill>
                <a:latin typeface="Courier New"/>
                <a:ea typeface="Courier New"/>
                <a:cs typeface="Courier New"/>
                <a:sym typeface="Courier New"/>
              </a:rPr>
              <a:t>able --name &lt;component-name&gt;</a:t>
            </a:r>
            <a:endParaRPr b="1" sz="2300">
              <a:solidFill>
                <a:srgbClr val="434343"/>
              </a:solidFill>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sz="2300">
              <a:solidFill>
                <a:srgbClr val="434343"/>
              </a:solidFill>
            </a:endParaRPr>
          </a:p>
          <a:p>
            <a:pPr indent="0" lvl="0" marL="0" rtl="0" algn="l">
              <a:lnSpc>
                <a:spcPct val="115000"/>
              </a:lnSpc>
              <a:spcBef>
                <a:spcPts val="0"/>
              </a:spcBef>
              <a:spcAft>
                <a:spcPts val="1600"/>
              </a:spcAft>
              <a:buNone/>
            </a:pPr>
            <a:r>
              <a:t/>
            </a:r>
            <a:endParaRPr sz="2300">
              <a:solidFill>
                <a:srgbClr val="252525"/>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6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R1 - Component Router</a:t>
            </a:r>
            <a:endParaRPr/>
          </a:p>
        </p:txBody>
      </p:sp>
      <p:sp>
        <p:nvSpPr>
          <p:cNvPr id="1078" name="Google Shape;1078;p160"/>
          <p:cNvSpPr txBox="1"/>
          <p:nvPr>
            <p:ph idx="4294967295" type="body"/>
          </p:nvPr>
        </p:nvSpPr>
        <p:spPr>
          <a:xfrm>
            <a:off x="168000" y="813200"/>
            <a:ext cx="8826600" cy="4167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We’re going to have three different views: A store view, a checkout view, and a cart view</a:t>
            </a:r>
            <a:endParaRPr sz="600">
              <a:solidFill>
                <a:srgbClr val="434343"/>
              </a:solidFill>
            </a:endParaRPr>
          </a:p>
          <a:p>
            <a:pPr indent="-381000" lvl="0" marL="457200" rtl="0" algn="l">
              <a:spcBef>
                <a:spcPts val="1000"/>
              </a:spcBef>
              <a:spcAft>
                <a:spcPts val="0"/>
              </a:spcAft>
              <a:buSzPts val="2400"/>
              <a:buChar char="●"/>
            </a:pPr>
            <a:r>
              <a:rPr lang="en" sz="2400">
                <a:solidFill>
                  <a:srgbClr val="434343"/>
                </a:solidFill>
              </a:rPr>
              <a:t>The </a:t>
            </a:r>
            <a:r>
              <a:rPr b="1" lang="en" sz="2400">
                <a:solidFill>
                  <a:srgbClr val="434343"/>
                </a:solidFill>
                <a:latin typeface="Consolas"/>
                <a:ea typeface="Consolas"/>
                <a:cs typeface="Consolas"/>
                <a:sym typeface="Consolas"/>
              </a:rPr>
              <a:t>StoreViewComponent</a:t>
            </a:r>
            <a:r>
              <a:rPr lang="en" sz="2400">
                <a:solidFill>
                  <a:srgbClr val="434343"/>
                </a:solidFill>
              </a:rPr>
              <a:t> is going to be the default one, rendered when the URL is</a:t>
            </a:r>
            <a:r>
              <a:rPr lang="en" sz="2400"/>
              <a:t> </a:t>
            </a:r>
            <a:r>
              <a:rPr b="1" lang="en" sz="2400" u="sng">
                <a:solidFill>
                  <a:schemeClr val="hlink"/>
                </a:solidFill>
                <a:latin typeface="Consolas"/>
                <a:ea typeface="Consolas"/>
                <a:cs typeface="Consolas"/>
                <a:sym typeface="Consolas"/>
                <a:hlinkClick r:id="rId3"/>
              </a:rPr>
              <a:t>http://localhost:4200</a:t>
            </a:r>
            <a:endParaRPr sz="2400"/>
          </a:p>
          <a:p>
            <a:pPr indent="-381000" lvl="0" marL="457200" rtl="0" algn="l">
              <a:spcBef>
                <a:spcPts val="1000"/>
              </a:spcBef>
              <a:spcAft>
                <a:spcPts val="0"/>
              </a:spcAft>
              <a:buSzPts val="2400"/>
              <a:buChar char="●"/>
            </a:pPr>
            <a:r>
              <a:rPr lang="en" sz="2400">
                <a:solidFill>
                  <a:srgbClr val="434343"/>
                </a:solidFill>
              </a:rPr>
              <a:t>Then </a:t>
            </a:r>
            <a:r>
              <a:rPr b="1" lang="en" sz="2400">
                <a:solidFill>
                  <a:srgbClr val="434343"/>
                </a:solidFill>
                <a:latin typeface="Consolas"/>
                <a:ea typeface="Consolas"/>
                <a:cs typeface="Consolas"/>
                <a:sym typeface="Consolas"/>
              </a:rPr>
              <a:t>CartViewComponent</a:t>
            </a:r>
            <a:r>
              <a:rPr lang="en" sz="2400">
                <a:solidFill>
                  <a:srgbClr val="434343"/>
                </a:solidFill>
              </a:rPr>
              <a:t> is going to be rendered when the URL is</a:t>
            </a:r>
            <a:r>
              <a:rPr lang="en" sz="2400"/>
              <a:t> </a:t>
            </a:r>
            <a:r>
              <a:rPr b="1" lang="en" sz="2400" u="sng">
                <a:solidFill>
                  <a:schemeClr val="hlink"/>
                </a:solidFill>
                <a:latin typeface="Consolas"/>
                <a:ea typeface="Consolas"/>
                <a:cs typeface="Consolas"/>
                <a:sym typeface="Consolas"/>
                <a:hlinkClick r:id="rId4"/>
              </a:rPr>
              <a:t>http://localhost:4200/cart</a:t>
            </a:r>
            <a:endParaRPr sz="2400"/>
          </a:p>
          <a:p>
            <a:pPr indent="-381000" lvl="0" marL="457200" rtl="0" algn="l">
              <a:spcBef>
                <a:spcPts val="1000"/>
              </a:spcBef>
              <a:spcAft>
                <a:spcPts val="0"/>
              </a:spcAft>
              <a:buSzPts val="2400"/>
              <a:buChar char="●"/>
            </a:pPr>
            <a:r>
              <a:rPr lang="en" sz="2400">
                <a:solidFill>
                  <a:srgbClr val="434343"/>
                </a:solidFill>
              </a:rPr>
              <a:t>Finally </a:t>
            </a:r>
            <a:r>
              <a:rPr b="1" lang="en" sz="2400">
                <a:solidFill>
                  <a:srgbClr val="434343"/>
                </a:solidFill>
                <a:latin typeface="Consolas"/>
                <a:ea typeface="Consolas"/>
                <a:cs typeface="Consolas"/>
                <a:sym typeface="Consolas"/>
              </a:rPr>
              <a:t>CheckoutViewComponent</a:t>
            </a:r>
            <a:r>
              <a:rPr lang="en" sz="2400">
                <a:solidFill>
                  <a:srgbClr val="434343"/>
                </a:solidFill>
              </a:rPr>
              <a:t> is going to be rendered when the URL is </a:t>
            </a:r>
            <a:r>
              <a:rPr b="1" lang="en" sz="2400" u="sng">
                <a:solidFill>
                  <a:schemeClr val="hlink"/>
                </a:solidFill>
                <a:latin typeface="Consolas"/>
                <a:ea typeface="Consolas"/>
                <a:cs typeface="Consolas"/>
                <a:sym typeface="Consolas"/>
                <a:hlinkClick r:id="rId5"/>
              </a:rPr>
              <a:t>http://localhost:4200/checkout</a:t>
            </a:r>
            <a:endParaRPr b="1" sz="2400">
              <a:latin typeface="Consolas"/>
              <a:ea typeface="Consolas"/>
              <a:cs typeface="Consolas"/>
              <a:sym typeface="Consolas"/>
            </a:endParaRPr>
          </a:p>
          <a:p>
            <a:pPr indent="0" lvl="0" marL="0" rtl="0" algn="l">
              <a:spcBef>
                <a:spcPts val="1000"/>
              </a:spcBef>
              <a:spcAft>
                <a:spcPts val="0"/>
              </a:spcAft>
              <a:buNone/>
            </a:pPr>
            <a:r>
              <a:t/>
            </a:r>
            <a:endParaRPr b="1" sz="2400">
              <a:latin typeface="Consolas"/>
              <a:ea typeface="Consolas"/>
              <a:cs typeface="Consolas"/>
              <a:sym typeface="Consolas"/>
            </a:endParaRPr>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1079" name="Google Shape;1079;p160"/>
          <p:cNvPicPr preferRelativeResize="0"/>
          <p:nvPr/>
        </p:nvPicPr>
        <p:blipFill>
          <a:blip r:embed="rId6">
            <a:alphaModFix/>
          </a:blip>
          <a:stretch>
            <a:fillRect/>
          </a:stretch>
        </p:blipFill>
        <p:spPr>
          <a:xfrm>
            <a:off x="7837825" y="183150"/>
            <a:ext cx="1114625" cy="11146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R1 - Component Router</a:t>
            </a:r>
            <a:endParaRPr/>
          </a:p>
        </p:txBody>
      </p:sp>
      <p:sp>
        <p:nvSpPr>
          <p:cNvPr id="1085" name="Google Shape;1085;p161"/>
          <p:cNvSpPr txBox="1"/>
          <p:nvPr>
            <p:ph idx="4294967295" type="body"/>
          </p:nvPr>
        </p:nvSpPr>
        <p:spPr>
          <a:xfrm>
            <a:off x="457200" y="1158700"/>
            <a:ext cx="8537400" cy="3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Once your routing config is ready, you can test it by typing the different URLs in your browser window.</a:t>
            </a:r>
            <a:endParaRPr sz="600">
              <a:solidFill>
                <a:srgbClr val="434343"/>
              </a:solidFill>
            </a:endParaRPr>
          </a:p>
          <a:p>
            <a:pPr indent="0" lvl="0" marL="0" rtl="0" algn="l">
              <a:spcBef>
                <a:spcPts val="1600"/>
              </a:spcBef>
              <a:spcAft>
                <a:spcPts val="0"/>
              </a:spcAft>
              <a:buNone/>
            </a:pPr>
            <a:r>
              <a:rPr lang="en" sz="2400">
                <a:solidFill>
                  <a:srgbClr val="434343"/>
                </a:solidFill>
              </a:rPr>
              <a:t>If everything works, then make the navigation links work properly so we can navigate using those:</a:t>
            </a:r>
            <a:endParaRPr sz="2400">
              <a:solidFill>
                <a:srgbClr val="434343"/>
              </a:solidFill>
            </a:endParaRPr>
          </a:p>
          <a:p>
            <a:pPr indent="0" lvl="0" marL="0" rtl="0" algn="l">
              <a:spcBef>
                <a:spcPts val="1600"/>
              </a:spcBef>
              <a:spcAft>
                <a:spcPts val="0"/>
              </a:spcAft>
              <a:buNone/>
            </a:pPr>
            <a:r>
              <a:t/>
            </a:r>
            <a:endParaRPr sz="2400">
              <a:solidFill>
                <a:srgbClr val="434343"/>
              </a:solidFill>
            </a:endParaRPr>
          </a:p>
          <a:p>
            <a:pPr indent="0" lvl="0" marL="0" rtl="0" algn="l">
              <a:spcBef>
                <a:spcPts val="1600"/>
              </a:spcBef>
              <a:spcAft>
                <a:spcPts val="0"/>
              </a:spcAft>
              <a:buNone/>
            </a:pPr>
            <a:r>
              <a:rPr lang="en" sz="2400">
                <a:solidFill>
                  <a:srgbClr val="434343"/>
                </a:solidFill>
              </a:rPr>
              <a:t>Take a look at the router guide if you need any help: </a:t>
            </a:r>
            <a:r>
              <a:rPr lang="en" sz="2400" u="sng">
                <a:solidFill>
                  <a:schemeClr val="hlink"/>
                </a:solidFill>
                <a:hlinkClick r:id="rId3"/>
              </a:rPr>
              <a:t>https://angular.io/guide/router</a:t>
            </a:r>
            <a:endParaRPr sz="2400"/>
          </a:p>
          <a:p>
            <a:pPr indent="0" lvl="0" marL="0" rtl="0" algn="l">
              <a:spcBef>
                <a:spcPts val="1600"/>
              </a:spcBef>
              <a:spcAft>
                <a:spcPts val="0"/>
              </a:spcAft>
              <a:buNone/>
            </a:pPr>
            <a:r>
              <a:t/>
            </a:r>
            <a:endParaRPr b="1" sz="2400">
              <a:latin typeface="Consolas"/>
              <a:ea typeface="Consolas"/>
              <a:cs typeface="Consolas"/>
              <a:sym typeface="Consolas"/>
            </a:endParaRPr>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1086" name="Google Shape;1086;p161"/>
          <p:cNvPicPr preferRelativeResize="0"/>
          <p:nvPr/>
        </p:nvPicPr>
        <p:blipFill>
          <a:blip r:embed="rId4">
            <a:alphaModFix/>
          </a:blip>
          <a:stretch>
            <a:fillRect/>
          </a:stretch>
        </p:blipFill>
        <p:spPr>
          <a:xfrm>
            <a:off x="7837825" y="183150"/>
            <a:ext cx="1114625" cy="1114625"/>
          </a:xfrm>
          <a:prstGeom prst="rect">
            <a:avLst/>
          </a:prstGeom>
          <a:noFill/>
          <a:ln>
            <a:noFill/>
          </a:ln>
        </p:spPr>
      </p:pic>
      <p:pic>
        <p:nvPicPr>
          <p:cNvPr id="1087" name="Google Shape;1087;p161"/>
          <p:cNvPicPr preferRelativeResize="0"/>
          <p:nvPr/>
        </p:nvPicPr>
        <p:blipFill>
          <a:blip r:embed="rId5">
            <a:alphaModFix/>
          </a:blip>
          <a:stretch>
            <a:fillRect/>
          </a:stretch>
        </p:blipFill>
        <p:spPr>
          <a:xfrm>
            <a:off x="2487488" y="3291213"/>
            <a:ext cx="4048125" cy="4857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Component Router: Location Strategy</a:t>
            </a:r>
            <a:endParaRPr/>
          </a:p>
        </p:txBody>
      </p:sp>
      <p:sp>
        <p:nvSpPr>
          <p:cNvPr id="1093" name="Google Shape;1093;p162"/>
          <p:cNvSpPr txBox="1"/>
          <p:nvPr>
            <p:ph idx="4294967295" type="body"/>
          </p:nvPr>
        </p:nvSpPr>
        <p:spPr>
          <a:xfrm>
            <a:off x="457200" y="1121575"/>
            <a:ext cx="8229600" cy="38040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rgbClr val="434343"/>
              </a:buClr>
              <a:buSzPts val="2400"/>
              <a:buNone/>
            </a:pPr>
            <a:r>
              <a:rPr lang="en" sz="2400">
                <a:solidFill>
                  <a:srgbClr val="434343"/>
                </a:solidFill>
              </a:rPr>
              <a:t>By default, the router uses the </a:t>
            </a:r>
            <a:r>
              <a:rPr b="1" lang="en" sz="2400">
                <a:solidFill>
                  <a:srgbClr val="434343"/>
                </a:solidFill>
                <a:latin typeface="Consolas"/>
                <a:ea typeface="Consolas"/>
                <a:cs typeface="Consolas"/>
                <a:sym typeface="Consolas"/>
              </a:rPr>
              <a:t>PathLocationStrategy</a:t>
            </a:r>
            <a:r>
              <a:rPr lang="en" sz="2400">
                <a:solidFill>
                  <a:srgbClr val="434343"/>
                </a:solidFill>
                <a:latin typeface="Consolas"/>
                <a:ea typeface="Consolas"/>
                <a:cs typeface="Consolas"/>
                <a:sym typeface="Consolas"/>
              </a:rPr>
              <a:t> </a:t>
            </a:r>
            <a:r>
              <a:rPr lang="en" sz="2400">
                <a:solidFill>
                  <a:srgbClr val="434343"/>
                </a:solidFill>
              </a:rPr>
              <a:t>using the </a:t>
            </a:r>
            <a:r>
              <a:rPr b="1" lang="en" sz="2400">
                <a:solidFill>
                  <a:srgbClr val="434343"/>
                </a:solidFill>
                <a:latin typeface="Consolas"/>
                <a:ea typeface="Consolas"/>
                <a:cs typeface="Consolas"/>
                <a:sym typeface="Consolas"/>
              </a:rPr>
              <a:t>pushState</a:t>
            </a:r>
            <a:r>
              <a:rPr lang="en" sz="2400">
                <a:solidFill>
                  <a:srgbClr val="434343"/>
                </a:solidFill>
                <a:latin typeface="Consolas"/>
                <a:ea typeface="Consolas"/>
                <a:cs typeface="Consolas"/>
                <a:sym typeface="Consolas"/>
              </a:rPr>
              <a:t> </a:t>
            </a:r>
            <a:r>
              <a:rPr lang="en" sz="2400">
                <a:solidFill>
                  <a:srgbClr val="434343"/>
                </a:solidFill>
              </a:rPr>
              <a:t>API from HTML5</a:t>
            </a:r>
            <a:endParaRPr sz="2400">
              <a:solidFill>
                <a:srgbClr val="434343"/>
              </a:solidFill>
            </a:endParaRPr>
          </a:p>
          <a:p>
            <a:pPr indent="-228600" lvl="0" marL="457200" rtl="0" algn="l">
              <a:spcBef>
                <a:spcPts val="0"/>
              </a:spcBef>
              <a:spcAft>
                <a:spcPts val="0"/>
              </a:spcAft>
              <a:buClr>
                <a:srgbClr val="434343"/>
              </a:buClr>
              <a:buSzPts val="2400"/>
              <a:buNone/>
            </a:pPr>
            <a:r>
              <a:t/>
            </a:r>
            <a:endParaRPr sz="2400">
              <a:solidFill>
                <a:srgbClr val="434343"/>
              </a:solidFill>
            </a:endParaRPr>
          </a:p>
          <a:p>
            <a:pPr indent="-228600" lvl="0" marL="457200" rtl="0" algn="l">
              <a:spcBef>
                <a:spcPts val="0"/>
              </a:spcBef>
              <a:spcAft>
                <a:spcPts val="0"/>
              </a:spcAft>
              <a:buClr>
                <a:srgbClr val="434343"/>
              </a:buClr>
              <a:buSzPts val="2400"/>
              <a:buNone/>
            </a:pPr>
            <a:r>
              <a:rPr lang="en" sz="2400">
                <a:solidFill>
                  <a:srgbClr val="434343"/>
                </a:solidFill>
              </a:rPr>
              <a:t>Older browsers might require the use of the </a:t>
            </a:r>
            <a:r>
              <a:rPr b="1" lang="en" sz="2400">
                <a:solidFill>
                  <a:srgbClr val="434343"/>
                </a:solidFill>
                <a:latin typeface="Consolas"/>
                <a:ea typeface="Consolas"/>
                <a:cs typeface="Consolas"/>
                <a:sym typeface="Consolas"/>
              </a:rPr>
              <a:t>HashLocationStrategy</a:t>
            </a:r>
            <a:r>
              <a:rPr lang="en" sz="2400">
                <a:solidFill>
                  <a:srgbClr val="434343"/>
                </a:solidFill>
                <a:latin typeface="Arial"/>
                <a:ea typeface="Arial"/>
                <a:cs typeface="Arial"/>
                <a:sym typeface="Arial"/>
              </a:rPr>
              <a:t> </a:t>
            </a:r>
            <a:r>
              <a:rPr lang="en" sz="2400">
                <a:solidFill>
                  <a:srgbClr val="434343"/>
                </a:solidFill>
              </a:rPr>
              <a:t>instead (which was the default in Angular JS)</a:t>
            </a:r>
            <a:endParaRPr sz="2400">
              <a:solidFill>
                <a:srgbClr val="434343"/>
              </a:solidFill>
            </a:endParaRPr>
          </a:p>
          <a:p>
            <a:pPr indent="0" lvl="0" marL="0" rtl="0" algn="l">
              <a:spcBef>
                <a:spcPts val="1600"/>
              </a:spcBef>
              <a:spcAft>
                <a:spcPts val="0"/>
              </a:spcAft>
              <a:buNone/>
            </a:pPr>
            <a:r>
              <a:rPr lang="en" sz="2400">
                <a:solidFill>
                  <a:srgbClr val="434343"/>
                </a:solidFill>
              </a:rPr>
              <a:t>In order to use it, configure your router as follows:</a:t>
            </a:r>
            <a:endParaRPr sz="2400">
              <a:solidFill>
                <a:srgbClr val="434343"/>
              </a:solidFill>
            </a:endParaRPr>
          </a:p>
          <a:p>
            <a:pPr indent="0" lvl="0" marL="0" rtl="0" algn="l">
              <a:spcBef>
                <a:spcPts val="1600"/>
              </a:spcBef>
              <a:spcAft>
                <a:spcPts val="0"/>
              </a:spcAft>
              <a:buNone/>
            </a:pPr>
            <a:r>
              <a:t/>
            </a:r>
            <a:endParaRPr sz="2400">
              <a:solidFill>
                <a:srgbClr val="434343"/>
              </a:solidFill>
            </a:endParaRPr>
          </a:p>
          <a:p>
            <a:pPr indent="0" lvl="0" marL="0" rtl="0" algn="l">
              <a:spcBef>
                <a:spcPts val="1600"/>
              </a:spcBef>
              <a:spcAft>
                <a:spcPts val="1600"/>
              </a:spcAft>
              <a:buNone/>
            </a:pPr>
            <a:r>
              <a:t/>
            </a:r>
            <a:endParaRPr sz="2400">
              <a:solidFill>
                <a:srgbClr val="434343"/>
              </a:solidFill>
            </a:endParaRPr>
          </a:p>
        </p:txBody>
      </p:sp>
      <p:pic>
        <p:nvPicPr>
          <p:cNvPr id="1094" name="Google Shape;1094;p162"/>
          <p:cNvPicPr preferRelativeResize="0"/>
          <p:nvPr/>
        </p:nvPicPr>
        <p:blipFill>
          <a:blip r:embed="rId3">
            <a:alphaModFix/>
          </a:blip>
          <a:stretch>
            <a:fillRect/>
          </a:stretch>
        </p:blipFill>
        <p:spPr>
          <a:xfrm>
            <a:off x="2020763" y="4444650"/>
            <a:ext cx="4981575" cy="533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6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Router Service</a:t>
            </a:r>
            <a:endParaRPr/>
          </a:p>
        </p:txBody>
      </p:sp>
      <p:sp>
        <p:nvSpPr>
          <p:cNvPr id="1100" name="Google Shape;1100;p163"/>
          <p:cNvSpPr txBox="1"/>
          <p:nvPr>
            <p:ph idx="4294967295" type="body"/>
          </p:nvPr>
        </p:nvSpPr>
        <p:spPr>
          <a:xfrm>
            <a:off x="457200" y="1003275"/>
            <a:ext cx="8229600" cy="39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Angular has a Router service that can be used to navigate programmatically:</a:t>
            </a:r>
            <a:endParaRPr sz="2400">
              <a:solidFill>
                <a:srgbClr val="434343"/>
              </a:solidFill>
            </a:endParaRPr>
          </a:p>
          <a:p>
            <a:pPr indent="0" lvl="0" marL="1371600" rtl="0" algn="l">
              <a:spcBef>
                <a:spcPts val="1600"/>
              </a:spcBef>
              <a:spcAft>
                <a:spcPts val="0"/>
              </a:spcAft>
              <a:buNone/>
            </a:pPr>
            <a:r>
              <a:rPr b="1" lang="en" sz="2400">
                <a:solidFill>
                  <a:srgbClr val="000080"/>
                </a:solidFill>
                <a:highlight>
                  <a:srgbClr val="FFFFFF"/>
                </a:highlight>
                <a:latin typeface="Arial"/>
                <a:ea typeface="Arial"/>
                <a:cs typeface="Arial"/>
                <a:sym typeface="Arial"/>
              </a:rPr>
              <a:t>constructor</a:t>
            </a:r>
            <a:r>
              <a:rPr lang="en" sz="2400">
                <a:solidFill>
                  <a:srgbClr val="000000"/>
                </a:solidFill>
                <a:highlight>
                  <a:srgbClr val="FFFFFF"/>
                </a:highlight>
                <a:latin typeface="Arial"/>
                <a:ea typeface="Arial"/>
                <a:cs typeface="Arial"/>
                <a:sym typeface="Arial"/>
              </a:rPr>
              <a:t>(</a:t>
            </a:r>
            <a:r>
              <a:rPr b="1" lang="en" sz="2400">
                <a:solidFill>
                  <a:srgbClr val="000080"/>
                </a:solidFill>
                <a:highlight>
                  <a:srgbClr val="FFFFFF"/>
                </a:highlight>
                <a:latin typeface="Arial"/>
                <a:ea typeface="Arial"/>
                <a:cs typeface="Arial"/>
                <a:sym typeface="Arial"/>
              </a:rPr>
              <a:t>private </a:t>
            </a:r>
            <a:r>
              <a:rPr b="1" lang="en" sz="2400">
                <a:solidFill>
                  <a:srgbClr val="660E7A"/>
                </a:solidFill>
                <a:highlight>
                  <a:srgbClr val="FFFFFF"/>
                </a:highlight>
                <a:latin typeface="Arial"/>
                <a:ea typeface="Arial"/>
                <a:cs typeface="Arial"/>
                <a:sym typeface="Arial"/>
              </a:rPr>
              <a:t>router</a:t>
            </a:r>
            <a:r>
              <a:rPr lang="en" sz="2400">
                <a:solidFill>
                  <a:srgbClr val="000000"/>
                </a:solidFill>
                <a:highlight>
                  <a:srgbClr val="FFFFFF"/>
                </a:highlight>
                <a:latin typeface="Arial"/>
                <a:ea typeface="Arial"/>
                <a:cs typeface="Arial"/>
                <a:sym typeface="Arial"/>
              </a:rPr>
              <a:t>: Router) { </a:t>
            </a:r>
            <a:endParaRPr sz="2400">
              <a:solidFill>
                <a:srgbClr val="000000"/>
              </a:solidFill>
              <a:highlight>
                <a:srgbClr val="FFFFFF"/>
              </a:highlight>
              <a:latin typeface="Arial"/>
              <a:ea typeface="Arial"/>
              <a:cs typeface="Arial"/>
              <a:sym typeface="Arial"/>
            </a:endParaRPr>
          </a:p>
          <a:p>
            <a:pPr indent="0" lvl="0" marL="1371600" rtl="0" algn="l">
              <a:spcBef>
                <a:spcPts val="0"/>
              </a:spcBef>
              <a:spcAft>
                <a:spcPts val="0"/>
              </a:spcAft>
              <a:buClr>
                <a:srgbClr val="000000"/>
              </a:buClr>
              <a:buSzPts val="1100"/>
              <a:buFont typeface="Arial"/>
              <a:buNone/>
            </a:pPr>
            <a:r>
              <a:rPr lang="en" sz="2400">
                <a:solidFill>
                  <a:srgbClr val="000000"/>
                </a:solidFill>
                <a:highlight>
                  <a:srgbClr val="FFFFFF"/>
                </a:highlight>
                <a:latin typeface="Arial"/>
                <a:ea typeface="Arial"/>
                <a:cs typeface="Arial"/>
                <a:sym typeface="Arial"/>
              </a:rPr>
              <a:t>        </a:t>
            </a:r>
            <a:r>
              <a:rPr b="1" lang="en" sz="2400">
                <a:solidFill>
                  <a:srgbClr val="000080"/>
                </a:solidFill>
                <a:highlight>
                  <a:srgbClr val="FFFFFF"/>
                </a:highlight>
                <a:latin typeface="Arial"/>
                <a:ea typeface="Arial"/>
                <a:cs typeface="Arial"/>
                <a:sym typeface="Arial"/>
              </a:rPr>
              <a:t>this</a:t>
            </a:r>
            <a:r>
              <a:rPr lang="en" sz="2400">
                <a:solidFill>
                  <a:srgbClr val="000000"/>
                </a:solidFill>
                <a:highlight>
                  <a:srgbClr val="FFFFFF"/>
                </a:highlight>
                <a:latin typeface="Arial"/>
                <a:ea typeface="Arial"/>
                <a:cs typeface="Arial"/>
                <a:sym typeface="Arial"/>
              </a:rPr>
              <a:t>.</a:t>
            </a:r>
            <a:r>
              <a:rPr b="1" lang="en" sz="2400">
                <a:solidFill>
                  <a:srgbClr val="660E7A"/>
                </a:solidFill>
                <a:highlight>
                  <a:srgbClr val="FFFFFF"/>
                </a:highlight>
                <a:latin typeface="Arial"/>
                <a:ea typeface="Arial"/>
                <a:cs typeface="Arial"/>
                <a:sym typeface="Arial"/>
              </a:rPr>
              <a:t>router</a:t>
            </a:r>
            <a:r>
              <a:rPr lang="en" sz="2400">
                <a:solidFill>
                  <a:srgbClr val="000000"/>
                </a:solidFill>
                <a:highlight>
                  <a:srgbClr val="FFFFFF"/>
                </a:highlight>
                <a:latin typeface="Arial"/>
                <a:ea typeface="Arial"/>
                <a:cs typeface="Arial"/>
                <a:sym typeface="Arial"/>
              </a:rPr>
              <a:t>.</a:t>
            </a:r>
            <a:r>
              <a:rPr lang="en" sz="2400">
                <a:solidFill>
                  <a:srgbClr val="7A7A43"/>
                </a:solidFill>
                <a:highlight>
                  <a:srgbClr val="FFFFFF"/>
                </a:highlight>
                <a:latin typeface="Arial"/>
                <a:ea typeface="Arial"/>
                <a:cs typeface="Arial"/>
                <a:sym typeface="Arial"/>
              </a:rPr>
              <a:t>navigateByUrl</a:t>
            </a:r>
            <a:r>
              <a:rPr lang="en" sz="2400">
                <a:solidFill>
                  <a:srgbClr val="000000"/>
                </a:solidFill>
                <a:highlight>
                  <a:srgbClr val="FFFFFF"/>
                </a:highlight>
                <a:latin typeface="Arial"/>
                <a:ea typeface="Arial"/>
                <a:cs typeface="Arial"/>
                <a:sym typeface="Arial"/>
              </a:rPr>
              <a:t>(</a:t>
            </a:r>
            <a:r>
              <a:rPr b="1" lang="en" sz="2400">
                <a:solidFill>
                  <a:srgbClr val="008000"/>
                </a:solidFill>
                <a:highlight>
                  <a:srgbClr val="FFFFFF"/>
                </a:highlight>
                <a:latin typeface="Arial"/>
                <a:ea typeface="Arial"/>
                <a:cs typeface="Arial"/>
                <a:sym typeface="Arial"/>
              </a:rPr>
              <a:t>'login'</a:t>
            </a:r>
            <a:r>
              <a:rPr lang="en" sz="2400">
                <a:solidFill>
                  <a:srgbClr val="000000"/>
                </a:solidFill>
                <a:highlight>
                  <a:srgbClr val="FFFFFF"/>
                </a:highlight>
                <a:latin typeface="Arial"/>
                <a:ea typeface="Arial"/>
                <a:cs typeface="Arial"/>
                <a:sym typeface="Arial"/>
              </a:rPr>
              <a:t>);</a:t>
            </a:r>
            <a:endParaRPr sz="2400">
              <a:solidFill>
                <a:srgbClr val="000000"/>
              </a:solidFill>
              <a:highlight>
                <a:srgbClr val="FFFFFF"/>
              </a:highlight>
              <a:latin typeface="Arial"/>
              <a:ea typeface="Arial"/>
              <a:cs typeface="Arial"/>
              <a:sym typeface="Arial"/>
            </a:endParaRPr>
          </a:p>
          <a:p>
            <a:pPr indent="0" lvl="0" marL="1371600" rtl="0" algn="l">
              <a:spcBef>
                <a:spcPts val="0"/>
              </a:spcBef>
              <a:spcAft>
                <a:spcPts val="0"/>
              </a:spcAft>
              <a:buNone/>
            </a:pPr>
            <a:r>
              <a:rPr lang="en" sz="2400">
                <a:solidFill>
                  <a:srgbClr val="000000"/>
                </a:solidFill>
                <a:highlight>
                  <a:srgbClr val="FFFFFF"/>
                </a:highlight>
                <a:latin typeface="Arial"/>
                <a:ea typeface="Arial"/>
                <a:cs typeface="Arial"/>
                <a:sym typeface="Arial"/>
              </a:rPr>
              <a:t> }</a:t>
            </a:r>
            <a:endParaRPr sz="24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2400">
                <a:solidFill>
                  <a:srgbClr val="434343"/>
                </a:solidFill>
              </a:rPr>
              <a:t>This service can also be used to change the router config at runtime to dynamically add or remove routes.</a:t>
            </a:r>
            <a:endParaRPr sz="135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rPr lang="en" sz="1350">
                <a:solidFill>
                  <a:srgbClr val="000000"/>
                </a:solidFill>
                <a:highlight>
                  <a:srgbClr val="FFFFFF"/>
                </a:highlight>
                <a:latin typeface="Arial"/>
                <a:ea typeface="Arial"/>
                <a:cs typeface="Arial"/>
                <a:sym typeface="Arial"/>
              </a:rPr>
              <a:t>      </a:t>
            </a:r>
            <a:endParaRPr b="1" sz="11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Child Routes</a:t>
            </a:r>
            <a:endParaRPr/>
          </a:p>
        </p:txBody>
      </p:sp>
      <p:sp>
        <p:nvSpPr>
          <p:cNvPr id="1106" name="Google Shape;1106;p164"/>
          <p:cNvSpPr txBox="1"/>
          <p:nvPr>
            <p:ph idx="4294967295" type="body"/>
          </p:nvPr>
        </p:nvSpPr>
        <p:spPr>
          <a:xfrm>
            <a:off x="457200" y="1003275"/>
            <a:ext cx="8229600" cy="39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It is possible to define child routes as follows, in which case the </a:t>
            </a:r>
            <a:r>
              <a:rPr b="1" lang="en" sz="2400">
                <a:solidFill>
                  <a:srgbClr val="434343"/>
                </a:solidFill>
                <a:latin typeface="Consolas"/>
                <a:ea typeface="Consolas"/>
                <a:cs typeface="Consolas"/>
                <a:sym typeface="Consolas"/>
              </a:rPr>
              <a:t>AdminComponent</a:t>
            </a:r>
            <a:r>
              <a:rPr lang="en" sz="2400">
                <a:solidFill>
                  <a:srgbClr val="434343"/>
                </a:solidFill>
              </a:rPr>
              <a:t> needs its own </a:t>
            </a:r>
            <a:r>
              <a:rPr b="1" lang="en" sz="2400">
                <a:solidFill>
                  <a:srgbClr val="434343"/>
                </a:solidFill>
                <a:latin typeface="Consolas"/>
                <a:ea typeface="Consolas"/>
                <a:cs typeface="Consolas"/>
                <a:sym typeface="Consolas"/>
              </a:rPr>
              <a:t>&lt;router-outlet&gt;</a:t>
            </a:r>
            <a:r>
              <a:rPr lang="en" sz="2400">
                <a:solidFill>
                  <a:srgbClr val="434343"/>
                </a:solidFill>
              </a:rPr>
              <a:t>:</a:t>
            </a:r>
            <a:endParaRPr sz="2400">
              <a:solidFill>
                <a:srgbClr val="434343"/>
              </a:solidFill>
            </a:endParaRPr>
          </a:p>
          <a:p>
            <a:pPr indent="0" lvl="0" marL="0" rtl="0" algn="l">
              <a:spcBef>
                <a:spcPts val="1600"/>
              </a:spcBef>
              <a:spcAft>
                <a:spcPts val="0"/>
              </a:spcAft>
              <a:buNone/>
            </a:pPr>
            <a:r>
              <a:rPr lang="en" sz="2400">
                <a:solidFill>
                  <a:srgbClr val="434343"/>
                </a:solidFill>
              </a:rPr>
              <a:t>       /admin/users</a:t>
            </a:r>
            <a:endParaRPr sz="2400">
              <a:solidFill>
                <a:srgbClr val="434343"/>
              </a:solidFill>
            </a:endParaRPr>
          </a:p>
          <a:p>
            <a:pPr indent="0" lvl="0" marL="0" rtl="0" algn="l">
              <a:spcBef>
                <a:spcPts val="1600"/>
              </a:spcBef>
              <a:spcAft>
                <a:spcPts val="0"/>
              </a:spcAft>
              <a:buNone/>
            </a:pPr>
            <a:r>
              <a:rPr b="1" lang="en" sz="1100">
                <a:solidFill>
                  <a:schemeClr val="dk1"/>
                </a:solidFill>
                <a:highlight>
                  <a:srgbClr val="FFFFFF"/>
                </a:highlight>
                <a:latin typeface="Courier New"/>
                <a:ea typeface="Courier New"/>
                <a:cs typeface="Courier New"/>
                <a:sym typeface="Courier New"/>
              </a:rPr>
              <a:t> </a:t>
            </a:r>
            <a:r>
              <a:rPr b="1" lang="en" sz="1600">
                <a:solidFill>
                  <a:srgbClr val="660E7A"/>
                </a:solidFill>
                <a:highlight>
                  <a:srgbClr val="FFFFFF"/>
                </a:highlight>
                <a:latin typeface="Courier New"/>
                <a:ea typeface="Courier New"/>
                <a:cs typeface="Courier New"/>
                <a:sym typeface="Courier New"/>
              </a:rPr>
              <a:t>path</a:t>
            </a:r>
            <a:r>
              <a:rPr b="1" lang="en" sz="1600">
                <a:solidFill>
                  <a:schemeClr val="dk1"/>
                </a:solidFill>
                <a:highlight>
                  <a:srgbClr val="FFFFFF"/>
                </a:highlight>
                <a:latin typeface="Courier New"/>
                <a:ea typeface="Courier New"/>
                <a:cs typeface="Courier New"/>
                <a:sym typeface="Courier New"/>
              </a:rPr>
              <a:t>: </a:t>
            </a:r>
            <a:r>
              <a:rPr b="1" lang="en" sz="1600">
                <a:solidFill>
                  <a:srgbClr val="008000"/>
                </a:solidFill>
                <a:highlight>
                  <a:srgbClr val="FFFFFF"/>
                </a:highlight>
                <a:latin typeface="Courier New"/>
                <a:ea typeface="Courier New"/>
                <a:cs typeface="Courier New"/>
                <a:sym typeface="Courier New"/>
              </a:rPr>
              <a:t>'admin'</a:t>
            </a:r>
            <a:r>
              <a:rPr b="1" lang="en" sz="1600">
                <a:solidFill>
                  <a:schemeClr val="dk1"/>
                </a:solidFill>
                <a:highlight>
                  <a:srgbClr val="FFFFFF"/>
                </a:highlight>
                <a:latin typeface="Courier New"/>
                <a:ea typeface="Courier New"/>
                <a:cs typeface="Courier New"/>
                <a:sym typeface="Courier New"/>
              </a:rPr>
              <a:t>,</a:t>
            </a:r>
            <a:endParaRPr b="1" sz="16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 </a:t>
            </a:r>
            <a:r>
              <a:rPr b="1" lang="en" sz="1600">
                <a:solidFill>
                  <a:srgbClr val="660E7A"/>
                </a:solidFill>
                <a:highlight>
                  <a:srgbClr val="FFFFFF"/>
                </a:highlight>
                <a:latin typeface="Courier New"/>
                <a:ea typeface="Courier New"/>
                <a:cs typeface="Courier New"/>
                <a:sym typeface="Courier New"/>
              </a:rPr>
              <a:t>component</a:t>
            </a:r>
            <a:r>
              <a:rPr b="1" lang="en" sz="1600">
                <a:solidFill>
                  <a:schemeClr val="dk1"/>
                </a:solidFill>
                <a:highlight>
                  <a:srgbClr val="FFFFFF"/>
                </a:highlight>
                <a:latin typeface="Courier New"/>
                <a:ea typeface="Courier New"/>
                <a:cs typeface="Courier New"/>
                <a:sym typeface="Courier New"/>
              </a:rPr>
              <a:t>: </a:t>
            </a:r>
            <a:r>
              <a:rPr b="1" lang="en" sz="1600">
                <a:solidFill>
                  <a:srgbClr val="434343"/>
                </a:solidFill>
                <a:highlight>
                  <a:srgbClr val="FFFFFF"/>
                </a:highlight>
                <a:latin typeface="Courier New"/>
                <a:ea typeface="Courier New"/>
                <a:cs typeface="Courier New"/>
                <a:sym typeface="Courier New"/>
              </a:rPr>
              <a:t>AdminComponent</a:t>
            </a:r>
            <a:r>
              <a:rPr b="1" lang="en" sz="1600">
                <a:solidFill>
                  <a:schemeClr val="dk1"/>
                </a:solidFill>
                <a:highlight>
                  <a:srgbClr val="FFFFFF"/>
                </a:highlight>
                <a:latin typeface="Courier New"/>
                <a:ea typeface="Courier New"/>
                <a:cs typeface="Courier New"/>
                <a:sym typeface="Courier New"/>
              </a:rPr>
              <a:t>,</a:t>
            </a:r>
            <a:endParaRPr b="1" sz="16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 </a:t>
            </a:r>
            <a:r>
              <a:rPr b="1" lang="en" sz="1600">
                <a:solidFill>
                  <a:srgbClr val="660E7A"/>
                </a:solidFill>
                <a:highlight>
                  <a:srgbClr val="FFD966"/>
                </a:highlight>
                <a:latin typeface="Courier New"/>
                <a:ea typeface="Courier New"/>
                <a:cs typeface="Courier New"/>
                <a:sym typeface="Courier New"/>
              </a:rPr>
              <a:t>children</a:t>
            </a:r>
            <a:r>
              <a:rPr b="1" lang="en" sz="1600">
                <a:solidFill>
                  <a:schemeClr val="dk1"/>
                </a:solidFill>
                <a:highlight>
                  <a:srgbClr val="FFD966"/>
                </a:highlight>
                <a:latin typeface="Courier New"/>
                <a:ea typeface="Courier New"/>
                <a:cs typeface="Courier New"/>
                <a:sym typeface="Courier New"/>
              </a:rPr>
              <a:t>:</a:t>
            </a:r>
            <a:r>
              <a:rPr b="1" lang="en" sz="1600">
                <a:solidFill>
                  <a:schemeClr val="dk1"/>
                </a:solidFill>
                <a:highlight>
                  <a:srgbClr val="FFFFFF"/>
                </a:highlight>
                <a:latin typeface="Courier New"/>
                <a:ea typeface="Courier New"/>
                <a:cs typeface="Courier New"/>
                <a:sym typeface="Courier New"/>
              </a:rPr>
              <a:t> [</a:t>
            </a:r>
            <a:endParaRPr b="1" sz="16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       { </a:t>
            </a:r>
            <a:r>
              <a:rPr b="1" lang="en" sz="1600">
                <a:solidFill>
                  <a:srgbClr val="660E7A"/>
                </a:solidFill>
                <a:highlight>
                  <a:srgbClr val="FFFFFF"/>
                </a:highlight>
                <a:latin typeface="Courier New"/>
                <a:ea typeface="Courier New"/>
                <a:cs typeface="Courier New"/>
                <a:sym typeface="Courier New"/>
              </a:rPr>
              <a:t>path</a:t>
            </a:r>
            <a:r>
              <a:rPr b="1" lang="en" sz="1600">
                <a:solidFill>
                  <a:schemeClr val="dk1"/>
                </a:solidFill>
                <a:highlight>
                  <a:srgbClr val="FFFFFF"/>
                </a:highlight>
                <a:latin typeface="Courier New"/>
                <a:ea typeface="Courier New"/>
                <a:cs typeface="Courier New"/>
                <a:sym typeface="Courier New"/>
              </a:rPr>
              <a:t>: </a:t>
            </a:r>
            <a:r>
              <a:rPr b="1" lang="en" sz="1600">
                <a:solidFill>
                  <a:srgbClr val="008000"/>
                </a:solidFill>
                <a:highlight>
                  <a:srgbClr val="FFFFFF"/>
                </a:highlight>
                <a:latin typeface="Courier New"/>
                <a:ea typeface="Courier New"/>
                <a:cs typeface="Courier New"/>
                <a:sym typeface="Courier New"/>
              </a:rPr>
              <a:t>'orders'</a:t>
            </a:r>
            <a:r>
              <a:rPr b="1" lang="en" sz="1600">
                <a:solidFill>
                  <a:schemeClr val="dk1"/>
                </a:solidFill>
                <a:highlight>
                  <a:srgbClr val="FFFFFF"/>
                </a:highlight>
                <a:latin typeface="Courier New"/>
                <a:ea typeface="Courier New"/>
                <a:cs typeface="Courier New"/>
                <a:sym typeface="Courier New"/>
              </a:rPr>
              <a:t>, </a:t>
            </a:r>
            <a:r>
              <a:rPr b="1" lang="en" sz="1600">
                <a:solidFill>
                  <a:srgbClr val="660E7A"/>
                </a:solidFill>
                <a:highlight>
                  <a:srgbClr val="FFFFFF"/>
                </a:highlight>
                <a:latin typeface="Courier New"/>
                <a:ea typeface="Courier New"/>
                <a:cs typeface="Courier New"/>
                <a:sym typeface="Courier New"/>
              </a:rPr>
              <a:t>component</a:t>
            </a:r>
            <a:r>
              <a:rPr b="1" lang="en" sz="1600">
                <a:solidFill>
                  <a:schemeClr val="dk1"/>
                </a:solidFill>
                <a:highlight>
                  <a:srgbClr val="FFFFFF"/>
                </a:highlight>
                <a:latin typeface="Courier New"/>
                <a:ea typeface="Courier New"/>
                <a:cs typeface="Courier New"/>
                <a:sym typeface="Courier New"/>
              </a:rPr>
              <a:t>: </a:t>
            </a:r>
            <a:r>
              <a:rPr b="1" lang="en" sz="1600">
                <a:solidFill>
                  <a:srgbClr val="434343"/>
                </a:solidFill>
                <a:highlight>
                  <a:srgbClr val="FFFFFF"/>
                </a:highlight>
                <a:latin typeface="Courier New"/>
                <a:ea typeface="Courier New"/>
                <a:cs typeface="Courier New"/>
                <a:sym typeface="Courier New"/>
              </a:rPr>
              <a:t>ManageOrdersComponent</a:t>
            </a:r>
            <a:r>
              <a:rPr b="1" lang="en" sz="1600">
                <a:solidFill>
                  <a:schemeClr val="dk1"/>
                </a:solidFill>
                <a:highlight>
                  <a:srgbClr val="FFFFFF"/>
                </a:highlight>
                <a:latin typeface="Courier New"/>
                <a:ea typeface="Courier New"/>
                <a:cs typeface="Courier New"/>
                <a:sym typeface="Courier New"/>
              </a:rPr>
              <a:t> },</a:t>
            </a:r>
            <a:endParaRPr b="1" sz="16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       { </a:t>
            </a:r>
            <a:r>
              <a:rPr b="1" lang="en" sz="1600">
                <a:solidFill>
                  <a:srgbClr val="660E7A"/>
                </a:solidFill>
                <a:highlight>
                  <a:srgbClr val="FFFFFF"/>
                </a:highlight>
                <a:latin typeface="Courier New"/>
                <a:ea typeface="Courier New"/>
                <a:cs typeface="Courier New"/>
                <a:sym typeface="Courier New"/>
              </a:rPr>
              <a:t>path</a:t>
            </a:r>
            <a:r>
              <a:rPr b="1" lang="en" sz="1600">
                <a:solidFill>
                  <a:schemeClr val="dk1"/>
                </a:solidFill>
                <a:highlight>
                  <a:srgbClr val="FFFFFF"/>
                </a:highlight>
                <a:latin typeface="Courier New"/>
                <a:ea typeface="Courier New"/>
                <a:cs typeface="Courier New"/>
                <a:sym typeface="Courier New"/>
              </a:rPr>
              <a:t>: </a:t>
            </a:r>
            <a:r>
              <a:rPr b="1" lang="en" sz="1600">
                <a:solidFill>
                  <a:srgbClr val="008000"/>
                </a:solidFill>
                <a:highlight>
                  <a:srgbClr val="FFFFFF"/>
                </a:highlight>
                <a:latin typeface="Courier New"/>
                <a:ea typeface="Courier New"/>
                <a:cs typeface="Courier New"/>
                <a:sym typeface="Courier New"/>
              </a:rPr>
              <a:t>'users'</a:t>
            </a:r>
            <a:r>
              <a:rPr b="1" lang="en" sz="1600">
                <a:solidFill>
                  <a:schemeClr val="dk1"/>
                </a:solidFill>
                <a:highlight>
                  <a:srgbClr val="FFFFFF"/>
                </a:highlight>
                <a:latin typeface="Courier New"/>
                <a:ea typeface="Courier New"/>
                <a:cs typeface="Courier New"/>
                <a:sym typeface="Courier New"/>
              </a:rPr>
              <a:t>, </a:t>
            </a:r>
            <a:r>
              <a:rPr b="1" lang="en" sz="1600">
                <a:solidFill>
                  <a:srgbClr val="660E7A"/>
                </a:solidFill>
                <a:highlight>
                  <a:srgbClr val="FFFFFF"/>
                </a:highlight>
                <a:latin typeface="Courier New"/>
                <a:ea typeface="Courier New"/>
                <a:cs typeface="Courier New"/>
                <a:sym typeface="Courier New"/>
              </a:rPr>
              <a:t>component</a:t>
            </a:r>
            <a:r>
              <a:rPr b="1" lang="en" sz="1600">
                <a:solidFill>
                  <a:schemeClr val="dk1"/>
                </a:solidFill>
                <a:highlight>
                  <a:srgbClr val="FFFFFF"/>
                </a:highlight>
                <a:latin typeface="Courier New"/>
                <a:ea typeface="Courier New"/>
                <a:cs typeface="Courier New"/>
                <a:sym typeface="Courier New"/>
              </a:rPr>
              <a:t>: </a:t>
            </a:r>
            <a:r>
              <a:rPr b="1" lang="en" sz="1600">
                <a:solidFill>
                  <a:srgbClr val="434343"/>
                </a:solidFill>
                <a:highlight>
                  <a:srgbClr val="FFFFFF"/>
                </a:highlight>
                <a:latin typeface="Courier New"/>
                <a:ea typeface="Courier New"/>
                <a:cs typeface="Courier New"/>
                <a:sym typeface="Courier New"/>
              </a:rPr>
              <a:t>ManageUsersComponent</a:t>
            </a:r>
            <a:r>
              <a:rPr b="1" lang="en" sz="1600">
                <a:solidFill>
                  <a:schemeClr val="dk1"/>
                </a:solidFill>
                <a:highlight>
                  <a:srgbClr val="FFFFFF"/>
                </a:highlight>
                <a:latin typeface="Courier New"/>
                <a:ea typeface="Courier New"/>
                <a:cs typeface="Courier New"/>
                <a:sym typeface="Courier New"/>
              </a:rPr>
              <a:t> },</a:t>
            </a:r>
            <a:endParaRPr b="1" sz="16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       { </a:t>
            </a:r>
            <a:r>
              <a:rPr b="1" lang="en" sz="1600">
                <a:solidFill>
                  <a:srgbClr val="660E7A"/>
                </a:solidFill>
                <a:highlight>
                  <a:srgbClr val="FFFFFF"/>
                </a:highlight>
                <a:latin typeface="Courier New"/>
                <a:ea typeface="Courier New"/>
                <a:cs typeface="Courier New"/>
                <a:sym typeface="Courier New"/>
              </a:rPr>
              <a:t>path</a:t>
            </a:r>
            <a:r>
              <a:rPr b="1" lang="en" sz="1600">
                <a:solidFill>
                  <a:schemeClr val="dk1"/>
                </a:solidFill>
                <a:highlight>
                  <a:srgbClr val="FFFFFF"/>
                </a:highlight>
                <a:latin typeface="Courier New"/>
                <a:ea typeface="Courier New"/>
                <a:cs typeface="Courier New"/>
                <a:sym typeface="Courier New"/>
              </a:rPr>
              <a:t>: </a:t>
            </a:r>
            <a:r>
              <a:rPr b="1" lang="en" sz="1600">
                <a:solidFill>
                  <a:srgbClr val="008000"/>
                </a:solidFill>
                <a:highlight>
                  <a:srgbClr val="FFFFFF"/>
                </a:highlight>
                <a:latin typeface="Courier New"/>
                <a:ea typeface="Courier New"/>
                <a:cs typeface="Courier New"/>
                <a:sym typeface="Courier New"/>
              </a:rPr>
              <a:t>''</a:t>
            </a:r>
            <a:r>
              <a:rPr b="1" lang="en" sz="1600">
                <a:solidFill>
                  <a:schemeClr val="dk1"/>
                </a:solidFill>
                <a:highlight>
                  <a:srgbClr val="FFFFFF"/>
                </a:highlight>
                <a:latin typeface="Courier New"/>
                <a:ea typeface="Courier New"/>
                <a:cs typeface="Courier New"/>
                <a:sym typeface="Courier New"/>
              </a:rPr>
              <a:t>, </a:t>
            </a:r>
            <a:r>
              <a:rPr b="1" lang="en" sz="1600">
                <a:solidFill>
                  <a:srgbClr val="660E7A"/>
                </a:solidFill>
                <a:highlight>
                  <a:srgbClr val="FFFFFF"/>
                </a:highlight>
                <a:latin typeface="Courier New"/>
                <a:ea typeface="Courier New"/>
                <a:cs typeface="Courier New"/>
                <a:sym typeface="Courier New"/>
              </a:rPr>
              <a:t>component</a:t>
            </a:r>
            <a:r>
              <a:rPr b="1" lang="en" sz="1600">
                <a:solidFill>
                  <a:schemeClr val="dk1"/>
                </a:solidFill>
                <a:highlight>
                  <a:srgbClr val="FFFFFF"/>
                </a:highlight>
                <a:latin typeface="Courier New"/>
                <a:ea typeface="Courier New"/>
                <a:cs typeface="Courier New"/>
                <a:sym typeface="Courier New"/>
              </a:rPr>
              <a:t>: </a:t>
            </a:r>
            <a:r>
              <a:rPr b="1" lang="en" sz="1600">
                <a:solidFill>
                  <a:srgbClr val="434343"/>
                </a:solidFill>
                <a:highlight>
                  <a:srgbClr val="FFFFFF"/>
                </a:highlight>
                <a:latin typeface="Courier New"/>
                <a:ea typeface="Courier New"/>
                <a:cs typeface="Courier New"/>
                <a:sym typeface="Courier New"/>
              </a:rPr>
              <a:t>AdminDashboardComponent</a:t>
            </a:r>
            <a:r>
              <a:rPr b="1" lang="en" sz="1600">
                <a:solidFill>
                  <a:schemeClr val="dk1"/>
                </a:solidFill>
                <a:highlight>
                  <a:srgbClr val="FFFFFF"/>
                </a:highlight>
                <a:latin typeface="Courier New"/>
                <a:ea typeface="Courier New"/>
                <a:cs typeface="Courier New"/>
                <a:sym typeface="Courier New"/>
              </a:rPr>
              <a:t> }</a:t>
            </a:r>
            <a:endParaRPr b="1" sz="16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     ]</a:t>
            </a:r>
            <a:endParaRPr b="1" sz="16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6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Passing Parameters to Routes</a:t>
            </a:r>
            <a:endParaRPr/>
          </a:p>
        </p:txBody>
      </p:sp>
      <p:sp>
        <p:nvSpPr>
          <p:cNvPr id="1112" name="Google Shape;1112;p165"/>
          <p:cNvSpPr txBox="1"/>
          <p:nvPr>
            <p:ph idx="4294967295" type="body"/>
          </p:nvPr>
        </p:nvSpPr>
        <p:spPr>
          <a:xfrm>
            <a:off x="457200" y="864025"/>
            <a:ext cx="8229600" cy="40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Parameters have to be named in the router config:</a:t>
            </a:r>
            <a:endParaRPr sz="2400">
              <a:solidFill>
                <a:srgbClr val="434343"/>
              </a:solidFill>
            </a:endParaRPr>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600"/>
          </a:p>
          <a:p>
            <a:pPr indent="0" lvl="0" marL="0" rtl="0" algn="l">
              <a:spcBef>
                <a:spcPts val="1600"/>
              </a:spcBef>
              <a:spcAft>
                <a:spcPts val="0"/>
              </a:spcAft>
              <a:buNone/>
            </a:pPr>
            <a:r>
              <a:rPr lang="en" sz="2400">
                <a:solidFill>
                  <a:srgbClr val="434343"/>
                </a:solidFill>
              </a:rPr>
              <a:t>Then parameters can be retrieved by injecting the </a:t>
            </a:r>
            <a:r>
              <a:rPr b="1" lang="en" sz="2400">
                <a:solidFill>
                  <a:srgbClr val="434343"/>
                </a:solidFill>
                <a:latin typeface="Consolas"/>
                <a:ea typeface="Consolas"/>
                <a:cs typeface="Consolas"/>
                <a:sym typeface="Consolas"/>
              </a:rPr>
              <a:t>ActivatedRoute</a:t>
            </a:r>
            <a:r>
              <a:rPr i="1" lang="en" sz="2400">
                <a:solidFill>
                  <a:srgbClr val="434343"/>
                </a:solidFill>
              </a:rPr>
              <a:t> </a:t>
            </a:r>
            <a:r>
              <a:rPr lang="en" sz="2400">
                <a:solidFill>
                  <a:srgbClr val="434343"/>
                </a:solidFill>
              </a:rPr>
              <a:t>service and subscribing to </a:t>
            </a:r>
            <a:r>
              <a:rPr b="1" lang="en" sz="2400">
                <a:solidFill>
                  <a:srgbClr val="434343"/>
                </a:solidFill>
                <a:latin typeface="Consolas"/>
                <a:ea typeface="Consolas"/>
                <a:cs typeface="Consolas"/>
                <a:sym typeface="Consolas"/>
              </a:rPr>
              <a:t>paramMap</a:t>
            </a:r>
            <a:r>
              <a:rPr lang="en" sz="2400">
                <a:solidFill>
                  <a:srgbClr val="434343"/>
                </a:solidFill>
              </a:rPr>
              <a:t>:</a:t>
            </a:r>
            <a:endParaRPr sz="2400">
              <a:solidFill>
                <a:srgbClr val="434343"/>
              </a:solidFill>
            </a:endParaRPr>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descr="Screenshot 2017-10-02 19.14.02.png" id="1113" name="Google Shape;1113;p165"/>
          <p:cNvPicPr preferRelativeResize="0"/>
          <p:nvPr/>
        </p:nvPicPr>
        <p:blipFill>
          <a:blip r:embed="rId3">
            <a:alphaModFix/>
          </a:blip>
          <a:stretch>
            <a:fillRect/>
          </a:stretch>
        </p:blipFill>
        <p:spPr>
          <a:xfrm>
            <a:off x="689088" y="3540324"/>
            <a:ext cx="7644926" cy="1385100"/>
          </a:xfrm>
          <a:prstGeom prst="rect">
            <a:avLst/>
          </a:prstGeom>
          <a:noFill/>
          <a:ln>
            <a:noFill/>
          </a:ln>
        </p:spPr>
      </p:pic>
      <p:pic>
        <p:nvPicPr>
          <p:cNvPr descr="Screenshot 2017-10-02 19.21.02.png" id="1114" name="Google Shape;1114;p165"/>
          <p:cNvPicPr preferRelativeResize="0"/>
          <p:nvPr/>
        </p:nvPicPr>
        <p:blipFill>
          <a:blip r:embed="rId4">
            <a:alphaModFix/>
          </a:blip>
          <a:stretch>
            <a:fillRect/>
          </a:stretch>
        </p:blipFill>
        <p:spPr>
          <a:xfrm>
            <a:off x="1325700" y="1444500"/>
            <a:ext cx="6194800" cy="7606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6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Guards for Authentication</a:t>
            </a:r>
            <a:endParaRPr/>
          </a:p>
        </p:txBody>
      </p:sp>
      <p:sp>
        <p:nvSpPr>
          <p:cNvPr id="1120" name="Google Shape;1120;p166"/>
          <p:cNvSpPr txBox="1"/>
          <p:nvPr>
            <p:ph idx="4294967295" type="body"/>
          </p:nvPr>
        </p:nvSpPr>
        <p:spPr>
          <a:xfrm>
            <a:off x="457200" y="619050"/>
            <a:ext cx="8229600" cy="4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Prevent routes from being accessed using a guard:</a:t>
            </a:r>
            <a:endParaRPr sz="2400">
              <a:solidFill>
                <a:srgbClr val="434343"/>
              </a:solidFill>
            </a:endParaRPr>
          </a:p>
          <a:p>
            <a:pPr indent="0" lvl="0" marL="0" rtl="0" algn="l">
              <a:spcBef>
                <a:spcPts val="1600"/>
              </a:spcBef>
              <a:spcAft>
                <a:spcPts val="0"/>
              </a:spcAft>
              <a:buNone/>
            </a:pPr>
            <a:r>
              <a:t/>
            </a:r>
            <a:endParaRPr sz="2400"/>
          </a:p>
          <a:p>
            <a:pPr indent="0" lvl="0" marL="0" rtl="0" algn="l">
              <a:spcBef>
                <a:spcPts val="0"/>
              </a:spcBef>
              <a:spcAft>
                <a:spcPts val="0"/>
              </a:spcAft>
              <a:buNone/>
            </a:pPr>
            <a:r>
              <a:rPr lang="en" sz="2400">
                <a:solidFill>
                  <a:srgbClr val="434343"/>
                </a:solidFill>
              </a:rPr>
              <a:t>A guard implements a </a:t>
            </a:r>
            <a:r>
              <a:rPr b="1" lang="en" sz="2400">
                <a:solidFill>
                  <a:srgbClr val="434343"/>
                </a:solidFill>
                <a:latin typeface="Consolas"/>
                <a:ea typeface="Consolas"/>
                <a:cs typeface="Consolas"/>
                <a:sym typeface="Consolas"/>
              </a:rPr>
              <a:t>canActivate</a:t>
            </a:r>
            <a:r>
              <a:rPr i="1" lang="en" sz="2400">
                <a:solidFill>
                  <a:srgbClr val="434343"/>
                </a:solidFill>
              </a:rPr>
              <a:t> </a:t>
            </a:r>
            <a:r>
              <a:rPr lang="en" sz="2400">
                <a:solidFill>
                  <a:srgbClr val="434343"/>
                </a:solidFill>
              </a:rPr>
              <a:t>method and simply returns </a:t>
            </a:r>
            <a:r>
              <a:rPr b="1" lang="en" sz="2400">
                <a:solidFill>
                  <a:srgbClr val="434343"/>
                </a:solidFill>
                <a:latin typeface="Consolas"/>
                <a:ea typeface="Consolas"/>
                <a:cs typeface="Consolas"/>
                <a:sym typeface="Consolas"/>
              </a:rPr>
              <a:t>true</a:t>
            </a:r>
            <a:r>
              <a:rPr i="1" lang="en" sz="2400">
                <a:solidFill>
                  <a:srgbClr val="434343"/>
                </a:solidFill>
              </a:rPr>
              <a:t> </a:t>
            </a:r>
            <a:r>
              <a:rPr lang="en" sz="2400">
                <a:solidFill>
                  <a:srgbClr val="434343"/>
                </a:solidFill>
              </a:rPr>
              <a:t>if the route is allowed, </a:t>
            </a:r>
            <a:r>
              <a:rPr b="1" lang="en" sz="2400">
                <a:solidFill>
                  <a:srgbClr val="434343"/>
                </a:solidFill>
                <a:latin typeface="Consolas"/>
                <a:ea typeface="Consolas"/>
                <a:cs typeface="Consolas"/>
                <a:sym typeface="Consolas"/>
              </a:rPr>
              <a:t>false</a:t>
            </a:r>
            <a:r>
              <a:rPr i="1" lang="en" sz="2400">
                <a:solidFill>
                  <a:srgbClr val="434343"/>
                </a:solidFill>
              </a:rPr>
              <a:t> </a:t>
            </a:r>
            <a:r>
              <a:rPr lang="en" sz="2400">
                <a:solidFill>
                  <a:srgbClr val="434343"/>
                </a:solidFill>
              </a:rPr>
              <a:t>otherwise:</a:t>
            </a:r>
            <a:endParaRPr sz="1050">
              <a:solidFill>
                <a:srgbClr val="000000"/>
              </a:solidFill>
              <a:highlight>
                <a:srgbClr val="FFFFFF"/>
              </a:highlight>
              <a:latin typeface="Arial"/>
              <a:ea typeface="Arial"/>
              <a:cs typeface="Arial"/>
              <a:sym typeface="Arial"/>
            </a:endParaRPr>
          </a:p>
          <a:p>
            <a:pPr indent="457200" lvl="0" marL="914400" rtl="0" algn="l">
              <a:spcBef>
                <a:spcPts val="1600"/>
              </a:spcBef>
              <a:spcAft>
                <a:spcPts val="0"/>
              </a:spcAft>
              <a:buClr>
                <a:srgbClr val="000000"/>
              </a:buClr>
              <a:buSzPts val="1100"/>
              <a:buFont typeface="Arial"/>
              <a:buNone/>
            </a:pPr>
            <a:r>
              <a:rPr b="1" lang="en" sz="1400">
                <a:solidFill>
                  <a:srgbClr val="000080"/>
                </a:solidFill>
                <a:highlight>
                  <a:srgbClr val="FFFFFF"/>
                </a:highlight>
                <a:latin typeface="Arial"/>
                <a:ea typeface="Arial"/>
                <a:cs typeface="Arial"/>
                <a:sym typeface="Arial"/>
              </a:rPr>
              <a:t>import </a:t>
            </a:r>
            <a:r>
              <a:rPr lang="en" sz="1400">
                <a:solidFill>
                  <a:srgbClr val="000000"/>
                </a:solidFill>
                <a:highlight>
                  <a:srgbClr val="FFFFFF"/>
                </a:highlight>
                <a:latin typeface="Arial"/>
                <a:ea typeface="Arial"/>
                <a:cs typeface="Arial"/>
                <a:sym typeface="Arial"/>
              </a:rPr>
              <a:t>{CanActivate, Router, UrlTree} </a:t>
            </a:r>
            <a:r>
              <a:rPr b="1" lang="en" sz="1400">
                <a:solidFill>
                  <a:srgbClr val="000080"/>
                </a:solidFill>
                <a:highlight>
                  <a:srgbClr val="FFFFFF"/>
                </a:highlight>
                <a:latin typeface="Arial"/>
                <a:ea typeface="Arial"/>
                <a:cs typeface="Arial"/>
                <a:sym typeface="Arial"/>
              </a:rPr>
              <a:t>from </a:t>
            </a:r>
            <a:r>
              <a:rPr b="1" lang="en" sz="1400">
                <a:solidFill>
                  <a:srgbClr val="008000"/>
                </a:solidFill>
                <a:highlight>
                  <a:srgbClr val="FFFFFF"/>
                </a:highlight>
                <a:latin typeface="Arial"/>
                <a:ea typeface="Arial"/>
                <a:cs typeface="Arial"/>
                <a:sym typeface="Arial"/>
              </a:rPr>
              <a:t>'@angular/router'</a:t>
            </a:r>
            <a:r>
              <a:rPr lang="en" sz="1400">
                <a:solidFill>
                  <a:srgbClr val="000000"/>
                </a:solidFill>
                <a:highlight>
                  <a:srgbClr val="FFFFFF"/>
                </a:highlight>
                <a:latin typeface="Arial"/>
                <a:ea typeface="Arial"/>
                <a:cs typeface="Arial"/>
                <a:sym typeface="Arial"/>
              </a:rPr>
              <a:t>;</a:t>
            </a:r>
            <a:endParaRPr sz="1400">
              <a:solidFill>
                <a:srgbClr val="000000"/>
              </a:solidFill>
              <a:highlight>
                <a:srgbClr val="FFFFFF"/>
              </a:highlight>
              <a:latin typeface="Arial"/>
              <a:ea typeface="Arial"/>
              <a:cs typeface="Arial"/>
              <a:sym typeface="Arial"/>
            </a:endParaRPr>
          </a:p>
          <a:p>
            <a:pPr indent="0" lvl="0" marL="1371600" rtl="0" algn="l">
              <a:lnSpc>
                <a:spcPct val="100000"/>
              </a:lnSpc>
              <a:spcBef>
                <a:spcPts val="1600"/>
              </a:spcBef>
              <a:spcAft>
                <a:spcPts val="0"/>
              </a:spcAft>
              <a:buClr>
                <a:srgbClr val="000000"/>
              </a:buClr>
              <a:buSzPts val="1100"/>
              <a:buFont typeface="Arial"/>
              <a:buNone/>
            </a:pPr>
            <a:r>
              <a:rPr lang="en" sz="1400">
                <a:solidFill>
                  <a:srgbClr val="808000"/>
                </a:solidFill>
                <a:highlight>
                  <a:srgbClr val="FFFFFF"/>
                </a:highlight>
                <a:latin typeface="Arial"/>
                <a:ea typeface="Arial"/>
                <a:cs typeface="Arial"/>
                <a:sym typeface="Arial"/>
              </a:rPr>
              <a:t>@Injectable</a:t>
            </a:r>
            <a:r>
              <a:rPr lang="en" sz="1400">
                <a:solidFill>
                  <a:srgbClr val="000000"/>
                </a:solidFill>
                <a:highlight>
                  <a:srgbClr val="FFFFFF"/>
                </a:highlight>
                <a:latin typeface="Arial"/>
                <a:ea typeface="Arial"/>
                <a:cs typeface="Arial"/>
                <a:sym typeface="Arial"/>
              </a:rPr>
              <a:t>()</a:t>
            </a:r>
            <a:endParaRPr sz="1400">
              <a:solidFill>
                <a:srgbClr val="000000"/>
              </a:solidFill>
              <a:highlight>
                <a:srgbClr val="FFFFFF"/>
              </a:highlight>
              <a:latin typeface="Arial"/>
              <a:ea typeface="Arial"/>
              <a:cs typeface="Arial"/>
              <a:sym typeface="Arial"/>
            </a:endParaRPr>
          </a:p>
          <a:p>
            <a:pPr indent="0" lvl="0" marL="1371600" rtl="0" algn="l">
              <a:lnSpc>
                <a:spcPct val="100000"/>
              </a:lnSpc>
              <a:spcBef>
                <a:spcPts val="0"/>
              </a:spcBef>
              <a:spcAft>
                <a:spcPts val="0"/>
              </a:spcAft>
              <a:buClr>
                <a:srgbClr val="000000"/>
              </a:buClr>
              <a:buSzPts val="1100"/>
              <a:buFont typeface="Arial"/>
              <a:buNone/>
            </a:pPr>
            <a:r>
              <a:rPr b="1" lang="en" sz="1400">
                <a:solidFill>
                  <a:srgbClr val="000080"/>
                </a:solidFill>
                <a:highlight>
                  <a:srgbClr val="FFFFFF"/>
                </a:highlight>
                <a:latin typeface="Arial"/>
                <a:ea typeface="Arial"/>
                <a:cs typeface="Arial"/>
                <a:sym typeface="Arial"/>
              </a:rPr>
              <a:t>export class </a:t>
            </a:r>
            <a:r>
              <a:rPr lang="en" sz="1400">
                <a:solidFill>
                  <a:srgbClr val="000000"/>
                </a:solidFill>
                <a:highlight>
                  <a:srgbClr val="FFFFFF"/>
                </a:highlight>
                <a:latin typeface="Arial"/>
                <a:ea typeface="Arial"/>
                <a:cs typeface="Arial"/>
                <a:sym typeface="Arial"/>
              </a:rPr>
              <a:t>AuthGuard </a:t>
            </a:r>
            <a:r>
              <a:rPr b="1" lang="en" sz="1400">
                <a:solidFill>
                  <a:srgbClr val="000080"/>
                </a:solidFill>
                <a:highlight>
                  <a:srgbClr val="FFFFFF"/>
                </a:highlight>
                <a:latin typeface="Arial"/>
                <a:ea typeface="Arial"/>
                <a:cs typeface="Arial"/>
                <a:sym typeface="Arial"/>
              </a:rPr>
              <a:t>implements </a:t>
            </a:r>
            <a:r>
              <a:rPr lang="en" sz="1400">
                <a:solidFill>
                  <a:srgbClr val="000000"/>
                </a:solidFill>
                <a:highlight>
                  <a:srgbClr val="FFFFFF"/>
                </a:highlight>
                <a:latin typeface="Arial"/>
                <a:ea typeface="Arial"/>
                <a:cs typeface="Arial"/>
                <a:sym typeface="Arial"/>
              </a:rPr>
              <a:t>CanActivate {</a:t>
            </a:r>
            <a:endParaRPr sz="1400">
              <a:solidFill>
                <a:srgbClr val="000000"/>
              </a:solidFill>
              <a:highlight>
                <a:srgbClr val="FFFFFF"/>
              </a:highlight>
              <a:latin typeface="Arial"/>
              <a:ea typeface="Arial"/>
              <a:cs typeface="Arial"/>
              <a:sym typeface="Arial"/>
            </a:endParaRPr>
          </a:p>
          <a:p>
            <a:pPr indent="0" lvl="0" marL="1371600" rtl="0" algn="l">
              <a:lnSpc>
                <a:spcPct val="100000"/>
              </a:lnSpc>
              <a:spcBef>
                <a:spcPts val="0"/>
              </a:spcBef>
              <a:spcAft>
                <a:spcPts val="0"/>
              </a:spcAft>
              <a:buClr>
                <a:srgbClr val="000000"/>
              </a:buClr>
              <a:buSzPts val="1100"/>
              <a:buFont typeface="Arial"/>
              <a:buNone/>
            </a:pPr>
            <a:r>
              <a:t/>
            </a:r>
            <a:endParaRPr sz="1400">
              <a:solidFill>
                <a:srgbClr val="000000"/>
              </a:solidFill>
              <a:highlight>
                <a:srgbClr val="FFFFFF"/>
              </a:highlight>
              <a:latin typeface="Arial"/>
              <a:ea typeface="Arial"/>
              <a:cs typeface="Arial"/>
              <a:sym typeface="Arial"/>
            </a:endParaRPr>
          </a:p>
          <a:p>
            <a:pPr indent="0" lvl="0" marL="1371600" rtl="0" algn="l">
              <a:lnSpc>
                <a:spcPct val="100000"/>
              </a:lnSpc>
              <a:spcBef>
                <a:spcPts val="0"/>
              </a:spcBef>
              <a:spcAft>
                <a:spcPts val="0"/>
              </a:spcAft>
              <a:buClr>
                <a:srgbClr val="000000"/>
              </a:buClr>
              <a:buSzPts val="1100"/>
              <a:buFont typeface="Arial"/>
              <a:buNone/>
            </a:pPr>
            <a:r>
              <a:rPr lang="en" sz="1400">
                <a:solidFill>
                  <a:srgbClr val="000000"/>
                </a:solidFill>
                <a:highlight>
                  <a:srgbClr val="FFFFFF"/>
                </a:highlight>
                <a:latin typeface="Arial"/>
                <a:ea typeface="Arial"/>
                <a:cs typeface="Arial"/>
                <a:sym typeface="Arial"/>
              </a:rPr>
              <a:t> </a:t>
            </a:r>
            <a:r>
              <a:rPr b="1" lang="en" sz="1400">
                <a:solidFill>
                  <a:srgbClr val="000080"/>
                </a:solidFill>
                <a:highlight>
                  <a:srgbClr val="FFFFFF"/>
                </a:highlight>
                <a:latin typeface="Arial"/>
                <a:ea typeface="Arial"/>
                <a:cs typeface="Arial"/>
                <a:sym typeface="Arial"/>
              </a:rPr>
              <a:t>constructor</a:t>
            </a:r>
            <a:r>
              <a:rPr lang="en" sz="1400">
                <a:solidFill>
                  <a:srgbClr val="000000"/>
                </a:solidFill>
                <a:highlight>
                  <a:srgbClr val="FFFFFF"/>
                </a:highlight>
                <a:latin typeface="Arial"/>
                <a:ea typeface="Arial"/>
                <a:cs typeface="Arial"/>
                <a:sym typeface="Arial"/>
              </a:rPr>
              <a:t>(</a:t>
            </a:r>
            <a:r>
              <a:rPr b="1" lang="en" sz="1400">
                <a:solidFill>
                  <a:srgbClr val="000080"/>
                </a:solidFill>
                <a:highlight>
                  <a:srgbClr val="FFFFFF"/>
                </a:highlight>
                <a:latin typeface="Arial"/>
                <a:ea typeface="Arial"/>
                <a:cs typeface="Arial"/>
                <a:sym typeface="Arial"/>
              </a:rPr>
              <a:t>private </a:t>
            </a:r>
            <a:r>
              <a:rPr b="1" lang="en" sz="1400">
                <a:solidFill>
                  <a:srgbClr val="660E7A"/>
                </a:solidFill>
                <a:highlight>
                  <a:srgbClr val="FFFFFF"/>
                </a:highlight>
                <a:latin typeface="Arial"/>
                <a:ea typeface="Arial"/>
                <a:cs typeface="Arial"/>
                <a:sym typeface="Arial"/>
              </a:rPr>
              <a:t>loginService</a:t>
            </a:r>
            <a:r>
              <a:rPr lang="en" sz="1400">
                <a:solidFill>
                  <a:srgbClr val="000000"/>
                </a:solidFill>
                <a:highlight>
                  <a:srgbClr val="FFFFFF"/>
                </a:highlight>
                <a:latin typeface="Arial"/>
                <a:ea typeface="Arial"/>
                <a:cs typeface="Arial"/>
                <a:sym typeface="Arial"/>
              </a:rPr>
              <a:t>: LoginService, </a:t>
            </a:r>
            <a:r>
              <a:rPr b="1" lang="en" sz="1400">
                <a:solidFill>
                  <a:srgbClr val="000080"/>
                </a:solidFill>
                <a:highlight>
                  <a:srgbClr val="FFFFFF"/>
                </a:highlight>
                <a:latin typeface="Arial"/>
                <a:ea typeface="Arial"/>
                <a:cs typeface="Arial"/>
                <a:sym typeface="Arial"/>
              </a:rPr>
              <a:t>private </a:t>
            </a:r>
            <a:r>
              <a:rPr b="1" lang="en" sz="1400">
                <a:solidFill>
                  <a:srgbClr val="660E7A"/>
                </a:solidFill>
                <a:highlight>
                  <a:srgbClr val="FFFFFF"/>
                </a:highlight>
                <a:latin typeface="Arial"/>
                <a:ea typeface="Arial"/>
                <a:cs typeface="Arial"/>
                <a:sym typeface="Arial"/>
              </a:rPr>
              <a:t>router</a:t>
            </a:r>
            <a:r>
              <a:rPr lang="en" sz="1400">
                <a:solidFill>
                  <a:srgbClr val="000000"/>
                </a:solidFill>
                <a:highlight>
                  <a:srgbClr val="FFFFFF"/>
                </a:highlight>
                <a:latin typeface="Arial"/>
                <a:ea typeface="Arial"/>
                <a:cs typeface="Arial"/>
                <a:sym typeface="Arial"/>
              </a:rPr>
              <a:t>: Router) {}</a:t>
            </a:r>
            <a:endParaRPr sz="1400">
              <a:solidFill>
                <a:srgbClr val="000000"/>
              </a:solidFill>
              <a:highlight>
                <a:srgbClr val="FFFFFF"/>
              </a:highlight>
              <a:latin typeface="Arial"/>
              <a:ea typeface="Arial"/>
              <a:cs typeface="Arial"/>
              <a:sym typeface="Arial"/>
            </a:endParaRPr>
          </a:p>
          <a:p>
            <a:pPr indent="0" lvl="0" marL="1371600" rtl="0" algn="l">
              <a:lnSpc>
                <a:spcPct val="100000"/>
              </a:lnSpc>
              <a:spcBef>
                <a:spcPts val="0"/>
              </a:spcBef>
              <a:spcAft>
                <a:spcPts val="0"/>
              </a:spcAft>
              <a:buClr>
                <a:srgbClr val="000000"/>
              </a:buClr>
              <a:buSzPts val="1100"/>
              <a:buFont typeface="Arial"/>
              <a:buNone/>
            </a:pPr>
            <a:r>
              <a:t/>
            </a:r>
            <a:endParaRPr sz="1400">
              <a:solidFill>
                <a:srgbClr val="000000"/>
              </a:solidFill>
              <a:highlight>
                <a:srgbClr val="FFFFFF"/>
              </a:highlight>
              <a:latin typeface="Arial"/>
              <a:ea typeface="Arial"/>
              <a:cs typeface="Arial"/>
              <a:sym typeface="Arial"/>
            </a:endParaRPr>
          </a:p>
          <a:p>
            <a:pPr indent="0" lvl="0" marL="1371600" rtl="0" algn="l">
              <a:lnSpc>
                <a:spcPct val="100000"/>
              </a:lnSpc>
              <a:spcBef>
                <a:spcPts val="0"/>
              </a:spcBef>
              <a:spcAft>
                <a:spcPts val="0"/>
              </a:spcAft>
              <a:buClr>
                <a:srgbClr val="000000"/>
              </a:buClr>
              <a:buSzPts val="1100"/>
              <a:buFont typeface="Arial"/>
              <a:buNone/>
            </a:pPr>
            <a:r>
              <a:rPr lang="en" sz="1400">
                <a:solidFill>
                  <a:srgbClr val="000000"/>
                </a:solidFill>
                <a:highlight>
                  <a:srgbClr val="FFFFFF"/>
                </a:highlight>
                <a:latin typeface="Arial"/>
                <a:ea typeface="Arial"/>
                <a:cs typeface="Arial"/>
                <a:sym typeface="Arial"/>
              </a:rPr>
              <a:t> </a:t>
            </a:r>
            <a:r>
              <a:rPr lang="en" sz="1400">
                <a:solidFill>
                  <a:srgbClr val="7A7A43"/>
                </a:solidFill>
                <a:highlight>
                  <a:srgbClr val="FFD966"/>
                </a:highlight>
                <a:latin typeface="Arial"/>
                <a:ea typeface="Arial"/>
                <a:cs typeface="Arial"/>
                <a:sym typeface="Arial"/>
              </a:rPr>
              <a:t>canActivate</a:t>
            </a:r>
            <a:r>
              <a:rPr lang="en" sz="1400">
                <a:solidFill>
                  <a:srgbClr val="000000"/>
                </a:solidFill>
                <a:highlight>
                  <a:srgbClr val="FFD966"/>
                </a:highlight>
                <a:latin typeface="Arial"/>
                <a:ea typeface="Arial"/>
                <a:cs typeface="Arial"/>
                <a:sym typeface="Arial"/>
              </a:rPr>
              <a:t>(): </a:t>
            </a:r>
            <a:r>
              <a:rPr b="1" lang="en" sz="1400">
                <a:solidFill>
                  <a:srgbClr val="000080"/>
                </a:solidFill>
                <a:highlight>
                  <a:srgbClr val="FFD966"/>
                </a:highlight>
                <a:latin typeface="Arial"/>
                <a:ea typeface="Arial"/>
                <a:cs typeface="Arial"/>
                <a:sym typeface="Arial"/>
              </a:rPr>
              <a:t>boolean </a:t>
            </a:r>
            <a:r>
              <a:rPr lang="en" sz="1400">
                <a:solidFill>
                  <a:srgbClr val="000000"/>
                </a:solidFill>
                <a:highlight>
                  <a:srgbClr val="FFD966"/>
                </a:highlight>
                <a:latin typeface="Arial"/>
                <a:ea typeface="Arial"/>
                <a:cs typeface="Arial"/>
                <a:sym typeface="Arial"/>
              </a:rPr>
              <a:t>| UrlTree </a:t>
            </a:r>
            <a:r>
              <a:rPr lang="en" sz="1400">
                <a:solidFill>
                  <a:srgbClr val="000000"/>
                </a:solidFill>
                <a:highlight>
                  <a:srgbClr val="FFFFFF"/>
                </a:highlight>
                <a:latin typeface="Arial"/>
                <a:ea typeface="Arial"/>
                <a:cs typeface="Arial"/>
                <a:sym typeface="Arial"/>
              </a:rPr>
              <a:t>{</a:t>
            </a:r>
            <a:endParaRPr sz="1400">
              <a:solidFill>
                <a:srgbClr val="000000"/>
              </a:solidFill>
              <a:highlight>
                <a:srgbClr val="FFFFFF"/>
              </a:highlight>
              <a:latin typeface="Arial"/>
              <a:ea typeface="Arial"/>
              <a:cs typeface="Arial"/>
              <a:sym typeface="Arial"/>
            </a:endParaRPr>
          </a:p>
          <a:p>
            <a:pPr indent="0" lvl="0" marL="1371600" rtl="0" algn="l">
              <a:lnSpc>
                <a:spcPct val="100000"/>
              </a:lnSpc>
              <a:spcBef>
                <a:spcPts val="0"/>
              </a:spcBef>
              <a:spcAft>
                <a:spcPts val="0"/>
              </a:spcAft>
              <a:buClr>
                <a:srgbClr val="000000"/>
              </a:buClr>
              <a:buSzPts val="1100"/>
              <a:buFont typeface="Arial"/>
              <a:buNone/>
            </a:pPr>
            <a:r>
              <a:rPr lang="en" sz="1400">
                <a:solidFill>
                  <a:srgbClr val="000000"/>
                </a:solidFill>
                <a:highlight>
                  <a:srgbClr val="FFFFFF"/>
                </a:highlight>
                <a:latin typeface="Arial"/>
                <a:ea typeface="Arial"/>
                <a:cs typeface="Arial"/>
                <a:sym typeface="Arial"/>
              </a:rPr>
              <a:t>   </a:t>
            </a:r>
            <a:r>
              <a:rPr b="1" lang="en" sz="1400">
                <a:solidFill>
                  <a:srgbClr val="000080"/>
                </a:solidFill>
                <a:highlight>
                  <a:srgbClr val="FFFFFF"/>
                </a:highlight>
                <a:latin typeface="Arial"/>
                <a:ea typeface="Arial"/>
                <a:cs typeface="Arial"/>
                <a:sym typeface="Arial"/>
              </a:rPr>
              <a:t>return this</a:t>
            </a:r>
            <a:r>
              <a:rPr lang="en" sz="1400">
                <a:solidFill>
                  <a:srgbClr val="000000"/>
                </a:solidFill>
                <a:highlight>
                  <a:srgbClr val="FFFFFF"/>
                </a:highlight>
                <a:latin typeface="Arial"/>
                <a:ea typeface="Arial"/>
                <a:cs typeface="Arial"/>
                <a:sym typeface="Arial"/>
              </a:rPr>
              <a:t>.</a:t>
            </a:r>
            <a:r>
              <a:rPr b="1" lang="en" sz="1400">
                <a:solidFill>
                  <a:srgbClr val="660E7A"/>
                </a:solidFill>
                <a:highlight>
                  <a:srgbClr val="FFFFFF"/>
                </a:highlight>
                <a:latin typeface="Arial"/>
                <a:ea typeface="Arial"/>
                <a:cs typeface="Arial"/>
                <a:sym typeface="Arial"/>
              </a:rPr>
              <a:t>loginService</a:t>
            </a:r>
            <a:r>
              <a:rPr lang="en" sz="1400">
                <a:solidFill>
                  <a:srgbClr val="000000"/>
                </a:solidFill>
                <a:highlight>
                  <a:srgbClr val="FFFFFF"/>
                </a:highlight>
                <a:latin typeface="Arial"/>
                <a:ea typeface="Arial"/>
                <a:cs typeface="Arial"/>
                <a:sym typeface="Arial"/>
              </a:rPr>
              <a:t>.</a:t>
            </a:r>
            <a:r>
              <a:rPr lang="en" sz="1400">
                <a:solidFill>
                  <a:srgbClr val="7A7A43"/>
                </a:solidFill>
                <a:highlight>
                  <a:srgbClr val="FFFFFF"/>
                </a:highlight>
                <a:latin typeface="Arial"/>
                <a:ea typeface="Arial"/>
                <a:cs typeface="Arial"/>
                <a:sym typeface="Arial"/>
              </a:rPr>
              <a:t>isUserLoggedIn</a:t>
            </a:r>
            <a:r>
              <a:rPr lang="en" sz="1400">
                <a:solidFill>
                  <a:srgbClr val="000000"/>
                </a:solidFill>
                <a:highlight>
                  <a:srgbClr val="FFFFFF"/>
                </a:highlight>
                <a:latin typeface="Arial"/>
                <a:ea typeface="Arial"/>
                <a:cs typeface="Arial"/>
                <a:sym typeface="Arial"/>
              </a:rPr>
              <a:t>() || </a:t>
            </a:r>
            <a:r>
              <a:rPr b="1" lang="en" sz="1400">
                <a:solidFill>
                  <a:srgbClr val="000080"/>
                </a:solidFill>
                <a:highlight>
                  <a:srgbClr val="FFFFFF"/>
                </a:highlight>
                <a:latin typeface="Arial"/>
                <a:ea typeface="Arial"/>
                <a:cs typeface="Arial"/>
                <a:sym typeface="Arial"/>
              </a:rPr>
              <a:t>this</a:t>
            </a:r>
            <a:r>
              <a:rPr lang="en" sz="1400">
                <a:solidFill>
                  <a:srgbClr val="000000"/>
                </a:solidFill>
                <a:highlight>
                  <a:srgbClr val="FFFFFF"/>
                </a:highlight>
                <a:latin typeface="Arial"/>
                <a:ea typeface="Arial"/>
                <a:cs typeface="Arial"/>
                <a:sym typeface="Arial"/>
              </a:rPr>
              <a:t>.</a:t>
            </a:r>
            <a:r>
              <a:rPr b="1" lang="en" sz="1400">
                <a:solidFill>
                  <a:srgbClr val="660E7A"/>
                </a:solidFill>
                <a:highlight>
                  <a:srgbClr val="FFFFFF"/>
                </a:highlight>
                <a:latin typeface="Arial"/>
                <a:ea typeface="Arial"/>
                <a:cs typeface="Arial"/>
                <a:sym typeface="Arial"/>
              </a:rPr>
              <a:t>router</a:t>
            </a:r>
            <a:r>
              <a:rPr lang="en" sz="1400">
                <a:solidFill>
                  <a:srgbClr val="000000"/>
                </a:solidFill>
                <a:highlight>
                  <a:srgbClr val="FFFFFF"/>
                </a:highlight>
                <a:latin typeface="Arial"/>
                <a:ea typeface="Arial"/>
                <a:cs typeface="Arial"/>
                <a:sym typeface="Arial"/>
              </a:rPr>
              <a:t>.</a:t>
            </a:r>
            <a:r>
              <a:rPr lang="en" sz="1400">
                <a:solidFill>
                  <a:srgbClr val="7A7A43"/>
                </a:solidFill>
                <a:highlight>
                  <a:srgbClr val="FFFFFF"/>
                </a:highlight>
                <a:latin typeface="Arial"/>
                <a:ea typeface="Arial"/>
                <a:cs typeface="Arial"/>
                <a:sym typeface="Arial"/>
              </a:rPr>
              <a:t>parseUrl</a:t>
            </a:r>
            <a:r>
              <a:rPr lang="en" sz="1400">
                <a:solidFill>
                  <a:srgbClr val="000000"/>
                </a:solidFill>
                <a:highlight>
                  <a:srgbClr val="FFFFFF"/>
                </a:highlight>
                <a:latin typeface="Arial"/>
                <a:ea typeface="Arial"/>
                <a:cs typeface="Arial"/>
                <a:sym typeface="Arial"/>
              </a:rPr>
              <a:t>(</a:t>
            </a:r>
            <a:r>
              <a:rPr b="1" lang="en" sz="1400">
                <a:solidFill>
                  <a:srgbClr val="008000"/>
                </a:solidFill>
                <a:highlight>
                  <a:srgbClr val="FFFFFF"/>
                </a:highlight>
                <a:latin typeface="Arial"/>
                <a:ea typeface="Arial"/>
                <a:cs typeface="Arial"/>
                <a:sym typeface="Arial"/>
              </a:rPr>
              <a:t>'login'</a:t>
            </a:r>
            <a:r>
              <a:rPr lang="en" sz="1400">
                <a:solidFill>
                  <a:srgbClr val="000000"/>
                </a:solidFill>
                <a:highlight>
                  <a:srgbClr val="FFFFFF"/>
                </a:highlight>
                <a:latin typeface="Arial"/>
                <a:ea typeface="Arial"/>
                <a:cs typeface="Arial"/>
                <a:sym typeface="Arial"/>
              </a:rPr>
              <a:t>);</a:t>
            </a:r>
            <a:endParaRPr sz="1400">
              <a:solidFill>
                <a:srgbClr val="000000"/>
              </a:solidFill>
              <a:highlight>
                <a:srgbClr val="FFFFFF"/>
              </a:highlight>
              <a:latin typeface="Arial"/>
              <a:ea typeface="Arial"/>
              <a:cs typeface="Arial"/>
              <a:sym typeface="Arial"/>
            </a:endParaRPr>
          </a:p>
          <a:p>
            <a:pPr indent="0" lvl="0" marL="1371600" rtl="0" algn="l">
              <a:lnSpc>
                <a:spcPct val="100000"/>
              </a:lnSpc>
              <a:spcBef>
                <a:spcPts val="0"/>
              </a:spcBef>
              <a:spcAft>
                <a:spcPts val="0"/>
              </a:spcAft>
              <a:buClr>
                <a:srgbClr val="000000"/>
              </a:buClr>
              <a:buSzPts val="1100"/>
              <a:buFont typeface="Arial"/>
              <a:buNone/>
            </a:pPr>
            <a:r>
              <a:rPr lang="en"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indent="0" lvl="0" marL="1371600" rtl="0" algn="l">
              <a:lnSpc>
                <a:spcPct val="100000"/>
              </a:lnSpc>
              <a:spcBef>
                <a:spcPts val="0"/>
              </a:spcBef>
              <a:spcAft>
                <a:spcPts val="0"/>
              </a:spcAft>
              <a:buClr>
                <a:srgbClr val="000000"/>
              </a:buClr>
              <a:buSzPts val="1100"/>
              <a:buFont typeface="Arial"/>
              <a:buNone/>
            </a:pPr>
            <a:r>
              <a:rPr lang="en" sz="1400">
                <a:solidFill>
                  <a:srgbClr val="000000"/>
                </a:solidFill>
                <a:highlight>
                  <a:srgbClr val="FFFFFF"/>
                </a:highlight>
                <a:latin typeface="Arial"/>
                <a:ea typeface="Arial"/>
                <a:cs typeface="Arial"/>
                <a:sym typeface="Arial"/>
              </a:rPr>
              <a:t>}</a:t>
            </a:r>
            <a:endParaRPr sz="1400">
              <a:solidFill>
                <a:srgbClr val="000000"/>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t/>
            </a:r>
            <a:endParaRPr sz="2400"/>
          </a:p>
        </p:txBody>
      </p:sp>
      <p:pic>
        <p:nvPicPr>
          <p:cNvPr descr="Screenshot 2017-10-03 07.05.18.png" id="1121" name="Google Shape;1121;p166"/>
          <p:cNvPicPr preferRelativeResize="0"/>
          <p:nvPr/>
        </p:nvPicPr>
        <p:blipFill>
          <a:blip r:embed="rId3">
            <a:alphaModFix/>
          </a:blip>
          <a:stretch>
            <a:fillRect/>
          </a:stretch>
        </p:blipFill>
        <p:spPr>
          <a:xfrm>
            <a:off x="891125" y="1391748"/>
            <a:ext cx="7361748" cy="277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6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R2 - Authentication</a:t>
            </a:r>
            <a:endParaRPr/>
          </a:p>
        </p:txBody>
      </p:sp>
      <p:sp>
        <p:nvSpPr>
          <p:cNvPr id="1127" name="Google Shape;1127;p167"/>
          <p:cNvSpPr txBox="1"/>
          <p:nvPr>
            <p:ph idx="4294967295" type="body"/>
          </p:nvPr>
        </p:nvSpPr>
        <p:spPr>
          <a:xfrm>
            <a:off x="457200" y="935175"/>
            <a:ext cx="8537400" cy="3990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Use the </a:t>
            </a:r>
            <a:r>
              <a:rPr b="1" lang="en" sz="2400">
                <a:solidFill>
                  <a:srgbClr val="434343"/>
                </a:solidFill>
                <a:latin typeface="Consolas"/>
                <a:ea typeface="Consolas"/>
                <a:cs typeface="Consolas"/>
                <a:sym typeface="Consolas"/>
              </a:rPr>
              <a:t>AuthGuard</a:t>
            </a:r>
            <a:r>
              <a:rPr lang="en" sz="2400">
                <a:solidFill>
                  <a:srgbClr val="434343"/>
                </a:solidFill>
              </a:rPr>
              <a:t> service provided in the </a:t>
            </a:r>
            <a:r>
              <a:rPr b="1" lang="en" sz="2400">
                <a:solidFill>
                  <a:srgbClr val="434343"/>
                </a:solidFill>
                <a:latin typeface="Consolas"/>
                <a:ea typeface="Consolas"/>
                <a:cs typeface="Consolas"/>
                <a:sym typeface="Consolas"/>
              </a:rPr>
              <a:t>router</a:t>
            </a:r>
            <a:r>
              <a:rPr i="1" lang="en" sz="2400">
                <a:solidFill>
                  <a:srgbClr val="434343"/>
                </a:solidFill>
              </a:rPr>
              <a:t> </a:t>
            </a:r>
            <a:br>
              <a:rPr i="1" lang="en" sz="2400">
                <a:solidFill>
                  <a:srgbClr val="434343"/>
                </a:solidFill>
              </a:rPr>
            </a:br>
            <a:r>
              <a:rPr lang="en" sz="2400">
                <a:solidFill>
                  <a:srgbClr val="434343"/>
                </a:solidFill>
              </a:rPr>
              <a:t>folder to guard the </a:t>
            </a:r>
            <a:r>
              <a:rPr b="1" lang="en" sz="2400">
                <a:solidFill>
                  <a:srgbClr val="434343"/>
                </a:solidFill>
                <a:latin typeface="Consolas"/>
                <a:ea typeface="Consolas"/>
                <a:cs typeface="Consolas"/>
                <a:sym typeface="Consolas"/>
              </a:rPr>
              <a:t>/checkout</a:t>
            </a:r>
            <a:r>
              <a:rPr lang="en" sz="2400">
                <a:solidFill>
                  <a:srgbClr val="434343"/>
                </a:solidFill>
              </a:rPr>
              <a:t> route.</a:t>
            </a:r>
            <a:endParaRPr sz="6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Then create a new, unguarded route to the </a:t>
            </a:r>
            <a:r>
              <a:rPr b="1" lang="en" sz="2400">
                <a:solidFill>
                  <a:srgbClr val="434343"/>
                </a:solidFill>
                <a:latin typeface="Consolas"/>
                <a:ea typeface="Consolas"/>
                <a:cs typeface="Consolas"/>
                <a:sym typeface="Consolas"/>
              </a:rPr>
              <a:t>LoginComponent</a:t>
            </a:r>
            <a:r>
              <a:rPr i="1" lang="en" sz="2400">
                <a:solidFill>
                  <a:srgbClr val="434343"/>
                </a:solidFill>
              </a:rPr>
              <a:t> </a:t>
            </a:r>
            <a:r>
              <a:rPr lang="en" sz="2400">
                <a:solidFill>
                  <a:srgbClr val="434343"/>
                </a:solidFill>
              </a:rPr>
              <a:t>provided in </a:t>
            </a:r>
            <a:r>
              <a:rPr b="1" lang="en" sz="2400">
                <a:solidFill>
                  <a:srgbClr val="434343"/>
                </a:solidFill>
                <a:latin typeface="Consolas"/>
                <a:ea typeface="Consolas"/>
                <a:cs typeface="Consolas"/>
                <a:sym typeface="Consolas"/>
              </a:rPr>
              <a:t>router/login</a:t>
            </a:r>
            <a:endParaRPr sz="6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Update the </a:t>
            </a:r>
            <a:r>
              <a:rPr b="1" lang="en" sz="2400">
                <a:solidFill>
                  <a:srgbClr val="434343"/>
                </a:solidFill>
                <a:latin typeface="Consolas"/>
                <a:ea typeface="Consolas"/>
                <a:cs typeface="Consolas"/>
                <a:sym typeface="Consolas"/>
              </a:rPr>
              <a:t>AuthGuard</a:t>
            </a:r>
            <a:r>
              <a:rPr lang="en" sz="2400">
                <a:solidFill>
                  <a:srgbClr val="434343"/>
                </a:solidFill>
              </a:rPr>
              <a:t> code to return </a:t>
            </a:r>
            <a:r>
              <a:rPr b="1" lang="en" sz="2400">
                <a:solidFill>
                  <a:srgbClr val="434343"/>
                </a:solidFill>
                <a:latin typeface="Consolas"/>
                <a:ea typeface="Consolas"/>
                <a:cs typeface="Consolas"/>
                <a:sym typeface="Consolas"/>
              </a:rPr>
              <a:t>false</a:t>
            </a:r>
            <a:r>
              <a:rPr lang="en" sz="2400">
                <a:solidFill>
                  <a:srgbClr val="434343"/>
                </a:solidFill>
                <a:latin typeface="Consolas"/>
                <a:ea typeface="Consolas"/>
                <a:cs typeface="Consolas"/>
                <a:sym typeface="Consolas"/>
              </a:rPr>
              <a:t> </a:t>
            </a:r>
            <a:r>
              <a:rPr lang="en" sz="2400">
                <a:solidFill>
                  <a:srgbClr val="434343"/>
                </a:solidFill>
              </a:rPr>
              <a:t>if the user is not logged in (using the provided </a:t>
            </a:r>
            <a:r>
              <a:rPr b="1" lang="en" sz="2400">
                <a:solidFill>
                  <a:srgbClr val="434343"/>
                </a:solidFill>
                <a:latin typeface="Consolas"/>
                <a:ea typeface="Consolas"/>
                <a:cs typeface="Consolas"/>
                <a:sym typeface="Consolas"/>
              </a:rPr>
              <a:t>LoginService</a:t>
            </a:r>
            <a:r>
              <a:rPr lang="en" sz="2400">
                <a:solidFill>
                  <a:srgbClr val="434343"/>
                </a:solidFill>
              </a:rPr>
              <a:t>)</a:t>
            </a:r>
            <a:endParaRPr sz="600">
              <a:solidFill>
                <a:srgbClr val="434343"/>
              </a:solidFill>
            </a:endParaRPr>
          </a:p>
          <a:p>
            <a:pPr indent="-381000" lvl="0" marL="457200" rtl="0" algn="l">
              <a:spcBef>
                <a:spcPts val="1000"/>
              </a:spcBef>
              <a:spcAft>
                <a:spcPts val="1000"/>
              </a:spcAft>
              <a:buClr>
                <a:srgbClr val="434343"/>
              </a:buClr>
              <a:buSzPts val="2400"/>
              <a:buChar char="●"/>
            </a:pPr>
            <a:r>
              <a:rPr lang="en" sz="2400">
                <a:solidFill>
                  <a:srgbClr val="434343"/>
                </a:solidFill>
              </a:rPr>
              <a:t>Complete the authentication feature by adding proper router redirects to /</a:t>
            </a:r>
            <a:r>
              <a:rPr b="1" lang="en" sz="2400">
                <a:solidFill>
                  <a:srgbClr val="434343"/>
                </a:solidFill>
              </a:rPr>
              <a:t>login</a:t>
            </a:r>
            <a:r>
              <a:rPr lang="en" sz="2400">
                <a:solidFill>
                  <a:srgbClr val="434343"/>
                </a:solidFill>
              </a:rPr>
              <a:t> and /</a:t>
            </a:r>
            <a:r>
              <a:rPr b="1" lang="en" sz="2400">
                <a:solidFill>
                  <a:srgbClr val="434343"/>
                </a:solidFill>
              </a:rPr>
              <a:t>checkout</a:t>
            </a:r>
            <a:r>
              <a:rPr lang="en" sz="2400">
                <a:solidFill>
                  <a:srgbClr val="434343"/>
                </a:solidFill>
              </a:rPr>
              <a:t> where needed.</a:t>
            </a:r>
            <a:endParaRPr sz="2400">
              <a:solidFill>
                <a:srgbClr val="434343"/>
              </a:solidFill>
            </a:endParaRPr>
          </a:p>
        </p:txBody>
      </p:sp>
      <p:pic>
        <p:nvPicPr>
          <p:cNvPr id="1128" name="Google Shape;1128;p167"/>
          <p:cNvPicPr preferRelativeResize="0"/>
          <p:nvPr/>
        </p:nvPicPr>
        <p:blipFill>
          <a:blip r:embed="rId3">
            <a:alphaModFix/>
          </a:blip>
          <a:stretch>
            <a:fillRect/>
          </a:stretch>
        </p:blipFill>
        <p:spPr>
          <a:xfrm>
            <a:off x="7837825" y="183150"/>
            <a:ext cx="1114625" cy="1114625"/>
          </a:xfrm>
          <a:prstGeom prst="rect">
            <a:avLst/>
          </a:prstGeom>
          <a:noFill/>
          <a:ln>
            <a:noFill/>
          </a:ln>
        </p:spPr>
      </p:pic>
      <p:sp>
        <p:nvSpPr>
          <p:cNvPr id="1129" name="Google Shape;1129;p167"/>
          <p:cNvSpPr/>
          <p:nvPr/>
        </p:nvSpPr>
        <p:spPr>
          <a:xfrm>
            <a:off x="7714738" y="1124025"/>
            <a:ext cx="1360800" cy="299400"/>
          </a:xfrm>
          <a:prstGeom prst="flowChartAlternateProcess">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Verdana"/>
                <a:ea typeface="Verdana"/>
                <a:cs typeface="Verdana"/>
                <a:sym typeface="Verdana"/>
              </a:rPr>
              <a:t>BONUS</a:t>
            </a:r>
            <a:endParaRPr>
              <a:solidFill>
                <a:srgbClr val="FFFFFF"/>
              </a:solidFill>
              <a:latin typeface="Verdana"/>
              <a:ea typeface="Verdana"/>
              <a:cs typeface="Verdana"/>
              <a:sym typeface="Verdana"/>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6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Lazy-loading with the Router</a:t>
            </a:r>
            <a:endParaRPr/>
          </a:p>
        </p:txBody>
      </p:sp>
      <p:sp>
        <p:nvSpPr>
          <p:cNvPr id="1135" name="Google Shape;1135;p168"/>
          <p:cNvSpPr txBox="1"/>
          <p:nvPr>
            <p:ph idx="4294967295" type="body"/>
          </p:nvPr>
        </p:nvSpPr>
        <p:spPr>
          <a:xfrm>
            <a:off x="457200" y="986000"/>
            <a:ext cx="8229600" cy="3939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Features can be grouped in sub-modules that will be downloaded lazily by Angular</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The main benefit is to make the main Javascript bundle smaller</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Another benefit is to hide sensitive code from users who don’t have access to it (i.e. an admin section of your app)</a:t>
            </a:r>
            <a:endParaRPr sz="2400">
              <a:solidFill>
                <a:srgbClr val="434343"/>
              </a:solidFill>
            </a:endParaRPr>
          </a:p>
          <a:p>
            <a:pPr indent="0" lvl="0" marL="0" rtl="0" algn="l">
              <a:spcBef>
                <a:spcPts val="1000"/>
              </a:spcBef>
              <a:spcAft>
                <a:spcPts val="0"/>
              </a:spcAft>
              <a:buNone/>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6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Lazy-loading with the Router</a:t>
            </a:r>
            <a:endParaRPr/>
          </a:p>
        </p:txBody>
      </p:sp>
      <p:sp>
        <p:nvSpPr>
          <p:cNvPr id="1141" name="Google Shape;1141;p169"/>
          <p:cNvSpPr txBox="1"/>
          <p:nvPr>
            <p:ph idx="4294967295" type="body"/>
          </p:nvPr>
        </p:nvSpPr>
        <p:spPr>
          <a:xfrm>
            <a:off x="457200" y="718925"/>
            <a:ext cx="8628600" cy="42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To create a new module with Angular CLI:</a:t>
            </a:r>
            <a:endParaRPr sz="2400">
              <a:solidFill>
                <a:srgbClr val="434343"/>
              </a:solidFill>
            </a:endParaRPr>
          </a:p>
          <a:p>
            <a:pPr indent="0" lvl="0" marL="0" rtl="0" algn="ctr">
              <a:spcBef>
                <a:spcPts val="1600"/>
              </a:spcBef>
              <a:spcAft>
                <a:spcPts val="0"/>
              </a:spcAft>
              <a:buNone/>
            </a:pPr>
            <a:r>
              <a:rPr b="1" lang="en" sz="2400">
                <a:solidFill>
                  <a:srgbClr val="434343"/>
                </a:solidFill>
                <a:latin typeface="Consolas"/>
                <a:ea typeface="Consolas"/>
                <a:cs typeface="Consolas"/>
                <a:sym typeface="Consolas"/>
              </a:rPr>
              <a:t>ng generate module mySubModule</a:t>
            </a:r>
            <a:endParaRPr sz="2400">
              <a:solidFill>
                <a:srgbClr val="434343"/>
              </a:solidFill>
            </a:endParaRPr>
          </a:p>
          <a:p>
            <a:pPr indent="0" lvl="0" marL="0" rtl="0" algn="l">
              <a:spcBef>
                <a:spcPts val="1600"/>
              </a:spcBef>
              <a:spcAft>
                <a:spcPts val="0"/>
              </a:spcAft>
              <a:buNone/>
            </a:pPr>
            <a:r>
              <a:rPr lang="en" sz="2400">
                <a:solidFill>
                  <a:srgbClr val="434343"/>
                </a:solidFill>
              </a:rPr>
              <a:t>Lazy-loaded modules can have their own child routes </a:t>
            </a:r>
            <a:endParaRPr sz="2400">
              <a:solidFill>
                <a:srgbClr val="434343"/>
              </a:solidFill>
            </a:endParaRPr>
          </a:p>
          <a:p>
            <a:pPr indent="0" lvl="0" marL="0" rtl="0" algn="l">
              <a:spcBef>
                <a:spcPts val="1600"/>
              </a:spcBef>
              <a:spcAft>
                <a:spcPts val="0"/>
              </a:spcAft>
              <a:buNone/>
            </a:pPr>
            <a:r>
              <a:rPr lang="en" sz="2400">
                <a:solidFill>
                  <a:srgbClr val="434343"/>
                </a:solidFill>
              </a:rPr>
              <a:t>Then don’t import it in </a:t>
            </a:r>
            <a:r>
              <a:rPr b="1" lang="en" sz="2400">
                <a:solidFill>
                  <a:srgbClr val="434343"/>
                </a:solidFill>
                <a:latin typeface="Consolas"/>
                <a:ea typeface="Consolas"/>
                <a:cs typeface="Consolas"/>
                <a:sym typeface="Consolas"/>
              </a:rPr>
              <a:t>app.module.ts</a:t>
            </a:r>
            <a:r>
              <a:rPr lang="en" sz="2400">
                <a:solidFill>
                  <a:srgbClr val="434343"/>
                </a:solidFill>
              </a:rPr>
              <a:t>, and route to it as follows:</a:t>
            </a:r>
            <a:endParaRPr sz="2400">
              <a:solidFill>
                <a:srgbClr val="434343"/>
              </a:solidFill>
            </a:endParaRPr>
          </a:p>
          <a:p>
            <a:pPr indent="0" lvl="0" marL="457200" rtl="0" algn="l">
              <a:spcBef>
                <a:spcPts val="1600"/>
              </a:spcBef>
              <a:spcAft>
                <a:spcPts val="0"/>
              </a:spcAft>
              <a:buClr>
                <a:schemeClr val="dk1"/>
              </a:buClr>
              <a:buSzPts val="1100"/>
              <a:buFont typeface="Arial"/>
              <a:buNone/>
            </a:pPr>
            <a:r>
              <a:rPr lang="en">
                <a:solidFill>
                  <a:schemeClr val="dk1"/>
                </a:solidFill>
                <a:highlight>
                  <a:srgbClr val="FFFFFF"/>
                </a:highlight>
                <a:latin typeface="Courier New"/>
                <a:ea typeface="Courier New"/>
                <a:cs typeface="Courier New"/>
                <a:sym typeface="Courier New"/>
              </a:rPr>
              <a:t>{</a:t>
            </a:r>
            <a:endParaRPr>
              <a:solidFill>
                <a:schemeClr val="dk1"/>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a:solidFill>
                  <a:schemeClr val="dk1"/>
                </a:solidFill>
                <a:highlight>
                  <a:srgbClr val="FFFFFF"/>
                </a:highlight>
                <a:latin typeface="Courier New"/>
                <a:ea typeface="Courier New"/>
                <a:cs typeface="Courier New"/>
                <a:sym typeface="Courier New"/>
              </a:rPr>
              <a:t> </a:t>
            </a:r>
            <a:r>
              <a:rPr b="1" lang="en">
                <a:solidFill>
                  <a:srgbClr val="660E7A"/>
                </a:solidFill>
                <a:highlight>
                  <a:srgbClr val="FFFFFF"/>
                </a:highlight>
                <a:latin typeface="Courier New"/>
                <a:ea typeface="Courier New"/>
                <a:cs typeface="Courier New"/>
                <a:sym typeface="Courier New"/>
              </a:rPr>
              <a:t>path</a:t>
            </a:r>
            <a:r>
              <a:rPr lang="en">
                <a:solidFill>
                  <a:schemeClr val="dk1"/>
                </a:solidFill>
                <a:highlight>
                  <a:srgbClr val="FFFFFF"/>
                </a:highlight>
                <a:latin typeface="Courier New"/>
                <a:ea typeface="Courier New"/>
                <a:cs typeface="Courier New"/>
                <a:sym typeface="Courier New"/>
              </a:rPr>
              <a:t>: </a:t>
            </a:r>
            <a:r>
              <a:rPr b="1" lang="en">
                <a:solidFill>
                  <a:srgbClr val="008000"/>
                </a:solidFill>
                <a:highlight>
                  <a:srgbClr val="FFFFFF"/>
                </a:highlight>
                <a:latin typeface="Courier New"/>
                <a:ea typeface="Courier New"/>
                <a:cs typeface="Courier New"/>
                <a:sym typeface="Courier New"/>
              </a:rPr>
              <a:t>'admin'</a:t>
            </a:r>
            <a:r>
              <a:rPr lang="en">
                <a:solidFill>
                  <a:schemeClr val="dk1"/>
                </a:solidFill>
                <a:highlight>
                  <a:srgbClr val="FFFFFF"/>
                </a:highlight>
                <a:latin typeface="Courier New"/>
                <a:ea typeface="Courier New"/>
                <a:cs typeface="Courier New"/>
                <a:sym typeface="Courier New"/>
              </a:rPr>
              <a:t>,</a:t>
            </a:r>
            <a:endParaRPr>
              <a:solidFill>
                <a:schemeClr val="dk1"/>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a:solidFill>
                  <a:schemeClr val="dk1"/>
                </a:solidFill>
                <a:highlight>
                  <a:srgbClr val="FFFFFF"/>
                </a:highlight>
                <a:latin typeface="Courier New"/>
                <a:ea typeface="Courier New"/>
                <a:cs typeface="Courier New"/>
                <a:sym typeface="Courier New"/>
              </a:rPr>
              <a:t> </a:t>
            </a:r>
            <a:r>
              <a:rPr b="1" lang="en">
                <a:solidFill>
                  <a:srgbClr val="660E7A"/>
                </a:solidFill>
                <a:highlight>
                  <a:srgbClr val="FFFFFF"/>
                </a:highlight>
                <a:latin typeface="Courier New"/>
                <a:ea typeface="Courier New"/>
                <a:cs typeface="Courier New"/>
                <a:sym typeface="Courier New"/>
              </a:rPr>
              <a:t>loadChildren</a:t>
            </a:r>
            <a:r>
              <a:rPr lang="en">
                <a:solidFill>
                  <a:schemeClr val="dk1"/>
                </a:solidFill>
                <a:highlight>
                  <a:srgbClr val="FFFFFF"/>
                </a:highlight>
                <a:latin typeface="Courier New"/>
                <a:ea typeface="Courier New"/>
                <a:cs typeface="Courier New"/>
                <a:sym typeface="Courier New"/>
              </a:rPr>
              <a:t>: () =&gt; </a:t>
            </a:r>
            <a:r>
              <a:rPr b="1" lang="en">
                <a:solidFill>
                  <a:schemeClr val="dk1"/>
                </a:solidFill>
                <a:highlight>
                  <a:schemeClr val="lt1"/>
                </a:highlight>
                <a:latin typeface="Courier New"/>
                <a:ea typeface="Courier New"/>
                <a:cs typeface="Courier New"/>
                <a:sym typeface="Courier New"/>
              </a:rPr>
              <a:t>import(</a:t>
            </a:r>
            <a:r>
              <a:rPr b="1" lang="en">
                <a:solidFill>
                  <a:srgbClr val="008000"/>
                </a:solidFill>
                <a:highlight>
                  <a:schemeClr val="lt1"/>
                </a:highlight>
                <a:latin typeface="Courier New"/>
                <a:ea typeface="Courier New"/>
                <a:cs typeface="Courier New"/>
                <a:sym typeface="Courier New"/>
              </a:rPr>
              <a:t>'app/admin/admin.module'</a:t>
            </a:r>
            <a:r>
              <a:rPr b="1" lang="en">
                <a:solidFill>
                  <a:schemeClr val="dk1"/>
                </a:solidFill>
                <a:highlight>
                  <a:schemeClr val="lt1"/>
                </a:highlight>
                <a:latin typeface="Courier New"/>
                <a:ea typeface="Courier New"/>
                <a:cs typeface="Courier New"/>
                <a:sym typeface="Courier New"/>
              </a:rPr>
              <a:t>)</a:t>
            </a:r>
            <a:endParaRPr b="1">
              <a:solidFill>
                <a:schemeClr val="dk1"/>
              </a:solidFill>
              <a:highlight>
                <a:schemeClr val="lt1"/>
              </a:highlight>
              <a:latin typeface="Courier New"/>
              <a:ea typeface="Courier New"/>
              <a:cs typeface="Courier New"/>
              <a:sym typeface="Courier New"/>
            </a:endParaRPr>
          </a:p>
          <a:p>
            <a:pPr indent="457200" lvl="0" marL="2743200" rtl="0" algn="l">
              <a:spcBef>
                <a:spcPts val="0"/>
              </a:spcBef>
              <a:spcAft>
                <a:spcPts val="0"/>
              </a:spcAft>
              <a:buClr>
                <a:schemeClr val="dk1"/>
              </a:buClr>
              <a:buSzPts val="1100"/>
              <a:buFont typeface="Arial"/>
              <a:buNone/>
            </a:pPr>
            <a:r>
              <a:rPr b="1" lang="en">
                <a:solidFill>
                  <a:schemeClr val="dk1"/>
                </a:solidFill>
                <a:highlight>
                  <a:schemeClr val="lt1"/>
                </a:highlight>
                <a:latin typeface="Courier New"/>
                <a:ea typeface="Courier New"/>
                <a:cs typeface="Courier New"/>
                <a:sym typeface="Courier New"/>
              </a:rPr>
              <a:t>.then(</a:t>
            </a:r>
            <a:r>
              <a:rPr b="1" lang="en">
                <a:solidFill>
                  <a:schemeClr val="dk2"/>
                </a:solidFill>
                <a:highlight>
                  <a:schemeClr val="lt1"/>
                </a:highlight>
                <a:latin typeface="Courier New"/>
                <a:ea typeface="Courier New"/>
                <a:cs typeface="Courier New"/>
                <a:sym typeface="Courier New"/>
              </a:rPr>
              <a:t>m </a:t>
            </a:r>
            <a:r>
              <a:rPr b="1" lang="en">
                <a:solidFill>
                  <a:srgbClr val="660E7A"/>
                </a:solidFill>
                <a:highlight>
                  <a:schemeClr val="lt1"/>
                </a:highlight>
                <a:latin typeface="Courier New"/>
                <a:ea typeface="Courier New"/>
                <a:cs typeface="Courier New"/>
                <a:sym typeface="Courier New"/>
              </a:rPr>
              <a:t>=&gt;</a:t>
            </a:r>
            <a:r>
              <a:rPr b="1" lang="en">
                <a:solidFill>
                  <a:schemeClr val="dk2"/>
                </a:solidFill>
                <a:highlight>
                  <a:schemeClr val="lt1"/>
                </a:highlight>
                <a:latin typeface="Courier New"/>
                <a:ea typeface="Courier New"/>
                <a:cs typeface="Courier New"/>
                <a:sym typeface="Courier New"/>
              </a:rPr>
              <a:t> m.AdminModule</a:t>
            </a:r>
            <a:r>
              <a:rPr lang="en">
                <a:solidFill>
                  <a:schemeClr val="dk1"/>
                </a:solidFill>
                <a:highlight>
                  <a:schemeClr val="lt1"/>
                </a:highlight>
                <a:latin typeface="Courier New"/>
                <a:ea typeface="Courier New"/>
                <a:cs typeface="Courier New"/>
                <a:sym typeface="Courier New"/>
              </a:rPr>
              <a:t>)</a:t>
            </a:r>
            <a:endParaRPr b="1">
              <a:solidFill>
                <a:srgbClr val="008000"/>
              </a:solidFill>
              <a:highlight>
                <a:srgbClr val="FFFFFF"/>
              </a:highlight>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a:solidFill>
                  <a:schemeClr val="dk1"/>
                </a:solidFill>
                <a:highlight>
                  <a:srgbClr val="FFFFFF"/>
                </a:highlight>
                <a:latin typeface="Courier New"/>
                <a:ea typeface="Courier New"/>
                <a:cs typeface="Courier New"/>
                <a:sym typeface="Courier New"/>
              </a:rPr>
              <a:t>}</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sz="2400"/>
          </a:p>
        </p:txBody>
      </p:sp>
      <p:pic>
        <p:nvPicPr>
          <p:cNvPr id="1142" name="Google Shape;1142;p169"/>
          <p:cNvPicPr preferRelativeResize="0"/>
          <p:nvPr/>
        </p:nvPicPr>
        <p:blipFill>
          <a:blip r:embed="rId3">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CLI: ng update</a:t>
            </a:r>
            <a:endParaRPr/>
          </a:p>
        </p:txBody>
      </p:sp>
      <p:sp>
        <p:nvSpPr>
          <p:cNvPr id="316" name="Google Shape;316;p62"/>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34343"/>
              </a:buClr>
              <a:buSzPts val="2400"/>
              <a:buChar char="●"/>
            </a:pPr>
            <a:r>
              <a:rPr lang="en" sz="2400">
                <a:solidFill>
                  <a:srgbClr val="434343"/>
                </a:solidFill>
              </a:rPr>
              <a:t>When updating Angular, it is recommended to use the guide at: </a:t>
            </a:r>
            <a:r>
              <a:rPr lang="en" sz="2400" u="sng">
                <a:solidFill>
                  <a:srgbClr val="434343"/>
                </a:solidFill>
              </a:rPr>
              <a:t>https://update.angular.io/</a:t>
            </a:r>
            <a:endParaRPr sz="2400" u="sng">
              <a:solidFill>
                <a:srgbClr val="434343"/>
              </a:solidFill>
            </a:endParaRPr>
          </a:p>
          <a:p>
            <a:pPr indent="-381000" lvl="0" marL="457200" rtl="0" algn="l">
              <a:lnSpc>
                <a:spcPct val="115000"/>
              </a:lnSpc>
              <a:spcBef>
                <a:spcPts val="0"/>
              </a:spcBef>
              <a:spcAft>
                <a:spcPts val="0"/>
              </a:spcAft>
              <a:buClr>
                <a:srgbClr val="434343"/>
              </a:buClr>
              <a:buSzPts val="2400"/>
              <a:buChar char="●"/>
            </a:pPr>
            <a:r>
              <a:rPr lang="en" sz="2400">
                <a:solidFill>
                  <a:srgbClr val="434343"/>
                </a:solidFill>
              </a:rPr>
              <a:t>Starting with Angular 6 (and Angular CLI 6), we can now use </a:t>
            </a:r>
            <a:r>
              <a:rPr b="1" lang="en" sz="2400">
                <a:solidFill>
                  <a:srgbClr val="434343"/>
                </a:solidFill>
                <a:latin typeface="Courier New"/>
                <a:ea typeface="Courier New"/>
                <a:cs typeface="Courier New"/>
                <a:sym typeface="Courier New"/>
              </a:rPr>
              <a:t>ng update</a:t>
            </a:r>
            <a:r>
              <a:rPr lang="en" sz="2400">
                <a:solidFill>
                  <a:srgbClr val="434343"/>
                </a:solidFill>
              </a:rPr>
              <a:t> to automate most of the process:</a:t>
            </a:r>
            <a:endParaRPr sz="2400">
              <a:solidFill>
                <a:srgbClr val="434343"/>
              </a:solidFill>
            </a:endParaRPr>
          </a:p>
          <a:p>
            <a:pPr indent="0" lvl="0" marL="457200" rtl="0" algn="ctr">
              <a:lnSpc>
                <a:spcPct val="115000"/>
              </a:lnSpc>
              <a:spcBef>
                <a:spcPts val="0"/>
              </a:spcBef>
              <a:spcAft>
                <a:spcPts val="0"/>
              </a:spcAft>
              <a:buNone/>
            </a:pPr>
            <a:r>
              <a:t/>
            </a:r>
            <a:endParaRPr b="1" sz="2400">
              <a:solidFill>
                <a:srgbClr val="434343"/>
              </a:solidFill>
            </a:endParaRPr>
          </a:p>
          <a:p>
            <a:pPr indent="0" lvl="0" marL="457200" rtl="0" algn="ctr">
              <a:lnSpc>
                <a:spcPct val="115000"/>
              </a:lnSpc>
              <a:spcBef>
                <a:spcPts val="0"/>
              </a:spcBef>
              <a:spcAft>
                <a:spcPts val="0"/>
              </a:spcAft>
              <a:buNone/>
            </a:pPr>
            <a:r>
              <a:rPr b="1" lang="en" sz="2400">
                <a:solidFill>
                  <a:srgbClr val="434343"/>
                </a:solidFill>
                <a:latin typeface="Courier New"/>
                <a:ea typeface="Courier New"/>
                <a:cs typeface="Courier New"/>
                <a:sym typeface="Courier New"/>
              </a:rPr>
              <a:t>ng update @angular/cli</a:t>
            </a:r>
            <a:endParaRPr b="1" sz="2400">
              <a:solidFill>
                <a:srgbClr val="434343"/>
              </a:solidFill>
              <a:latin typeface="Courier New"/>
              <a:ea typeface="Courier New"/>
              <a:cs typeface="Courier New"/>
              <a:sym typeface="Courier New"/>
            </a:endParaRPr>
          </a:p>
          <a:p>
            <a:pPr indent="0" lvl="0" marL="457200" rtl="0" algn="ctr">
              <a:lnSpc>
                <a:spcPct val="115000"/>
              </a:lnSpc>
              <a:spcBef>
                <a:spcPts val="0"/>
              </a:spcBef>
              <a:spcAft>
                <a:spcPts val="0"/>
              </a:spcAft>
              <a:buNone/>
            </a:pPr>
            <a:r>
              <a:rPr b="1" lang="en" sz="2400">
                <a:solidFill>
                  <a:srgbClr val="434343"/>
                </a:solidFill>
                <a:latin typeface="Courier New"/>
                <a:ea typeface="Courier New"/>
                <a:cs typeface="Courier New"/>
                <a:sym typeface="Courier New"/>
              </a:rPr>
              <a:t>ng update @angular/core</a:t>
            </a:r>
            <a:endParaRPr b="1" sz="2400">
              <a:solidFill>
                <a:srgbClr val="434343"/>
              </a:solidFill>
              <a:latin typeface="Courier New"/>
              <a:ea typeface="Courier New"/>
              <a:cs typeface="Courier New"/>
              <a:sym typeface="Courier New"/>
            </a:endParaRPr>
          </a:p>
          <a:p>
            <a:pPr indent="0" lvl="0" marL="457200" rtl="0" algn="ctr">
              <a:lnSpc>
                <a:spcPct val="115000"/>
              </a:lnSpc>
              <a:spcBef>
                <a:spcPts val="0"/>
              </a:spcBef>
              <a:spcAft>
                <a:spcPts val="0"/>
              </a:spcAft>
              <a:buNone/>
            </a:pPr>
            <a:r>
              <a:rPr b="1" lang="en" sz="2400">
                <a:solidFill>
                  <a:srgbClr val="434343"/>
                </a:solidFill>
                <a:latin typeface="Courier New"/>
                <a:ea typeface="Courier New"/>
                <a:cs typeface="Courier New"/>
                <a:sym typeface="Courier New"/>
              </a:rPr>
              <a:t>ng update @angular/material</a:t>
            </a:r>
            <a:endParaRPr b="1" sz="2400">
              <a:solidFill>
                <a:srgbClr val="434343"/>
              </a:solidFill>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sz="2400">
              <a:solidFill>
                <a:srgbClr val="434343"/>
              </a:solidFill>
            </a:endParaRPr>
          </a:p>
          <a:p>
            <a:pPr indent="0" lvl="0" marL="0" rtl="0" algn="l">
              <a:lnSpc>
                <a:spcPct val="115000"/>
              </a:lnSpc>
              <a:spcBef>
                <a:spcPts val="0"/>
              </a:spcBef>
              <a:spcAft>
                <a:spcPts val="1600"/>
              </a:spcAft>
              <a:buNone/>
            </a:pPr>
            <a:r>
              <a:t/>
            </a:r>
            <a:endParaRPr sz="2400">
              <a:solidFill>
                <a:srgbClr val="252525"/>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46" name="Shape 1146"/>
        <p:cNvGrpSpPr/>
        <p:nvPr/>
      </p:nvGrpSpPr>
      <p:grpSpPr>
        <a:xfrm>
          <a:off x="0" y="0"/>
          <a:ext cx="0" cy="0"/>
          <a:chOff x="0" y="0"/>
          <a:chExt cx="0" cy="0"/>
        </a:xfrm>
      </p:grpSpPr>
      <p:sp>
        <p:nvSpPr>
          <p:cNvPr id="1147" name="Google Shape;1147;p170"/>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1148" name="Google Shape;1148;p170"/>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1149" name="Google Shape;1149;p170"/>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1150" name="Google Shape;1150;p170"/>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11: </a:t>
            </a:r>
            <a:endParaRPr/>
          </a:p>
          <a:p>
            <a:pPr indent="0" lvl="0" marL="0" rtl="0" algn="l">
              <a:spcBef>
                <a:spcPts val="0"/>
              </a:spcBef>
              <a:spcAft>
                <a:spcPts val="0"/>
              </a:spcAft>
              <a:buNone/>
            </a:pPr>
            <a:r>
              <a:rPr lang="en"/>
              <a:t>Forms</a:t>
            </a:r>
            <a:endParaRPr/>
          </a:p>
        </p:txBody>
      </p:sp>
      <p:sp>
        <p:nvSpPr>
          <p:cNvPr id="1151" name="Google Shape;1151;p170"/>
          <p:cNvSpPr txBox="1"/>
          <p:nvPr/>
        </p:nvSpPr>
        <p:spPr>
          <a:xfrm>
            <a:off x="285575" y="2998025"/>
            <a:ext cx="7001400" cy="21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How to handle forms with Angular?</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Template driven forms and event driven forms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Form validation and submission</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7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Forms in Angular</a:t>
            </a:r>
            <a:endParaRPr/>
          </a:p>
        </p:txBody>
      </p:sp>
      <p:sp>
        <p:nvSpPr>
          <p:cNvPr id="1157" name="Google Shape;1157;p171"/>
          <p:cNvSpPr txBox="1"/>
          <p:nvPr>
            <p:ph idx="4294967295" type="body"/>
          </p:nvPr>
        </p:nvSpPr>
        <p:spPr>
          <a:xfrm>
            <a:off x="375125" y="865675"/>
            <a:ext cx="8707200" cy="4088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434343"/>
              </a:buClr>
              <a:buSzPts val="2800"/>
              <a:buChar char="●"/>
            </a:pPr>
            <a:r>
              <a:rPr lang="en" sz="2800">
                <a:solidFill>
                  <a:srgbClr val="434343"/>
                </a:solidFill>
              </a:rPr>
              <a:t>Angular provides tools to facilitate form management:</a:t>
            </a:r>
            <a:endParaRPr sz="2800">
              <a:solidFill>
                <a:srgbClr val="434343"/>
              </a:solidFill>
            </a:endParaRPr>
          </a:p>
          <a:p>
            <a:pPr indent="-381000" lvl="1" marL="914400" rtl="0" algn="l">
              <a:spcBef>
                <a:spcPts val="0"/>
              </a:spcBef>
              <a:spcAft>
                <a:spcPts val="0"/>
              </a:spcAft>
              <a:buClr>
                <a:srgbClr val="434343"/>
              </a:buClr>
              <a:buSzPts val="2400"/>
              <a:buChar char="○"/>
            </a:pPr>
            <a:r>
              <a:rPr lang="en" sz="2400">
                <a:solidFill>
                  <a:srgbClr val="434343"/>
                </a:solidFill>
              </a:rPr>
              <a:t>Data bindings</a:t>
            </a:r>
            <a:endParaRPr sz="2400">
              <a:solidFill>
                <a:srgbClr val="434343"/>
              </a:solidFill>
            </a:endParaRPr>
          </a:p>
          <a:p>
            <a:pPr indent="-381000" lvl="1" marL="914400" rtl="0" algn="l">
              <a:spcBef>
                <a:spcPts val="0"/>
              </a:spcBef>
              <a:spcAft>
                <a:spcPts val="0"/>
              </a:spcAft>
              <a:buClr>
                <a:srgbClr val="434343"/>
              </a:buClr>
              <a:buSzPts val="2400"/>
              <a:buChar char="○"/>
            </a:pPr>
            <a:r>
              <a:rPr lang="en" sz="2400">
                <a:solidFill>
                  <a:srgbClr val="434343"/>
                </a:solidFill>
              </a:rPr>
              <a:t>Form submission</a:t>
            </a:r>
            <a:endParaRPr sz="2400">
              <a:solidFill>
                <a:srgbClr val="434343"/>
              </a:solidFill>
            </a:endParaRPr>
          </a:p>
          <a:p>
            <a:pPr indent="-381000" lvl="1" marL="914400" rtl="0" algn="l">
              <a:spcBef>
                <a:spcPts val="0"/>
              </a:spcBef>
              <a:spcAft>
                <a:spcPts val="0"/>
              </a:spcAft>
              <a:buClr>
                <a:srgbClr val="434343"/>
              </a:buClr>
              <a:buSzPts val="2400"/>
              <a:buChar char="○"/>
            </a:pPr>
            <a:r>
              <a:rPr lang="en" sz="2400">
                <a:solidFill>
                  <a:srgbClr val="434343"/>
                </a:solidFill>
              </a:rPr>
              <a:t>Form validation</a:t>
            </a:r>
            <a:endParaRPr sz="2400">
              <a:solidFill>
                <a:srgbClr val="434343"/>
              </a:solidFill>
            </a:endParaRPr>
          </a:p>
          <a:p>
            <a:pPr indent="-381000" lvl="1" marL="914400" rtl="0" algn="l">
              <a:spcBef>
                <a:spcPts val="0"/>
              </a:spcBef>
              <a:spcAft>
                <a:spcPts val="0"/>
              </a:spcAft>
              <a:buClr>
                <a:srgbClr val="434343"/>
              </a:buClr>
              <a:buSzPts val="2400"/>
              <a:buChar char="○"/>
            </a:pPr>
            <a:r>
              <a:rPr lang="en" sz="2400">
                <a:solidFill>
                  <a:srgbClr val="434343"/>
                </a:solidFill>
              </a:rPr>
              <a:t>Error handling</a:t>
            </a:r>
            <a:endParaRPr sz="2800">
              <a:solidFill>
                <a:srgbClr val="434343"/>
              </a:solidFill>
            </a:endParaRPr>
          </a:p>
          <a:p>
            <a:pPr indent="-406400" lvl="0" marL="457200" rtl="0" algn="l">
              <a:spcBef>
                <a:spcPts val="1000"/>
              </a:spcBef>
              <a:spcAft>
                <a:spcPts val="0"/>
              </a:spcAft>
              <a:buClr>
                <a:srgbClr val="434343"/>
              </a:buClr>
              <a:buSzPts val="2800"/>
              <a:buChar char="●"/>
            </a:pPr>
            <a:r>
              <a:rPr lang="en" sz="2800">
                <a:solidFill>
                  <a:srgbClr val="434343"/>
                </a:solidFill>
              </a:rPr>
              <a:t>There are two different ways to handle forms:</a:t>
            </a:r>
            <a:endParaRPr sz="2800">
              <a:solidFill>
                <a:srgbClr val="434343"/>
              </a:solidFill>
            </a:endParaRPr>
          </a:p>
          <a:p>
            <a:pPr indent="-381000" lvl="1" marL="914400" rtl="0" algn="l">
              <a:spcBef>
                <a:spcPts val="0"/>
              </a:spcBef>
              <a:spcAft>
                <a:spcPts val="0"/>
              </a:spcAft>
              <a:buClr>
                <a:srgbClr val="434343"/>
              </a:buClr>
              <a:buSzPts val="2400"/>
              <a:buChar char="○"/>
            </a:pPr>
            <a:r>
              <a:rPr lang="en" sz="2400">
                <a:solidFill>
                  <a:srgbClr val="434343"/>
                </a:solidFill>
              </a:rPr>
              <a:t>Template-driven</a:t>
            </a:r>
            <a:endParaRPr sz="2400">
              <a:solidFill>
                <a:srgbClr val="434343"/>
              </a:solidFill>
            </a:endParaRPr>
          </a:p>
          <a:p>
            <a:pPr indent="-381000" lvl="1" marL="914400" rtl="0" algn="l">
              <a:spcBef>
                <a:spcPts val="0"/>
              </a:spcBef>
              <a:spcAft>
                <a:spcPts val="0"/>
              </a:spcAft>
              <a:buClr>
                <a:srgbClr val="434343"/>
              </a:buClr>
              <a:buSzPts val="2400"/>
              <a:buChar char="○"/>
            </a:pPr>
            <a:r>
              <a:rPr lang="en" sz="2400">
                <a:solidFill>
                  <a:srgbClr val="434343"/>
                </a:solidFill>
              </a:rPr>
              <a:t>Reactive Forms</a:t>
            </a:r>
            <a:endParaRPr sz="2400">
              <a:solidFill>
                <a:srgbClr val="434343"/>
              </a:solidFill>
            </a:endParaRPr>
          </a:p>
          <a:p>
            <a:pPr indent="0" lvl="0" marL="0" rtl="0" algn="l">
              <a:spcBef>
                <a:spcPts val="1600"/>
              </a:spcBef>
              <a:spcAft>
                <a:spcPts val="1600"/>
              </a:spcAft>
              <a:buNone/>
            </a:pPr>
            <a:r>
              <a:t/>
            </a:r>
            <a:endParaRPr>
              <a:solidFill>
                <a:srgbClr val="252525"/>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7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start with Template-Driven forms</a:t>
            </a:r>
            <a:endParaRPr/>
          </a:p>
        </p:txBody>
      </p:sp>
      <p:sp>
        <p:nvSpPr>
          <p:cNvPr id="1163" name="Google Shape;1163;p172"/>
          <p:cNvSpPr txBox="1"/>
          <p:nvPr>
            <p:ph idx="4294967295" type="body"/>
          </p:nvPr>
        </p:nvSpPr>
        <p:spPr>
          <a:xfrm>
            <a:off x="457200" y="1064900"/>
            <a:ext cx="8229600" cy="3860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400">
                <a:solidFill>
                  <a:srgbClr val="434343"/>
                </a:solidFill>
              </a:rPr>
              <a:t>Example available in the </a:t>
            </a:r>
            <a:r>
              <a:rPr b="1" lang="en" sz="2400">
                <a:solidFill>
                  <a:srgbClr val="434343"/>
                </a:solidFill>
                <a:latin typeface="Consolas"/>
                <a:ea typeface="Consolas"/>
                <a:cs typeface="Consolas"/>
                <a:sym typeface="Consolas"/>
              </a:rPr>
              <a:t>forms</a:t>
            </a:r>
            <a:r>
              <a:rPr i="1" lang="en" sz="2400">
                <a:solidFill>
                  <a:srgbClr val="434343"/>
                </a:solidFill>
              </a:rPr>
              <a:t> </a:t>
            </a:r>
            <a:r>
              <a:rPr lang="en" sz="2400">
                <a:solidFill>
                  <a:srgbClr val="434343"/>
                </a:solidFill>
              </a:rPr>
              <a:t>folder</a:t>
            </a:r>
            <a:endParaRPr sz="2400">
              <a:solidFill>
                <a:srgbClr val="434343"/>
              </a:solidFill>
            </a:endParaRPr>
          </a:p>
          <a:p>
            <a:pPr indent="0" lvl="0" marL="0" rtl="0" algn="l">
              <a:spcBef>
                <a:spcPts val="0"/>
              </a:spcBef>
              <a:spcAft>
                <a:spcPts val="1600"/>
              </a:spcAft>
              <a:buNone/>
            </a:pPr>
            <a:r>
              <a:t/>
            </a:r>
            <a:endParaRPr>
              <a:solidFill>
                <a:srgbClr val="252525"/>
              </a:solidFill>
            </a:endParaRPr>
          </a:p>
        </p:txBody>
      </p:sp>
      <p:pic>
        <p:nvPicPr>
          <p:cNvPr descr="Screenshot 2017-10-04 17.56.07.png" id="1164" name="Google Shape;1164;p172"/>
          <p:cNvPicPr preferRelativeResize="0"/>
          <p:nvPr/>
        </p:nvPicPr>
        <p:blipFill>
          <a:blip r:embed="rId3">
            <a:alphaModFix/>
          </a:blip>
          <a:stretch>
            <a:fillRect/>
          </a:stretch>
        </p:blipFill>
        <p:spPr>
          <a:xfrm>
            <a:off x="405075" y="2154524"/>
            <a:ext cx="8434700" cy="19298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7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Specific classes and properties</a:t>
            </a:r>
            <a:endParaRPr/>
          </a:p>
        </p:txBody>
      </p:sp>
      <p:sp>
        <p:nvSpPr>
          <p:cNvPr id="1170" name="Google Shape;1170;p173"/>
          <p:cNvSpPr txBox="1"/>
          <p:nvPr>
            <p:ph idx="4294967295" type="body"/>
          </p:nvPr>
        </p:nvSpPr>
        <p:spPr>
          <a:xfrm>
            <a:off x="199750" y="815175"/>
            <a:ext cx="8944200" cy="4110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solidFill>
                  <a:srgbClr val="434343"/>
                </a:solidFill>
              </a:rPr>
              <a:t>Angular sets CSS classes and model properties on each form element as well as on the entire form:</a:t>
            </a:r>
            <a:endParaRPr sz="2800">
              <a:solidFill>
                <a:srgbClr val="434343"/>
              </a:solidFill>
            </a:endParaRPr>
          </a:p>
          <a:p>
            <a:pPr indent="0" lvl="0" marL="0" marR="0" rtl="0" algn="l">
              <a:lnSpc>
                <a:spcPct val="100000"/>
              </a:lnSpc>
              <a:spcBef>
                <a:spcPts val="600"/>
              </a:spcBef>
              <a:spcAft>
                <a:spcPts val="0"/>
              </a:spcAft>
              <a:buNone/>
            </a:pPr>
            <a:r>
              <a:t/>
            </a:r>
            <a:endParaRPr sz="700">
              <a:solidFill>
                <a:srgbClr val="434343"/>
              </a:solidFill>
            </a:endParaRPr>
          </a:p>
          <a:p>
            <a:pPr indent="0" lvl="0" marL="457200" marR="0" rtl="0" algn="l">
              <a:lnSpc>
                <a:spcPct val="100000"/>
              </a:lnSpc>
              <a:spcBef>
                <a:spcPts val="600"/>
              </a:spcBef>
              <a:spcAft>
                <a:spcPts val="0"/>
              </a:spcAft>
              <a:buNone/>
            </a:pPr>
            <a:r>
              <a:rPr b="1" lang="en" sz="2800">
                <a:solidFill>
                  <a:srgbClr val="434343"/>
                </a:solidFill>
                <a:latin typeface="Consolas"/>
                <a:ea typeface="Consolas"/>
                <a:cs typeface="Consolas"/>
                <a:sym typeface="Consolas"/>
              </a:rPr>
              <a:t>Pristine</a:t>
            </a:r>
            <a:r>
              <a:rPr b="1" i="1" lang="en" sz="2800">
                <a:solidFill>
                  <a:srgbClr val="434343"/>
                </a:solidFill>
              </a:rPr>
              <a:t> </a:t>
            </a:r>
            <a:r>
              <a:rPr lang="en" sz="2800">
                <a:solidFill>
                  <a:srgbClr val="434343"/>
                </a:solidFill>
              </a:rPr>
              <a:t>when no value has been changed</a:t>
            </a:r>
            <a:endParaRPr sz="2800">
              <a:solidFill>
                <a:srgbClr val="434343"/>
              </a:solidFill>
            </a:endParaRPr>
          </a:p>
          <a:p>
            <a:pPr indent="0" lvl="0" marL="457200" marR="0" rtl="0" algn="l">
              <a:lnSpc>
                <a:spcPct val="100000"/>
              </a:lnSpc>
              <a:spcBef>
                <a:spcPts val="600"/>
              </a:spcBef>
              <a:spcAft>
                <a:spcPts val="0"/>
              </a:spcAft>
              <a:buNone/>
            </a:pPr>
            <a:r>
              <a:rPr b="1" lang="en" sz="2800">
                <a:solidFill>
                  <a:srgbClr val="434343"/>
                </a:solidFill>
                <a:latin typeface="Consolas"/>
                <a:ea typeface="Consolas"/>
                <a:cs typeface="Consolas"/>
                <a:sym typeface="Consolas"/>
              </a:rPr>
              <a:t>Dirty</a:t>
            </a:r>
            <a:r>
              <a:rPr b="1" i="1" lang="en" sz="2800">
                <a:solidFill>
                  <a:srgbClr val="434343"/>
                </a:solidFill>
              </a:rPr>
              <a:t> </a:t>
            </a:r>
            <a:r>
              <a:rPr lang="en" sz="2800">
                <a:solidFill>
                  <a:srgbClr val="434343"/>
                </a:solidFill>
              </a:rPr>
              <a:t>when a value has been changed</a:t>
            </a:r>
            <a:endParaRPr sz="2800">
              <a:solidFill>
                <a:srgbClr val="434343"/>
              </a:solidFill>
            </a:endParaRPr>
          </a:p>
          <a:p>
            <a:pPr indent="0" lvl="0" marL="457200" marR="0" rtl="0" algn="l">
              <a:lnSpc>
                <a:spcPct val="100000"/>
              </a:lnSpc>
              <a:spcBef>
                <a:spcPts val="600"/>
              </a:spcBef>
              <a:spcAft>
                <a:spcPts val="0"/>
              </a:spcAft>
              <a:buNone/>
            </a:pPr>
            <a:r>
              <a:rPr b="1" lang="en" sz="2800">
                <a:solidFill>
                  <a:srgbClr val="434343"/>
                </a:solidFill>
                <a:latin typeface="Consolas"/>
                <a:ea typeface="Consolas"/>
                <a:cs typeface="Consolas"/>
                <a:sym typeface="Consolas"/>
              </a:rPr>
              <a:t>Valid</a:t>
            </a:r>
            <a:r>
              <a:rPr b="1" i="1" lang="en" sz="2800">
                <a:solidFill>
                  <a:srgbClr val="434343"/>
                </a:solidFill>
              </a:rPr>
              <a:t> </a:t>
            </a:r>
            <a:r>
              <a:rPr lang="en" sz="2800">
                <a:solidFill>
                  <a:srgbClr val="434343"/>
                </a:solidFill>
              </a:rPr>
              <a:t>when the entered value is valid</a:t>
            </a:r>
            <a:endParaRPr sz="2800">
              <a:solidFill>
                <a:srgbClr val="434343"/>
              </a:solidFill>
            </a:endParaRPr>
          </a:p>
          <a:p>
            <a:pPr indent="0" lvl="0" marL="457200" marR="0" rtl="0" algn="l">
              <a:lnSpc>
                <a:spcPct val="100000"/>
              </a:lnSpc>
              <a:spcBef>
                <a:spcPts val="600"/>
              </a:spcBef>
              <a:spcAft>
                <a:spcPts val="0"/>
              </a:spcAft>
              <a:buNone/>
            </a:pPr>
            <a:r>
              <a:rPr b="1" lang="en" sz="2800">
                <a:solidFill>
                  <a:srgbClr val="434343"/>
                </a:solidFill>
                <a:latin typeface="Consolas"/>
                <a:ea typeface="Consolas"/>
                <a:cs typeface="Consolas"/>
                <a:sym typeface="Consolas"/>
              </a:rPr>
              <a:t>Invalid</a:t>
            </a:r>
            <a:r>
              <a:rPr b="1" i="1" lang="en" sz="2800">
                <a:solidFill>
                  <a:srgbClr val="434343"/>
                </a:solidFill>
              </a:rPr>
              <a:t> </a:t>
            </a:r>
            <a:r>
              <a:rPr lang="en" sz="2800">
                <a:solidFill>
                  <a:srgbClr val="434343"/>
                </a:solidFill>
              </a:rPr>
              <a:t>otherwise</a:t>
            </a:r>
            <a:endParaRPr sz="2800">
              <a:solidFill>
                <a:srgbClr val="434343"/>
              </a:solidFill>
            </a:endParaRPr>
          </a:p>
          <a:p>
            <a:pPr indent="0" lvl="0" marL="457200" marR="0" rtl="0" algn="l">
              <a:lnSpc>
                <a:spcPct val="100000"/>
              </a:lnSpc>
              <a:spcBef>
                <a:spcPts val="600"/>
              </a:spcBef>
              <a:spcAft>
                <a:spcPts val="0"/>
              </a:spcAft>
              <a:buNone/>
            </a:pPr>
            <a:r>
              <a:rPr b="1" lang="en" sz="2800">
                <a:solidFill>
                  <a:srgbClr val="434343"/>
                </a:solidFill>
                <a:latin typeface="Consolas"/>
                <a:ea typeface="Consolas"/>
                <a:cs typeface="Consolas"/>
                <a:sym typeface="Consolas"/>
              </a:rPr>
              <a:t>Touched</a:t>
            </a:r>
            <a:r>
              <a:rPr lang="en" sz="2800">
                <a:solidFill>
                  <a:srgbClr val="434343"/>
                </a:solidFill>
              </a:rPr>
              <a:t> when an element got focus, then lost it</a:t>
            </a:r>
            <a:endParaRPr sz="2800">
              <a:solidFill>
                <a:srgbClr val="434343"/>
              </a:solidFill>
            </a:endParaRPr>
          </a:p>
          <a:p>
            <a:pPr indent="0" lvl="0" marL="457200" marR="0" rtl="0" algn="l">
              <a:lnSpc>
                <a:spcPct val="100000"/>
              </a:lnSpc>
              <a:spcBef>
                <a:spcPts val="600"/>
              </a:spcBef>
              <a:spcAft>
                <a:spcPts val="0"/>
              </a:spcAft>
              <a:buNone/>
            </a:pPr>
            <a:r>
              <a:rPr b="1" lang="en" sz="2800">
                <a:solidFill>
                  <a:srgbClr val="434343"/>
                </a:solidFill>
                <a:latin typeface="Consolas"/>
                <a:ea typeface="Consolas"/>
                <a:cs typeface="Consolas"/>
                <a:sym typeface="Consolas"/>
              </a:rPr>
              <a:t>Untouched</a:t>
            </a:r>
            <a:r>
              <a:rPr b="1" i="1" lang="en" sz="2800">
                <a:solidFill>
                  <a:srgbClr val="434343"/>
                </a:solidFill>
              </a:rPr>
              <a:t> </a:t>
            </a:r>
            <a:r>
              <a:rPr lang="en" sz="2800">
                <a:solidFill>
                  <a:srgbClr val="434343"/>
                </a:solidFill>
              </a:rPr>
              <a:t>otherwise</a:t>
            </a:r>
            <a:endParaRPr sz="2800">
              <a:solidFill>
                <a:srgbClr val="434343"/>
              </a:solidFill>
            </a:endParaRPr>
          </a:p>
          <a:p>
            <a:pPr indent="0" lvl="0" marL="0" marR="0" rtl="0" algn="l">
              <a:lnSpc>
                <a:spcPct val="100000"/>
              </a:lnSpc>
              <a:spcBef>
                <a:spcPts val="600"/>
              </a:spcBef>
              <a:spcAft>
                <a:spcPts val="0"/>
              </a:spcAft>
              <a:buNone/>
            </a:pPr>
            <a:r>
              <a:t/>
            </a:r>
            <a:endParaRPr sz="2400"/>
          </a:p>
          <a:p>
            <a:pPr indent="0" lvl="0" marL="0" rtl="0" algn="l">
              <a:spcBef>
                <a:spcPts val="0"/>
              </a:spcBef>
              <a:spcAft>
                <a:spcPts val="1600"/>
              </a:spcAft>
              <a:buNone/>
            </a:pPr>
            <a:r>
              <a:t/>
            </a:r>
            <a:endParaRPr>
              <a:solidFill>
                <a:srgbClr val="252525"/>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7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access these properties?</a:t>
            </a:r>
            <a:endParaRPr/>
          </a:p>
        </p:txBody>
      </p:sp>
      <p:sp>
        <p:nvSpPr>
          <p:cNvPr id="1176" name="Google Shape;1176;p174"/>
          <p:cNvSpPr txBox="1"/>
          <p:nvPr>
            <p:ph idx="4294967295" type="body"/>
          </p:nvPr>
        </p:nvSpPr>
        <p:spPr>
          <a:xfrm>
            <a:off x="199800" y="1260650"/>
            <a:ext cx="8944200" cy="3765900"/>
          </a:xfrm>
          <a:prstGeom prst="rect">
            <a:avLst/>
          </a:prstGeom>
        </p:spPr>
        <p:txBody>
          <a:bodyPr anchorCtr="0" anchor="t" bIns="91425" lIns="91425" spcFirstLastPara="1" rIns="91425" wrap="square" tIns="91425">
            <a:noAutofit/>
          </a:bodyPr>
          <a:lstStyle/>
          <a:p>
            <a:pPr indent="-228600" lvl="0" marL="457200" marR="0" rtl="0" algn="l">
              <a:lnSpc>
                <a:spcPct val="100000"/>
              </a:lnSpc>
              <a:spcBef>
                <a:spcPts val="600"/>
              </a:spcBef>
              <a:spcAft>
                <a:spcPts val="0"/>
              </a:spcAft>
              <a:buClr>
                <a:srgbClr val="434343"/>
              </a:buClr>
              <a:buSzPts val="2800"/>
              <a:buNone/>
            </a:pPr>
            <a:r>
              <a:rPr lang="en" sz="2800">
                <a:solidFill>
                  <a:srgbClr val="434343"/>
                </a:solidFill>
              </a:rPr>
              <a:t>These properties are exported by the </a:t>
            </a:r>
            <a:r>
              <a:rPr b="1" lang="en" sz="2800">
                <a:solidFill>
                  <a:srgbClr val="434343"/>
                </a:solidFill>
                <a:latin typeface="Consolas"/>
                <a:ea typeface="Consolas"/>
                <a:cs typeface="Consolas"/>
                <a:sym typeface="Consolas"/>
              </a:rPr>
              <a:t>ngForm </a:t>
            </a:r>
            <a:r>
              <a:rPr lang="en" sz="2800">
                <a:solidFill>
                  <a:srgbClr val="434343"/>
                </a:solidFill>
              </a:rPr>
              <a:t>directive as follows:</a:t>
            </a:r>
            <a:endParaRPr sz="2800">
              <a:solidFill>
                <a:srgbClr val="434343"/>
              </a:solidFill>
              <a:highlight>
                <a:srgbClr val="FFD966"/>
              </a:highlight>
            </a:endParaRPr>
          </a:p>
          <a:p>
            <a:pPr indent="0" lvl="0" marL="0" marR="0" rtl="0" algn="l">
              <a:lnSpc>
                <a:spcPct val="100000"/>
              </a:lnSpc>
              <a:spcBef>
                <a:spcPts val="600"/>
              </a:spcBef>
              <a:spcAft>
                <a:spcPts val="0"/>
              </a:spcAft>
              <a:buNone/>
            </a:pPr>
            <a:r>
              <a:t/>
            </a:r>
            <a:endParaRPr sz="2800"/>
          </a:p>
          <a:p>
            <a:pPr indent="0" lvl="0" marL="0" marR="0" rtl="0" algn="l">
              <a:lnSpc>
                <a:spcPct val="100000"/>
              </a:lnSpc>
              <a:spcBef>
                <a:spcPts val="600"/>
              </a:spcBef>
              <a:spcAft>
                <a:spcPts val="0"/>
              </a:spcAft>
              <a:buNone/>
            </a:pPr>
            <a:r>
              <a:t/>
            </a:r>
            <a:endParaRPr sz="700"/>
          </a:p>
          <a:p>
            <a:pPr indent="0" lvl="0" marL="457200" marR="0" rtl="0" algn="l">
              <a:lnSpc>
                <a:spcPct val="100000"/>
              </a:lnSpc>
              <a:spcBef>
                <a:spcPts val="600"/>
              </a:spcBef>
              <a:spcAft>
                <a:spcPts val="0"/>
              </a:spcAft>
              <a:buNone/>
            </a:pPr>
            <a:r>
              <a:rPr lang="en" sz="2000">
                <a:solidFill>
                  <a:schemeClr val="dk1"/>
                </a:solidFill>
                <a:highlight>
                  <a:srgbClr val="EFEFEF"/>
                </a:highlight>
                <a:latin typeface="Courier New"/>
                <a:ea typeface="Courier New"/>
                <a:cs typeface="Courier New"/>
                <a:sym typeface="Courier New"/>
              </a:rPr>
              <a:t>&lt;</a:t>
            </a:r>
            <a:r>
              <a:rPr b="1" lang="en" sz="2000">
                <a:solidFill>
                  <a:srgbClr val="000080"/>
                </a:solidFill>
                <a:highlight>
                  <a:srgbClr val="EFEFEF"/>
                </a:highlight>
                <a:latin typeface="Courier New"/>
                <a:ea typeface="Courier New"/>
                <a:cs typeface="Courier New"/>
                <a:sym typeface="Courier New"/>
              </a:rPr>
              <a:t>form </a:t>
            </a:r>
            <a:r>
              <a:rPr b="1" lang="en" sz="2000">
                <a:solidFill>
                  <a:srgbClr val="0000FF"/>
                </a:solidFill>
                <a:highlight>
                  <a:srgbClr val="FFD966"/>
                </a:highlight>
                <a:latin typeface="Courier New"/>
                <a:ea typeface="Courier New"/>
                <a:cs typeface="Courier New"/>
                <a:sym typeface="Courier New"/>
              </a:rPr>
              <a:t>#form=</a:t>
            </a:r>
            <a:r>
              <a:rPr b="1" lang="en" sz="2000">
                <a:solidFill>
                  <a:srgbClr val="008000"/>
                </a:solidFill>
                <a:highlight>
                  <a:srgbClr val="FFD966"/>
                </a:highlight>
                <a:latin typeface="Courier New"/>
                <a:ea typeface="Courier New"/>
                <a:cs typeface="Courier New"/>
                <a:sym typeface="Courier New"/>
              </a:rPr>
              <a:t>"ngForm"</a:t>
            </a:r>
            <a:r>
              <a:rPr b="1" lang="en" sz="2000">
                <a:solidFill>
                  <a:srgbClr val="008000"/>
                </a:solidFill>
                <a:highlight>
                  <a:srgbClr val="EFEFEF"/>
                </a:highlight>
                <a:latin typeface="Courier New"/>
                <a:ea typeface="Courier New"/>
                <a:cs typeface="Courier New"/>
                <a:sym typeface="Courier New"/>
              </a:rPr>
              <a:t> </a:t>
            </a:r>
            <a:r>
              <a:rPr b="1" lang="en" sz="2000">
                <a:solidFill>
                  <a:srgbClr val="0000FF"/>
                </a:solidFill>
                <a:highlight>
                  <a:srgbClr val="EFEFEF"/>
                </a:highlight>
                <a:latin typeface="Courier New"/>
                <a:ea typeface="Courier New"/>
                <a:cs typeface="Courier New"/>
                <a:sym typeface="Courier New"/>
              </a:rPr>
              <a:t>(ngSubmit)=</a:t>
            </a:r>
            <a:r>
              <a:rPr b="1" lang="en" sz="2000">
                <a:solidFill>
                  <a:srgbClr val="008000"/>
                </a:solidFill>
                <a:highlight>
                  <a:srgbClr val="EFEFEF"/>
                </a:highlight>
                <a:latin typeface="Courier New"/>
                <a:ea typeface="Courier New"/>
                <a:cs typeface="Courier New"/>
                <a:sym typeface="Courier New"/>
              </a:rPr>
              <a:t>"</a:t>
            </a:r>
            <a:r>
              <a:rPr b="1" lang="en" sz="2000">
                <a:solidFill>
                  <a:srgbClr val="7A7A43"/>
                </a:solidFill>
                <a:highlight>
                  <a:srgbClr val="EFEFEF"/>
                </a:highlight>
                <a:latin typeface="Courier New"/>
                <a:ea typeface="Courier New"/>
                <a:cs typeface="Courier New"/>
                <a:sym typeface="Courier New"/>
              </a:rPr>
              <a:t>logForm</a:t>
            </a:r>
            <a:r>
              <a:rPr b="1" lang="en" sz="2000">
                <a:solidFill>
                  <a:srgbClr val="008000"/>
                </a:solidFill>
                <a:highlight>
                  <a:srgbClr val="EFEFEF"/>
                </a:highlight>
                <a:latin typeface="Courier New"/>
                <a:ea typeface="Courier New"/>
                <a:cs typeface="Courier New"/>
                <a:sym typeface="Courier New"/>
              </a:rPr>
              <a:t>(</a:t>
            </a:r>
            <a:r>
              <a:rPr b="1" i="1" lang="en" sz="2000">
                <a:solidFill>
                  <a:srgbClr val="660E7A"/>
                </a:solidFill>
                <a:highlight>
                  <a:srgbClr val="EFEFEF"/>
                </a:highlight>
                <a:latin typeface="Courier New"/>
                <a:ea typeface="Courier New"/>
                <a:cs typeface="Courier New"/>
                <a:sym typeface="Courier New"/>
              </a:rPr>
              <a:t>form</a:t>
            </a:r>
            <a:r>
              <a:rPr b="1" lang="en" sz="2000">
                <a:solidFill>
                  <a:srgbClr val="008000"/>
                </a:solidFill>
                <a:highlight>
                  <a:srgbClr val="EFEFEF"/>
                </a:highlight>
                <a:latin typeface="Courier New"/>
                <a:ea typeface="Courier New"/>
                <a:cs typeface="Courier New"/>
                <a:sym typeface="Courier New"/>
              </a:rPr>
              <a:t>.</a:t>
            </a:r>
            <a:r>
              <a:rPr b="1" lang="en" sz="2000">
                <a:solidFill>
                  <a:srgbClr val="660E7A"/>
                </a:solidFill>
                <a:highlight>
                  <a:srgbClr val="EFEFEF"/>
                </a:highlight>
                <a:latin typeface="Courier New"/>
                <a:ea typeface="Courier New"/>
                <a:cs typeface="Courier New"/>
                <a:sym typeface="Courier New"/>
              </a:rPr>
              <a:t>value</a:t>
            </a:r>
            <a:r>
              <a:rPr b="1" lang="en" sz="2000">
                <a:solidFill>
                  <a:srgbClr val="008000"/>
                </a:solidFill>
                <a:highlight>
                  <a:srgbClr val="EFEFEF"/>
                </a:highlight>
                <a:latin typeface="Courier New"/>
                <a:ea typeface="Courier New"/>
                <a:cs typeface="Courier New"/>
                <a:sym typeface="Courier New"/>
              </a:rPr>
              <a:t>)"</a:t>
            </a:r>
            <a:r>
              <a:rPr b="1" lang="en" sz="2000">
                <a:solidFill>
                  <a:srgbClr val="0000FF"/>
                </a:solidFill>
                <a:highlight>
                  <a:srgbClr val="EFEFEF"/>
                </a:highlight>
                <a:latin typeface="Courier New"/>
                <a:ea typeface="Courier New"/>
                <a:cs typeface="Courier New"/>
                <a:sym typeface="Courier New"/>
              </a:rPr>
              <a:t>&gt;</a:t>
            </a:r>
            <a:endParaRPr sz="2000">
              <a:solidFill>
                <a:schemeClr val="dk1"/>
              </a:solidFill>
              <a:highlight>
                <a:srgbClr val="EFEFEF"/>
              </a:highlight>
              <a:latin typeface="Courier New"/>
              <a:ea typeface="Courier New"/>
              <a:cs typeface="Courier New"/>
              <a:sym typeface="Courier New"/>
            </a:endParaRPr>
          </a:p>
          <a:p>
            <a:pPr indent="0" lvl="0" marL="457200" marR="0" rtl="0" algn="l">
              <a:lnSpc>
                <a:spcPct val="100000"/>
              </a:lnSpc>
              <a:spcBef>
                <a:spcPts val="600"/>
              </a:spcBef>
              <a:spcAft>
                <a:spcPts val="0"/>
              </a:spcAft>
              <a:buNone/>
            </a:pPr>
            <a:r>
              <a:rPr lang="en" sz="2000">
                <a:solidFill>
                  <a:srgbClr val="434343"/>
                </a:solidFill>
                <a:highlight>
                  <a:srgbClr val="FFFFFF"/>
                </a:highlight>
                <a:latin typeface="Courier New"/>
                <a:ea typeface="Courier New"/>
                <a:cs typeface="Courier New"/>
                <a:sym typeface="Courier New"/>
              </a:rPr>
              <a:t>Form valid:</a:t>
            </a:r>
            <a:r>
              <a:rPr lang="en" sz="2000">
                <a:solidFill>
                  <a:schemeClr val="dk1"/>
                </a:solidFill>
                <a:highlight>
                  <a:srgbClr val="FFFFFF"/>
                </a:highlight>
                <a:latin typeface="Courier New"/>
                <a:ea typeface="Courier New"/>
                <a:cs typeface="Courier New"/>
                <a:sym typeface="Courier New"/>
              </a:rPr>
              <a:t> {{</a:t>
            </a:r>
            <a:r>
              <a:rPr b="1" i="1" lang="en" sz="2000">
                <a:solidFill>
                  <a:srgbClr val="660E7A"/>
                </a:solidFill>
                <a:highlight>
                  <a:srgbClr val="FFFFFF"/>
                </a:highlight>
                <a:latin typeface="Courier New"/>
                <a:ea typeface="Courier New"/>
                <a:cs typeface="Courier New"/>
                <a:sym typeface="Courier New"/>
              </a:rPr>
              <a:t>form</a:t>
            </a:r>
            <a:r>
              <a:rPr lang="en" sz="2000">
                <a:solidFill>
                  <a:schemeClr val="dk1"/>
                </a:solidFill>
                <a:highlight>
                  <a:srgbClr val="FFFFFF"/>
                </a:highlight>
                <a:latin typeface="Courier New"/>
                <a:ea typeface="Courier New"/>
                <a:cs typeface="Courier New"/>
                <a:sym typeface="Courier New"/>
              </a:rPr>
              <a:t>.</a:t>
            </a:r>
            <a:r>
              <a:rPr b="1" lang="en" sz="2000">
                <a:solidFill>
                  <a:srgbClr val="660E7A"/>
                </a:solidFill>
                <a:highlight>
                  <a:srgbClr val="FFFFFF"/>
                </a:highlight>
                <a:latin typeface="Courier New"/>
                <a:ea typeface="Courier New"/>
                <a:cs typeface="Courier New"/>
                <a:sym typeface="Courier New"/>
              </a:rPr>
              <a:t>valid</a:t>
            </a:r>
            <a:r>
              <a:rPr lang="en" sz="2000">
                <a:solidFill>
                  <a:schemeClr val="dk1"/>
                </a:solidFill>
                <a:highlight>
                  <a:srgbClr val="FFFFFF"/>
                </a:highlight>
                <a:latin typeface="Courier New"/>
                <a:ea typeface="Courier New"/>
                <a:cs typeface="Courier New"/>
                <a:sym typeface="Courier New"/>
              </a:rPr>
              <a:t>}}</a:t>
            </a:r>
            <a:endParaRPr sz="2000">
              <a:solidFill>
                <a:schemeClr val="dk1"/>
              </a:solidFill>
              <a:highlight>
                <a:srgbClr val="FFFFFF"/>
              </a:highlight>
              <a:latin typeface="Courier New"/>
              <a:ea typeface="Courier New"/>
              <a:cs typeface="Courier New"/>
              <a:sym typeface="Courier New"/>
            </a:endParaRPr>
          </a:p>
          <a:p>
            <a:pPr indent="0" lvl="0" marL="457200" marR="0" rtl="0" algn="l">
              <a:lnSpc>
                <a:spcPct val="100000"/>
              </a:lnSpc>
              <a:spcBef>
                <a:spcPts val="600"/>
              </a:spcBef>
              <a:spcAft>
                <a:spcPts val="0"/>
              </a:spcAft>
              <a:buNone/>
            </a:pPr>
            <a:r>
              <a:rPr lang="en" sz="2000">
                <a:solidFill>
                  <a:srgbClr val="434343"/>
                </a:solidFill>
                <a:highlight>
                  <a:srgbClr val="FFFFFF"/>
                </a:highlight>
                <a:latin typeface="Courier New"/>
                <a:ea typeface="Courier New"/>
                <a:cs typeface="Courier New"/>
                <a:sym typeface="Courier New"/>
              </a:rPr>
              <a:t>Form dirty:</a:t>
            </a:r>
            <a:r>
              <a:rPr lang="en" sz="2000">
                <a:solidFill>
                  <a:schemeClr val="dk1"/>
                </a:solidFill>
                <a:highlight>
                  <a:srgbClr val="FFFFFF"/>
                </a:highlight>
                <a:latin typeface="Courier New"/>
                <a:ea typeface="Courier New"/>
                <a:cs typeface="Courier New"/>
                <a:sym typeface="Courier New"/>
              </a:rPr>
              <a:t> {{</a:t>
            </a:r>
            <a:r>
              <a:rPr b="1" i="1" lang="en" sz="2000">
                <a:solidFill>
                  <a:srgbClr val="660E7A"/>
                </a:solidFill>
                <a:highlight>
                  <a:srgbClr val="FFFFFF"/>
                </a:highlight>
                <a:latin typeface="Courier New"/>
                <a:ea typeface="Courier New"/>
                <a:cs typeface="Courier New"/>
                <a:sym typeface="Courier New"/>
              </a:rPr>
              <a:t>form</a:t>
            </a:r>
            <a:r>
              <a:rPr lang="en" sz="2000">
                <a:solidFill>
                  <a:schemeClr val="dk1"/>
                </a:solidFill>
                <a:highlight>
                  <a:srgbClr val="FFFFFF"/>
                </a:highlight>
                <a:latin typeface="Courier New"/>
                <a:ea typeface="Courier New"/>
                <a:cs typeface="Courier New"/>
                <a:sym typeface="Courier New"/>
              </a:rPr>
              <a:t>.</a:t>
            </a:r>
            <a:r>
              <a:rPr b="1" lang="en" sz="2000">
                <a:solidFill>
                  <a:srgbClr val="660E7A"/>
                </a:solidFill>
                <a:highlight>
                  <a:srgbClr val="FFFFFF"/>
                </a:highlight>
                <a:latin typeface="Courier New"/>
                <a:ea typeface="Courier New"/>
                <a:cs typeface="Courier New"/>
                <a:sym typeface="Courier New"/>
              </a:rPr>
              <a:t>dirty</a:t>
            </a:r>
            <a:r>
              <a:rPr lang="en" sz="2000">
                <a:solidFill>
                  <a:schemeClr val="dk1"/>
                </a:solidFill>
                <a:highlight>
                  <a:srgbClr val="FFFFFF"/>
                </a:highlight>
                <a:latin typeface="Courier New"/>
                <a:ea typeface="Courier New"/>
                <a:cs typeface="Courier New"/>
                <a:sym typeface="Courier New"/>
              </a:rPr>
              <a:t>}}</a:t>
            </a:r>
            <a:endParaRPr sz="2000">
              <a:solidFill>
                <a:schemeClr val="dk1"/>
              </a:solidFill>
              <a:highlight>
                <a:srgbClr val="FFFFFF"/>
              </a:highlight>
              <a:latin typeface="Courier New"/>
              <a:ea typeface="Courier New"/>
              <a:cs typeface="Courier New"/>
              <a:sym typeface="Courier New"/>
            </a:endParaRPr>
          </a:p>
          <a:p>
            <a:pPr indent="0" lvl="0" marL="457200" marR="0" rtl="0" algn="l">
              <a:lnSpc>
                <a:spcPct val="100000"/>
              </a:lnSpc>
              <a:spcBef>
                <a:spcPts val="600"/>
              </a:spcBef>
              <a:spcAft>
                <a:spcPts val="0"/>
              </a:spcAft>
              <a:buNone/>
            </a:pPr>
            <a:r>
              <a:t/>
            </a:r>
            <a:endParaRPr b="1" sz="2800">
              <a:latin typeface="Consolas"/>
              <a:ea typeface="Consolas"/>
              <a:cs typeface="Consolas"/>
              <a:sym typeface="Consolas"/>
            </a:endParaRPr>
          </a:p>
          <a:p>
            <a:pPr indent="0" lvl="0" marL="0" marR="0" rtl="0" algn="l">
              <a:lnSpc>
                <a:spcPct val="100000"/>
              </a:lnSpc>
              <a:spcBef>
                <a:spcPts val="600"/>
              </a:spcBef>
              <a:spcAft>
                <a:spcPts val="0"/>
              </a:spcAft>
              <a:buNone/>
            </a:pPr>
            <a:r>
              <a:t/>
            </a:r>
            <a:endParaRPr sz="2400"/>
          </a:p>
          <a:p>
            <a:pPr indent="0" lvl="0" marL="0" rtl="0" algn="l">
              <a:spcBef>
                <a:spcPts val="0"/>
              </a:spcBef>
              <a:spcAft>
                <a:spcPts val="1600"/>
              </a:spcAft>
              <a:buNone/>
            </a:pPr>
            <a:r>
              <a:t/>
            </a:r>
            <a:endParaRPr>
              <a:solidFill>
                <a:srgbClr val="252525"/>
              </a:solidFill>
            </a:endParaRPr>
          </a:p>
        </p:txBody>
      </p:sp>
      <p:pic>
        <p:nvPicPr>
          <p:cNvPr id="1177" name="Google Shape;1177;p174"/>
          <p:cNvPicPr preferRelativeResize="0"/>
          <p:nvPr/>
        </p:nvPicPr>
        <p:blipFill>
          <a:blip r:embed="rId3">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7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access these form properties?</a:t>
            </a:r>
            <a:endParaRPr/>
          </a:p>
        </p:txBody>
      </p:sp>
      <p:sp>
        <p:nvSpPr>
          <p:cNvPr id="1183" name="Google Shape;1183;p175"/>
          <p:cNvSpPr txBox="1"/>
          <p:nvPr>
            <p:ph idx="4294967295" type="body"/>
          </p:nvPr>
        </p:nvSpPr>
        <p:spPr>
          <a:xfrm>
            <a:off x="199800" y="1260650"/>
            <a:ext cx="8944200" cy="3765900"/>
          </a:xfrm>
          <a:prstGeom prst="rect">
            <a:avLst/>
          </a:prstGeom>
        </p:spPr>
        <p:txBody>
          <a:bodyPr anchorCtr="0" anchor="t" bIns="91425" lIns="91425" spcFirstLastPara="1" rIns="91425" wrap="square" tIns="91425">
            <a:noAutofit/>
          </a:bodyPr>
          <a:lstStyle/>
          <a:p>
            <a:pPr indent="-228600" lvl="0" marL="457200" marR="0" rtl="0" algn="l">
              <a:lnSpc>
                <a:spcPct val="100000"/>
              </a:lnSpc>
              <a:spcBef>
                <a:spcPts val="600"/>
              </a:spcBef>
              <a:spcAft>
                <a:spcPts val="0"/>
              </a:spcAft>
              <a:buClr>
                <a:srgbClr val="434343"/>
              </a:buClr>
              <a:buSzPts val="2800"/>
              <a:buNone/>
            </a:pPr>
            <a:r>
              <a:rPr lang="en" sz="2800">
                <a:solidFill>
                  <a:srgbClr val="434343"/>
                </a:solidFill>
              </a:rPr>
              <a:t>These properties are also exported by the </a:t>
            </a:r>
            <a:r>
              <a:rPr b="1" lang="en" sz="2800">
                <a:solidFill>
                  <a:srgbClr val="434343"/>
                </a:solidFill>
                <a:latin typeface="Consolas"/>
                <a:ea typeface="Consolas"/>
                <a:cs typeface="Consolas"/>
                <a:sym typeface="Consolas"/>
              </a:rPr>
              <a:t>ngModel </a:t>
            </a:r>
            <a:r>
              <a:rPr lang="en" sz="2800">
                <a:solidFill>
                  <a:srgbClr val="434343"/>
                </a:solidFill>
              </a:rPr>
              <a:t>directive:</a:t>
            </a:r>
            <a:endParaRPr sz="2800">
              <a:solidFill>
                <a:srgbClr val="434343"/>
              </a:solidFill>
            </a:endParaRPr>
          </a:p>
          <a:p>
            <a:pPr indent="0" lvl="0" marL="0" marR="0" rtl="0" algn="l">
              <a:lnSpc>
                <a:spcPct val="100000"/>
              </a:lnSpc>
              <a:spcBef>
                <a:spcPts val="600"/>
              </a:spcBef>
              <a:spcAft>
                <a:spcPts val="0"/>
              </a:spcAft>
              <a:buNone/>
            </a:pPr>
            <a:r>
              <a:t/>
            </a:r>
            <a:endParaRPr sz="2800"/>
          </a:p>
          <a:p>
            <a:pPr indent="0" lvl="0" marL="0" marR="0" rtl="0" algn="l">
              <a:lnSpc>
                <a:spcPct val="100000"/>
              </a:lnSpc>
              <a:spcBef>
                <a:spcPts val="600"/>
              </a:spcBef>
              <a:spcAft>
                <a:spcPts val="0"/>
              </a:spcAft>
              <a:buNone/>
            </a:pPr>
            <a:r>
              <a:t/>
            </a:r>
            <a:endParaRPr sz="700"/>
          </a:p>
          <a:p>
            <a:pPr indent="0" lvl="0" marL="457200" marR="0" rtl="0" algn="l">
              <a:lnSpc>
                <a:spcPct val="100000"/>
              </a:lnSpc>
              <a:spcBef>
                <a:spcPts val="600"/>
              </a:spcBef>
              <a:spcAft>
                <a:spcPts val="0"/>
              </a:spcAft>
              <a:buClr>
                <a:schemeClr val="dk1"/>
              </a:buClr>
              <a:buSzPts val="1100"/>
              <a:buFont typeface="Arial"/>
              <a:buNone/>
            </a:pPr>
            <a:r>
              <a:rPr lang="en" sz="2000">
                <a:solidFill>
                  <a:schemeClr val="dk1"/>
                </a:solidFill>
                <a:highlight>
                  <a:srgbClr val="EFEFEF"/>
                </a:highlight>
                <a:latin typeface="Courier New"/>
                <a:ea typeface="Courier New"/>
                <a:cs typeface="Courier New"/>
                <a:sym typeface="Courier New"/>
              </a:rPr>
              <a:t>&lt;</a:t>
            </a:r>
            <a:r>
              <a:rPr b="1" lang="en" sz="2000">
                <a:solidFill>
                  <a:srgbClr val="000080"/>
                </a:solidFill>
                <a:highlight>
                  <a:srgbClr val="EFEFEF"/>
                </a:highlight>
                <a:latin typeface="Courier New"/>
                <a:ea typeface="Courier New"/>
                <a:cs typeface="Courier New"/>
                <a:sym typeface="Courier New"/>
              </a:rPr>
              <a:t>input </a:t>
            </a:r>
            <a:r>
              <a:rPr b="1" lang="en" sz="2000">
                <a:solidFill>
                  <a:srgbClr val="0000FF"/>
                </a:solidFill>
                <a:highlight>
                  <a:srgbClr val="EFEFEF"/>
                </a:highlight>
                <a:latin typeface="Courier New"/>
                <a:ea typeface="Courier New"/>
                <a:cs typeface="Courier New"/>
                <a:sym typeface="Courier New"/>
              </a:rPr>
              <a:t>type=</a:t>
            </a:r>
            <a:r>
              <a:rPr b="1" lang="en" sz="2000">
                <a:solidFill>
                  <a:srgbClr val="008000"/>
                </a:solidFill>
                <a:highlight>
                  <a:srgbClr val="EFEFEF"/>
                </a:highlight>
                <a:latin typeface="Courier New"/>
                <a:ea typeface="Courier New"/>
                <a:cs typeface="Courier New"/>
                <a:sym typeface="Courier New"/>
              </a:rPr>
              <a:t>"text" </a:t>
            </a:r>
            <a:r>
              <a:rPr b="1" lang="en" sz="2000">
                <a:solidFill>
                  <a:srgbClr val="0000FF"/>
                </a:solidFill>
                <a:highlight>
                  <a:srgbClr val="EFEFEF"/>
                </a:highlight>
                <a:latin typeface="Courier New"/>
                <a:ea typeface="Courier New"/>
                <a:cs typeface="Courier New"/>
                <a:sym typeface="Courier New"/>
              </a:rPr>
              <a:t>name=</a:t>
            </a:r>
            <a:r>
              <a:rPr b="1" lang="en" sz="2000">
                <a:solidFill>
                  <a:srgbClr val="008000"/>
                </a:solidFill>
                <a:highlight>
                  <a:srgbClr val="EFEFEF"/>
                </a:highlight>
                <a:latin typeface="Courier New"/>
                <a:ea typeface="Courier New"/>
                <a:cs typeface="Courier New"/>
                <a:sym typeface="Courier New"/>
              </a:rPr>
              <a:t>"street" </a:t>
            </a:r>
            <a:r>
              <a:rPr b="1" lang="en" sz="2000">
                <a:solidFill>
                  <a:srgbClr val="0000FF"/>
                </a:solidFill>
                <a:highlight>
                  <a:srgbClr val="FFD966"/>
                </a:highlight>
                <a:latin typeface="Courier New"/>
                <a:ea typeface="Courier New"/>
                <a:cs typeface="Courier New"/>
                <a:sym typeface="Courier New"/>
              </a:rPr>
              <a:t>#street=</a:t>
            </a:r>
            <a:r>
              <a:rPr b="1" lang="en" sz="2000">
                <a:solidFill>
                  <a:srgbClr val="008000"/>
                </a:solidFill>
                <a:highlight>
                  <a:srgbClr val="FFD966"/>
                </a:highlight>
                <a:latin typeface="Courier New"/>
                <a:ea typeface="Courier New"/>
                <a:cs typeface="Courier New"/>
                <a:sym typeface="Courier New"/>
              </a:rPr>
              <a:t>"ngModel"</a:t>
            </a:r>
            <a:r>
              <a:rPr b="1" lang="en" sz="2000">
                <a:solidFill>
                  <a:srgbClr val="008000"/>
                </a:solidFill>
                <a:highlight>
                  <a:srgbClr val="EFEFEF"/>
                </a:highlight>
                <a:latin typeface="Courier New"/>
                <a:ea typeface="Courier New"/>
                <a:cs typeface="Courier New"/>
                <a:sym typeface="Courier New"/>
              </a:rPr>
              <a:t> </a:t>
            </a:r>
            <a:r>
              <a:rPr b="1" lang="en" sz="2000">
                <a:solidFill>
                  <a:srgbClr val="0000FF"/>
                </a:solidFill>
                <a:highlight>
                  <a:srgbClr val="EFEFEF"/>
                </a:highlight>
                <a:latin typeface="Courier New"/>
                <a:ea typeface="Courier New"/>
                <a:cs typeface="Courier New"/>
                <a:sym typeface="Courier New"/>
              </a:rPr>
              <a:t>ngModel</a:t>
            </a:r>
            <a:r>
              <a:rPr lang="en" sz="2000">
                <a:solidFill>
                  <a:schemeClr val="dk1"/>
                </a:solidFill>
                <a:highlight>
                  <a:srgbClr val="EFEFEF"/>
                </a:highlight>
                <a:latin typeface="Courier New"/>
                <a:ea typeface="Courier New"/>
                <a:cs typeface="Courier New"/>
                <a:sym typeface="Courier New"/>
              </a:rPr>
              <a:t>&gt;</a:t>
            </a:r>
            <a:endParaRPr sz="2000">
              <a:solidFill>
                <a:schemeClr val="dk1"/>
              </a:solidFill>
              <a:highlight>
                <a:srgbClr val="EFEFEF"/>
              </a:highlight>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lang="en" sz="2000">
                <a:solidFill>
                  <a:srgbClr val="434343"/>
                </a:solidFill>
                <a:highlight>
                  <a:srgbClr val="FFFFFF"/>
                </a:highlight>
                <a:latin typeface="Courier New"/>
                <a:ea typeface="Courier New"/>
                <a:cs typeface="Courier New"/>
                <a:sym typeface="Courier New"/>
              </a:rPr>
              <a:t>Street is valid</a:t>
            </a:r>
            <a:r>
              <a:rPr lang="en" sz="2000">
                <a:solidFill>
                  <a:schemeClr val="dk1"/>
                </a:solidFill>
                <a:highlight>
                  <a:srgbClr val="FFFFFF"/>
                </a:highlight>
                <a:latin typeface="Courier New"/>
                <a:ea typeface="Courier New"/>
                <a:cs typeface="Courier New"/>
                <a:sym typeface="Courier New"/>
              </a:rPr>
              <a:t> {{</a:t>
            </a:r>
            <a:r>
              <a:rPr b="1" i="1" lang="en" sz="2000">
                <a:solidFill>
                  <a:srgbClr val="660E7A"/>
                </a:solidFill>
                <a:highlight>
                  <a:srgbClr val="FFFFFF"/>
                </a:highlight>
                <a:latin typeface="Courier New"/>
                <a:ea typeface="Courier New"/>
                <a:cs typeface="Courier New"/>
                <a:sym typeface="Courier New"/>
              </a:rPr>
              <a:t>street</a:t>
            </a:r>
            <a:r>
              <a:rPr lang="en" sz="2000">
                <a:solidFill>
                  <a:schemeClr val="dk1"/>
                </a:solidFill>
                <a:highlight>
                  <a:srgbClr val="FFFFFF"/>
                </a:highlight>
                <a:latin typeface="Courier New"/>
                <a:ea typeface="Courier New"/>
                <a:cs typeface="Courier New"/>
                <a:sym typeface="Courier New"/>
              </a:rPr>
              <a:t>.</a:t>
            </a:r>
            <a:r>
              <a:rPr b="1" lang="en" sz="2000">
                <a:solidFill>
                  <a:srgbClr val="660E7A"/>
                </a:solidFill>
                <a:highlight>
                  <a:srgbClr val="FFFFFF"/>
                </a:highlight>
                <a:latin typeface="Courier New"/>
                <a:ea typeface="Courier New"/>
                <a:cs typeface="Courier New"/>
                <a:sym typeface="Courier New"/>
              </a:rPr>
              <a:t>valid</a:t>
            </a:r>
            <a:r>
              <a:rPr lang="en" sz="2000">
                <a:solidFill>
                  <a:schemeClr val="dk1"/>
                </a:solidFill>
                <a:highlight>
                  <a:srgbClr val="FFFFFF"/>
                </a:highlight>
                <a:latin typeface="Courier New"/>
                <a:ea typeface="Courier New"/>
                <a:cs typeface="Courier New"/>
                <a:sym typeface="Courier New"/>
              </a:rPr>
              <a:t>}}</a:t>
            </a:r>
            <a:endParaRPr sz="2000">
              <a:solidFill>
                <a:schemeClr val="dk1"/>
              </a:solidFill>
              <a:highlight>
                <a:srgbClr val="FFFFFF"/>
              </a:highlight>
              <a:latin typeface="Courier New"/>
              <a:ea typeface="Courier New"/>
              <a:cs typeface="Courier New"/>
              <a:sym typeface="Courier New"/>
            </a:endParaRPr>
          </a:p>
          <a:p>
            <a:pPr indent="0" lvl="0" marL="457200" marR="0" rtl="0" algn="l">
              <a:lnSpc>
                <a:spcPct val="100000"/>
              </a:lnSpc>
              <a:spcBef>
                <a:spcPts val="600"/>
              </a:spcBef>
              <a:spcAft>
                <a:spcPts val="0"/>
              </a:spcAft>
              <a:buNone/>
            </a:pPr>
            <a:r>
              <a:t/>
            </a:r>
            <a:endParaRPr sz="2000">
              <a:solidFill>
                <a:schemeClr val="dk1"/>
              </a:solidFill>
              <a:highlight>
                <a:srgbClr val="EFEFEF"/>
              </a:highlight>
              <a:latin typeface="Courier New"/>
              <a:ea typeface="Courier New"/>
              <a:cs typeface="Courier New"/>
              <a:sym typeface="Courier New"/>
            </a:endParaRPr>
          </a:p>
          <a:p>
            <a:pPr indent="0" lvl="0" marL="457200" marR="0" rtl="0" algn="l">
              <a:lnSpc>
                <a:spcPct val="100000"/>
              </a:lnSpc>
              <a:spcBef>
                <a:spcPts val="600"/>
              </a:spcBef>
              <a:spcAft>
                <a:spcPts val="0"/>
              </a:spcAft>
              <a:buNone/>
            </a:pPr>
            <a:r>
              <a:t/>
            </a:r>
            <a:endParaRPr b="1" sz="2800">
              <a:latin typeface="Consolas"/>
              <a:ea typeface="Consolas"/>
              <a:cs typeface="Consolas"/>
              <a:sym typeface="Consolas"/>
            </a:endParaRPr>
          </a:p>
          <a:p>
            <a:pPr indent="0" lvl="0" marL="0" marR="0" rtl="0" algn="l">
              <a:lnSpc>
                <a:spcPct val="100000"/>
              </a:lnSpc>
              <a:spcBef>
                <a:spcPts val="600"/>
              </a:spcBef>
              <a:spcAft>
                <a:spcPts val="0"/>
              </a:spcAft>
              <a:buNone/>
            </a:pPr>
            <a:r>
              <a:t/>
            </a:r>
            <a:endParaRPr sz="2400"/>
          </a:p>
          <a:p>
            <a:pPr indent="0" lvl="0" marL="0" rtl="0" algn="l">
              <a:spcBef>
                <a:spcPts val="0"/>
              </a:spcBef>
              <a:spcAft>
                <a:spcPts val="1600"/>
              </a:spcAft>
              <a:buNone/>
            </a:pPr>
            <a:r>
              <a:t/>
            </a:r>
            <a:endParaRPr>
              <a:solidFill>
                <a:srgbClr val="252525"/>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7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F1 - Form validation</a:t>
            </a:r>
            <a:endParaRPr/>
          </a:p>
        </p:txBody>
      </p:sp>
      <p:sp>
        <p:nvSpPr>
          <p:cNvPr id="1189" name="Google Shape;1189;p176"/>
          <p:cNvSpPr txBox="1"/>
          <p:nvPr>
            <p:ph idx="4294967295" type="body"/>
          </p:nvPr>
        </p:nvSpPr>
        <p:spPr>
          <a:xfrm>
            <a:off x="457200" y="1200225"/>
            <a:ext cx="8441400" cy="3725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We’re going to edit the </a:t>
            </a:r>
            <a:r>
              <a:rPr b="1" lang="en" sz="2400">
                <a:solidFill>
                  <a:srgbClr val="434343"/>
                </a:solidFill>
                <a:latin typeface="Consolas"/>
                <a:ea typeface="Consolas"/>
                <a:cs typeface="Consolas"/>
                <a:sym typeface="Consolas"/>
              </a:rPr>
              <a:t>CheckoutFormComponent</a:t>
            </a:r>
            <a:endParaRPr sz="8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Test the form and understand how it works</a:t>
            </a:r>
            <a:endParaRPr sz="8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Make the </a:t>
            </a:r>
            <a:r>
              <a:rPr b="1" lang="en" sz="2400">
                <a:solidFill>
                  <a:srgbClr val="434343"/>
                </a:solidFill>
                <a:latin typeface="Consolas"/>
                <a:ea typeface="Consolas"/>
                <a:cs typeface="Consolas"/>
                <a:sym typeface="Consolas"/>
              </a:rPr>
              <a:t>zipcode</a:t>
            </a:r>
            <a:r>
              <a:rPr lang="en" sz="2400">
                <a:solidFill>
                  <a:srgbClr val="434343"/>
                </a:solidFill>
              </a:rPr>
              <a:t> field mandatory</a:t>
            </a:r>
            <a:endParaRPr sz="8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Add some validation to make sure that </a:t>
            </a:r>
            <a:r>
              <a:rPr b="1" lang="en" sz="2400">
                <a:solidFill>
                  <a:srgbClr val="434343"/>
                </a:solidFill>
                <a:latin typeface="Consolas"/>
                <a:ea typeface="Consolas"/>
                <a:cs typeface="Consolas"/>
                <a:sym typeface="Consolas"/>
              </a:rPr>
              <a:t>zipcode</a:t>
            </a:r>
            <a:r>
              <a:rPr i="1" lang="en" sz="2400">
                <a:solidFill>
                  <a:srgbClr val="434343"/>
                </a:solidFill>
              </a:rPr>
              <a:t> </a:t>
            </a:r>
            <a:r>
              <a:rPr lang="en" sz="2400">
                <a:solidFill>
                  <a:srgbClr val="434343"/>
                </a:solidFill>
              </a:rPr>
              <a:t>is a 5-digit number (using the </a:t>
            </a:r>
            <a:r>
              <a:rPr b="1" lang="en" sz="2400">
                <a:solidFill>
                  <a:srgbClr val="434343"/>
                </a:solidFill>
                <a:latin typeface="Consolas"/>
                <a:ea typeface="Consolas"/>
                <a:cs typeface="Consolas"/>
                <a:sym typeface="Consolas"/>
              </a:rPr>
              <a:t>pattern</a:t>
            </a:r>
            <a:r>
              <a:rPr lang="en" sz="2400">
                <a:solidFill>
                  <a:srgbClr val="434343"/>
                </a:solidFill>
              </a:rPr>
              <a:t> HTML attribute)</a:t>
            </a:r>
            <a:endParaRPr sz="8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Display a red error message next to the </a:t>
            </a:r>
            <a:r>
              <a:rPr b="1" lang="en" sz="2400">
                <a:solidFill>
                  <a:srgbClr val="434343"/>
                </a:solidFill>
                <a:latin typeface="Consolas"/>
                <a:ea typeface="Consolas"/>
                <a:cs typeface="Consolas"/>
                <a:sym typeface="Consolas"/>
              </a:rPr>
              <a:t>zipcode</a:t>
            </a:r>
            <a:r>
              <a:rPr lang="en" sz="2400">
                <a:solidFill>
                  <a:srgbClr val="434343"/>
                </a:solidFill>
              </a:rPr>
              <a:t> field if the value entered is not valid</a:t>
            </a:r>
            <a:endParaRPr sz="2400">
              <a:solidFill>
                <a:srgbClr val="434343"/>
              </a:solidFill>
            </a:endParaRPr>
          </a:p>
          <a:p>
            <a:pPr indent="0" lvl="0" marL="457200" rtl="0" algn="l">
              <a:spcBef>
                <a:spcPts val="1000"/>
              </a:spcBef>
              <a:spcAft>
                <a:spcPts val="1600"/>
              </a:spcAft>
              <a:buNone/>
            </a:pPr>
            <a:r>
              <a:t/>
            </a:r>
            <a:endParaRPr sz="2400">
              <a:solidFill>
                <a:srgbClr val="434343"/>
              </a:solidFill>
            </a:endParaRPr>
          </a:p>
        </p:txBody>
      </p:sp>
      <p:pic>
        <p:nvPicPr>
          <p:cNvPr id="1190" name="Google Shape;1190;p176"/>
          <p:cNvPicPr preferRelativeResize="0"/>
          <p:nvPr/>
        </p:nvPicPr>
        <p:blipFill>
          <a:blip r:embed="rId3">
            <a:alphaModFix/>
          </a:blip>
          <a:stretch>
            <a:fillRect/>
          </a:stretch>
        </p:blipFill>
        <p:spPr>
          <a:xfrm>
            <a:off x="7837825" y="183150"/>
            <a:ext cx="1114625" cy="1114625"/>
          </a:xfrm>
          <a:prstGeom prst="rect">
            <a:avLst/>
          </a:prstGeom>
          <a:noFill/>
          <a:ln>
            <a:noFill/>
          </a:ln>
        </p:spPr>
      </p:pic>
      <p:sp>
        <p:nvSpPr>
          <p:cNvPr id="1191" name="Google Shape;1191;p176"/>
          <p:cNvSpPr/>
          <p:nvPr/>
        </p:nvSpPr>
        <p:spPr>
          <a:xfrm>
            <a:off x="7714738" y="1124025"/>
            <a:ext cx="1360800" cy="299400"/>
          </a:xfrm>
          <a:prstGeom prst="flowChartAlternateProcess">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Verdana"/>
                <a:ea typeface="Verdana"/>
                <a:cs typeface="Verdana"/>
                <a:sym typeface="Verdana"/>
              </a:rPr>
              <a:t>BONUS</a:t>
            </a:r>
            <a:endParaRPr>
              <a:solidFill>
                <a:srgbClr val="FFFFFF"/>
              </a:solidFill>
              <a:latin typeface="Verdana"/>
              <a:ea typeface="Verdana"/>
              <a:cs typeface="Verdana"/>
              <a:sym typeface="Verdana"/>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7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Reactive forms</a:t>
            </a:r>
            <a:endParaRPr/>
          </a:p>
        </p:txBody>
      </p:sp>
      <p:sp>
        <p:nvSpPr>
          <p:cNvPr id="1197" name="Google Shape;1197;p177"/>
          <p:cNvSpPr txBox="1"/>
          <p:nvPr>
            <p:ph idx="4294967295" type="body"/>
          </p:nvPr>
        </p:nvSpPr>
        <p:spPr>
          <a:xfrm>
            <a:off x="457200" y="843100"/>
            <a:ext cx="8229600" cy="4082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solidFill>
                  <a:srgbClr val="434343"/>
                </a:solidFill>
              </a:rPr>
              <a:t>The set-up of the form happens in TypeScript instead of in the HTML template:</a:t>
            </a:r>
            <a:endParaRPr sz="2800">
              <a:solidFill>
                <a:srgbClr val="434343"/>
              </a:solidFill>
            </a:endParaRPr>
          </a:p>
          <a:p>
            <a:pPr indent="0" lvl="0" marL="0" marR="0" rtl="0" algn="l">
              <a:lnSpc>
                <a:spcPct val="100000"/>
              </a:lnSpc>
              <a:spcBef>
                <a:spcPts val="600"/>
              </a:spcBef>
              <a:spcAft>
                <a:spcPts val="0"/>
              </a:spcAft>
              <a:buNone/>
            </a:pPr>
            <a:r>
              <a:t/>
            </a:r>
            <a:endParaRPr sz="2400"/>
          </a:p>
          <a:p>
            <a:pPr indent="0" lvl="0" marL="0" rtl="0" algn="l">
              <a:spcBef>
                <a:spcPts val="0"/>
              </a:spcBef>
              <a:spcAft>
                <a:spcPts val="1600"/>
              </a:spcAft>
              <a:buNone/>
            </a:pPr>
            <a:r>
              <a:t/>
            </a:r>
            <a:endParaRPr>
              <a:solidFill>
                <a:srgbClr val="252525"/>
              </a:solidFill>
            </a:endParaRPr>
          </a:p>
        </p:txBody>
      </p:sp>
      <p:pic>
        <p:nvPicPr>
          <p:cNvPr id="1198" name="Google Shape;1198;p177"/>
          <p:cNvPicPr preferRelativeResize="0"/>
          <p:nvPr/>
        </p:nvPicPr>
        <p:blipFill>
          <a:blip r:embed="rId3">
            <a:alphaModFix/>
          </a:blip>
          <a:stretch>
            <a:fillRect/>
          </a:stretch>
        </p:blipFill>
        <p:spPr>
          <a:xfrm>
            <a:off x="1848025" y="2265475"/>
            <a:ext cx="5340073" cy="28780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7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Reactive forms</a:t>
            </a:r>
            <a:endParaRPr/>
          </a:p>
        </p:txBody>
      </p:sp>
      <p:sp>
        <p:nvSpPr>
          <p:cNvPr id="1204" name="Google Shape;1204;p178"/>
          <p:cNvSpPr txBox="1"/>
          <p:nvPr>
            <p:ph idx="4294967295" type="body"/>
          </p:nvPr>
        </p:nvSpPr>
        <p:spPr>
          <a:xfrm>
            <a:off x="457200" y="1064900"/>
            <a:ext cx="8645700" cy="3860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400">
                <a:solidFill>
                  <a:srgbClr val="434343"/>
                </a:solidFill>
              </a:rPr>
              <a:t>We bind the </a:t>
            </a:r>
            <a:r>
              <a:rPr b="1" lang="en" sz="2400">
                <a:solidFill>
                  <a:srgbClr val="434343"/>
                </a:solidFill>
                <a:latin typeface="Calibri"/>
                <a:ea typeface="Calibri"/>
                <a:cs typeface="Calibri"/>
                <a:sym typeface="Calibri"/>
              </a:rPr>
              <a:t>formGroup</a:t>
            </a:r>
            <a:r>
              <a:rPr lang="en" sz="2400">
                <a:solidFill>
                  <a:srgbClr val="434343"/>
                </a:solidFill>
              </a:rPr>
              <a:t> property to our </a:t>
            </a:r>
            <a:r>
              <a:rPr b="1" lang="en" sz="2400">
                <a:solidFill>
                  <a:srgbClr val="434343"/>
                </a:solidFill>
                <a:latin typeface="Calibri"/>
                <a:ea typeface="Calibri"/>
                <a:cs typeface="Calibri"/>
                <a:sym typeface="Calibri"/>
              </a:rPr>
              <a:t>registerForm</a:t>
            </a:r>
            <a:r>
              <a:rPr lang="en" sz="2400">
                <a:solidFill>
                  <a:srgbClr val="434343"/>
                </a:solidFill>
              </a:rPr>
              <a:t> property, which turns the form into a reactive form:</a:t>
            </a:r>
            <a:endParaRPr sz="2400">
              <a:solidFill>
                <a:srgbClr val="434343"/>
              </a:solidFill>
            </a:endParaRPr>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en" sz="2400">
                <a:solidFill>
                  <a:srgbClr val="434343"/>
                </a:solidFill>
              </a:rPr>
              <a:t>Then we can access every element by name from the </a:t>
            </a:r>
            <a:r>
              <a:rPr b="1" lang="en" sz="2400">
                <a:solidFill>
                  <a:srgbClr val="434343"/>
                </a:solidFill>
                <a:latin typeface="Consolas"/>
                <a:ea typeface="Consolas"/>
                <a:cs typeface="Consolas"/>
                <a:sym typeface="Consolas"/>
              </a:rPr>
              <a:t>controls</a:t>
            </a:r>
            <a:r>
              <a:rPr lang="en" sz="2400">
                <a:solidFill>
                  <a:srgbClr val="434343"/>
                </a:solidFill>
              </a:rPr>
              <a:t> property: </a:t>
            </a:r>
            <a:r>
              <a:rPr b="1" lang="en" sz="2400">
                <a:solidFill>
                  <a:srgbClr val="434343"/>
                </a:solidFill>
                <a:latin typeface="Consolas"/>
                <a:ea typeface="Consolas"/>
                <a:cs typeface="Consolas"/>
                <a:sym typeface="Consolas"/>
              </a:rPr>
              <a:t>registerForm.controls.firstname</a:t>
            </a:r>
            <a:endParaRPr b="1" sz="2400">
              <a:solidFill>
                <a:srgbClr val="434343"/>
              </a:solidFill>
              <a:latin typeface="Consolas"/>
              <a:ea typeface="Consolas"/>
              <a:cs typeface="Consolas"/>
              <a:sym typeface="Consolas"/>
            </a:endParaRPr>
          </a:p>
          <a:p>
            <a:pPr indent="0" lvl="0" marL="0" marR="0" rtl="0" algn="l">
              <a:lnSpc>
                <a:spcPct val="100000"/>
              </a:lnSpc>
              <a:spcBef>
                <a:spcPts val="600"/>
              </a:spcBef>
              <a:spcAft>
                <a:spcPts val="0"/>
              </a:spcAft>
              <a:buNone/>
            </a:pPr>
            <a:r>
              <a:t/>
            </a:r>
            <a:endParaRPr sz="2400"/>
          </a:p>
          <a:p>
            <a:pPr indent="0" lvl="0" marL="0" rtl="0" algn="l">
              <a:spcBef>
                <a:spcPts val="0"/>
              </a:spcBef>
              <a:spcAft>
                <a:spcPts val="1600"/>
              </a:spcAft>
              <a:buNone/>
            </a:pPr>
            <a:r>
              <a:t/>
            </a:r>
            <a:endParaRPr>
              <a:solidFill>
                <a:srgbClr val="252525"/>
              </a:solidFill>
            </a:endParaRPr>
          </a:p>
        </p:txBody>
      </p:sp>
      <p:pic>
        <p:nvPicPr>
          <p:cNvPr id="1205" name="Google Shape;1205;p178"/>
          <p:cNvPicPr preferRelativeResize="0"/>
          <p:nvPr/>
        </p:nvPicPr>
        <p:blipFill>
          <a:blip r:embed="rId3">
            <a:alphaModFix/>
          </a:blip>
          <a:stretch>
            <a:fillRect/>
          </a:stretch>
        </p:blipFill>
        <p:spPr>
          <a:xfrm>
            <a:off x="512575" y="2095375"/>
            <a:ext cx="8245502" cy="1647350"/>
          </a:xfrm>
          <a:prstGeom prst="rect">
            <a:avLst/>
          </a:prstGeom>
          <a:noFill/>
          <a:ln>
            <a:noFill/>
          </a:ln>
        </p:spPr>
      </p:pic>
      <p:pic>
        <p:nvPicPr>
          <p:cNvPr id="1206" name="Google Shape;1206;p178"/>
          <p:cNvPicPr preferRelativeResize="0"/>
          <p:nvPr/>
        </p:nvPicPr>
        <p:blipFill>
          <a:blip r:embed="rId4">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7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Form Control Observables</a:t>
            </a:r>
            <a:endParaRPr/>
          </a:p>
        </p:txBody>
      </p:sp>
      <p:sp>
        <p:nvSpPr>
          <p:cNvPr id="1212" name="Google Shape;1212;p179"/>
          <p:cNvSpPr txBox="1"/>
          <p:nvPr>
            <p:ph idx="4294967295" type="body"/>
          </p:nvPr>
        </p:nvSpPr>
        <p:spPr>
          <a:xfrm>
            <a:off x="98250" y="1064900"/>
            <a:ext cx="9004800" cy="3860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400">
                <a:solidFill>
                  <a:srgbClr val="434343"/>
                </a:solidFill>
              </a:rPr>
              <a:t>Every single </a:t>
            </a:r>
            <a:r>
              <a:rPr b="1" lang="en" sz="2400">
                <a:solidFill>
                  <a:srgbClr val="434343"/>
                </a:solidFill>
                <a:latin typeface="Consolas"/>
                <a:ea typeface="Consolas"/>
                <a:cs typeface="Consolas"/>
                <a:sym typeface="Consolas"/>
              </a:rPr>
              <a:t>FormControl</a:t>
            </a:r>
            <a:r>
              <a:rPr lang="en" sz="2400">
                <a:solidFill>
                  <a:srgbClr val="434343"/>
                </a:solidFill>
              </a:rPr>
              <a:t> provides Observables to get notified when their value changes (</a:t>
            </a:r>
            <a:r>
              <a:rPr b="1" lang="en" sz="2400">
                <a:solidFill>
                  <a:srgbClr val="434343"/>
                </a:solidFill>
                <a:latin typeface="Consolas"/>
                <a:ea typeface="Consolas"/>
                <a:cs typeface="Consolas"/>
                <a:sym typeface="Consolas"/>
              </a:rPr>
              <a:t>valueChanges</a:t>
            </a:r>
            <a:r>
              <a:rPr lang="en" sz="2400">
                <a:solidFill>
                  <a:srgbClr val="434343"/>
                </a:solidFill>
              </a:rPr>
              <a:t>) or their validity changes (</a:t>
            </a:r>
            <a:r>
              <a:rPr b="1" lang="en" sz="2400">
                <a:solidFill>
                  <a:srgbClr val="434343"/>
                </a:solidFill>
                <a:latin typeface="Consolas"/>
                <a:ea typeface="Consolas"/>
                <a:cs typeface="Consolas"/>
                <a:sym typeface="Consolas"/>
              </a:rPr>
              <a:t>statusChanges</a:t>
            </a:r>
            <a:r>
              <a:rPr lang="en" sz="2400">
                <a:solidFill>
                  <a:srgbClr val="434343"/>
                </a:solidFill>
              </a:rPr>
              <a:t>):</a:t>
            </a:r>
            <a:endParaRPr sz="2400">
              <a:solidFill>
                <a:srgbClr val="434343"/>
              </a:solidFill>
            </a:endParaRPr>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b="1" lang="en" sz="2400">
                <a:solidFill>
                  <a:srgbClr val="000080"/>
                </a:solidFill>
                <a:highlight>
                  <a:srgbClr val="FFFFFF"/>
                </a:highlight>
                <a:latin typeface="Arial"/>
                <a:ea typeface="Arial"/>
                <a:cs typeface="Arial"/>
                <a:sym typeface="Arial"/>
              </a:rPr>
              <a:t>this</a:t>
            </a:r>
            <a:r>
              <a:rPr lang="en" sz="2400">
                <a:solidFill>
                  <a:srgbClr val="000000"/>
                </a:solidFill>
                <a:highlight>
                  <a:srgbClr val="FFFFFF"/>
                </a:highlight>
                <a:latin typeface="Arial"/>
                <a:ea typeface="Arial"/>
                <a:cs typeface="Arial"/>
                <a:sym typeface="Arial"/>
              </a:rPr>
              <a:t>.</a:t>
            </a:r>
            <a:r>
              <a:rPr b="1" lang="en" sz="2400">
                <a:solidFill>
                  <a:srgbClr val="660E7A"/>
                </a:solidFill>
                <a:highlight>
                  <a:srgbClr val="FFFFFF"/>
                </a:highlight>
                <a:latin typeface="Arial"/>
                <a:ea typeface="Arial"/>
                <a:cs typeface="Arial"/>
                <a:sym typeface="Arial"/>
              </a:rPr>
              <a:t>registerForm</a:t>
            </a:r>
            <a:r>
              <a:rPr lang="en" sz="2400">
                <a:solidFill>
                  <a:srgbClr val="000000"/>
                </a:solidFill>
                <a:highlight>
                  <a:srgbClr val="FFFFFF"/>
                </a:highlight>
                <a:latin typeface="Arial"/>
                <a:ea typeface="Arial"/>
                <a:cs typeface="Arial"/>
                <a:sym typeface="Arial"/>
              </a:rPr>
              <a:t>.</a:t>
            </a:r>
            <a:r>
              <a:rPr b="1" lang="en" sz="2400">
                <a:solidFill>
                  <a:srgbClr val="660E7A"/>
                </a:solidFill>
                <a:highlight>
                  <a:srgbClr val="FFFFFF"/>
                </a:highlight>
                <a:latin typeface="Arial"/>
                <a:ea typeface="Arial"/>
                <a:cs typeface="Arial"/>
                <a:sym typeface="Arial"/>
              </a:rPr>
              <a:t>controls</a:t>
            </a:r>
            <a:r>
              <a:rPr lang="en" sz="2400">
                <a:solidFill>
                  <a:srgbClr val="000000"/>
                </a:solidFill>
                <a:highlight>
                  <a:srgbClr val="FFFFFF"/>
                </a:highlight>
                <a:latin typeface="Arial"/>
                <a:ea typeface="Arial"/>
                <a:cs typeface="Arial"/>
                <a:sym typeface="Arial"/>
              </a:rPr>
              <a:t>.zip.</a:t>
            </a:r>
            <a:r>
              <a:rPr b="1" lang="en" sz="2400">
                <a:solidFill>
                  <a:srgbClr val="660E7A"/>
                </a:solidFill>
                <a:highlight>
                  <a:srgbClr val="FFD966"/>
                </a:highlight>
                <a:latin typeface="Arial"/>
                <a:ea typeface="Arial"/>
                <a:cs typeface="Arial"/>
                <a:sym typeface="Arial"/>
              </a:rPr>
              <a:t>valueChanges</a:t>
            </a:r>
            <a:endParaRPr b="1" sz="2400">
              <a:solidFill>
                <a:srgbClr val="660E7A"/>
              </a:solidFill>
              <a:highlight>
                <a:srgbClr val="FFD966"/>
              </a:highlight>
              <a:latin typeface="Arial"/>
              <a:ea typeface="Arial"/>
              <a:cs typeface="Arial"/>
              <a:sym typeface="Arial"/>
            </a:endParaRPr>
          </a:p>
          <a:p>
            <a:pPr indent="0" lvl="0" marL="0" marR="0" rtl="0" algn="l">
              <a:lnSpc>
                <a:spcPct val="100000"/>
              </a:lnSpc>
              <a:spcBef>
                <a:spcPts val="600"/>
              </a:spcBef>
              <a:spcAft>
                <a:spcPts val="0"/>
              </a:spcAft>
              <a:buNone/>
            </a:pPr>
            <a:r>
              <a:rPr b="1" lang="en" sz="2400">
                <a:solidFill>
                  <a:srgbClr val="660E7A"/>
                </a:solidFill>
                <a:highlight>
                  <a:srgbClr val="FFFFFF"/>
                </a:highlight>
                <a:latin typeface="Arial"/>
                <a:ea typeface="Arial"/>
                <a:cs typeface="Arial"/>
                <a:sym typeface="Arial"/>
              </a:rPr>
              <a:t> 	</a:t>
            </a:r>
            <a:r>
              <a:rPr lang="en" sz="2400">
                <a:solidFill>
                  <a:srgbClr val="000000"/>
                </a:solidFill>
                <a:highlight>
                  <a:srgbClr val="FFFFFF"/>
                </a:highlight>
                <a:latin typeface="Arial"/>
                <a:ea typeface="Arial"/>
                <a:cs typeface="Arial"/>
                <a:sym typeface="Arial"/>
              </a:rPr>
              <a:t>.</a:t>
            </a:r>
            <a:r>
              <a:rPr lang="en" sz="2400">
                <a:solidFill>
                  <a:srgbClr val="7A7A43"/>
                </a:solidFill>
                <a:highlight>
                  <a:srgbClr val="FFFFFF"/>
                </a:highlight>
                <a:latin typeface="Arial"/>
                <a:ea typeface="Arial"/>
                <a:cs typeface="Arial"/>
                <a:sym typeface="Arial"/>
              </a:rPr>
              <a:t>subscribe</a:t>
            </a:r>
            <a:r>
              <a:rPr lang="en" sz="2400">
                <a:solidFill>
                  <a:srgbClr val="000000"/>
                </a:solidFill>
                <a:highlight>
                  <a:srgbClr val="FFFFFF"/>
                </a:highlight>
                <a:latin typeface="Arial"/>
                <a:ea typeface="Arial"/>
                <a:cs typeface="Arial"/>
                <a:sym typeface="Arial"/>
              </a:rPr>
              <a:t>((value) =&gt; </a:t>
            </a:r>
            <a:r>
              <a:rPr i="1" lang="en" sz="2400">
                <a:solidFill>
                  <a:srgbClr val="808080"/>
                </a:solidFill>
                <a:highlight>
                  <a:srgbClr val="FFFFFF"/>
                </a:highlight>
                <a:latin typeface="Arial"/>
                <a:ea typeface="Arial"/>
                <a:cs typeface="Arial"/>
                <a:sym typeface="Arial"/>
              </a:rPr>
              <a:t>//Do something with each new value</a:t>
            </a:r>
            <a:r>
              <a:rPr i="1" lang="en" sz="2400">
                <a:solidFill>
                  <a:srgbClr val="000000"/>
                </a:solidFill>
                <a:highlight>
                  <a:srgbClr val="FFFFFF"/>
                </a:highlight>
                <a:latin typeface="Arial"/>
                <a:ea typeface="Arial"/>
                <a:cs typeface="Arial"/>
                <a:sym typeface="Arial"/>
              </a:rPr>
              <a:t>);</a:t>
            </a:r>
            <a:endParaRPr i="1" sz="2400">
              <a:solidFill>
                <a:srgbClr val="000000"/>
              </a:solidFill>
              <a:highlight>
                <a:srgbClr val="FFFFFF"/>
              </a:highlight>
              <a:latin typeface="Arial"/>
              <a:ea typeface="Arial"/>
              <a:cs typeface="Arial"/>
              <a:sym typeface="Arial"/>
            </a:endParaRPr>
          </a:p>
          <a:p>
            <a:pPr indent="0" lvl="0" marL="0" marR="0" rtl="0" algn="l">
              <a:lnSpc>
                <a:spcPct val="100000"/>
              </a:lnSpc>
              <a:spcBef>
                <a:spcPts val="600"/>
              </a:spcBef>
              <a:spcAft>
                <a:spcPts val="0"/>
              </a:spcAft>
              <a:buNone/>
            </a:pPr>
            <a:r>
              <a:t/>
            </a:r>
            <a:endParaRPr sz="2400"/>
          </a:p>
          <a:p>
            <a:pPr indent="0" lvl="0" marL="0" rtl="0" algn="l">
              <a:spcBef>
                <a:spcPts val="0"/>
              </a:spcBef>
              <a:spcAft>
                <a:spcPts val="1600"/>
              </a:spcAft>
              <a:buNone/>
            </a:pPr>
            <a:r>
              <a:t/>
            </a:r>
            <a:endParaRPr>
              <a:solidFill>
                <a:srgbClr val="252525"/>
              </a:solidFill>
            </a:endParaRPr>
          </a:p>
        </p:txBody>
      </p:sp>
      <p:pic>
        <p:nvPicPr>
          <p:cNvPr id="1213" name="Google Shape;1213;p179"/>
          <p:cNvPicPr preferRelativeResize="0"/>
          <p:nvPr/>
        </p:nvPicPr>
        <p:blipFill>
          <a:blip r:embed="rId3">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CLI: ng add</a:t>
            </a:r>
            <a:endParaRPr/>
          </a:p>
        </p:txBody>
      </p:sp>
      <p:sp>
        <p:nvSpPr>
          <p:cNvPr id="322" name="Google Shape;322;p63"/>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34343"/>
              </a:buClr>
              <a:buSzPts val="2400"/>
              <a:buChar char="●"/>
            </a:pPr>
            <a:r>
              <a:rPr lang="en" sz="2400">
                <a:solidFill>
                  <a:srgbClr val="434343"/>
                </a:solidFill>
              </a:rPr>
              <a:t>Starting with Angular 6 (and Angular CLI 6), you can now use </a:t>
            </a:r>
            <a:r>
              <a:rPr b="1" lang="en" sz="2400">
                <a:solidFill>
                  <a:srgbClr val="434343"/>
                </a:solidFill>
                <a:latin typeface="Courier New"/>
                <a:ea typeface="Courier New"/>
                <a:cs typeface="Courier New"/>
                <a:sym typeface="Courier New"/>
              </a:rPr>
              <a:t>ng add</a:t>
            </a:r>
            <a:r>
              <a:rPr lang="en" sz="2400">
                <a:solidFill>
                  <a:srgbClr val="434343"/>
                </a:solidFill>
              </a:rPr>
              <a:t> to automatically add some packages to your projects.</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 sz="2400">
                <a:solidFill>
                  <a:srgbClr val="434343"/>
                </a:solidFill>
              </a:rPr>
              <a:t>Some examples:</a:t>
            </a:r>
            <a:endParaRPr sz="2400">
              <a:solidFill>
                <a:srgbClr val="434343"/>
              </a:solidFill>
            </a:endParaRPr>
          </a:p>
          <a:p>
            <a:pPr indent="0" lvl="0" marL="457200" rtl="0" algn="ctr">
              <a:lnSpc>
                <a:spcPct val="115000"/>
              </a:lnSpc>
              <a:spcBef>
                <a:spcPts val="0"/>
              </a:spcBef>
              <a:spcAft>
                <a:spcPts val="0"/>
              </a:spcAft>
              <a:buNone/>
            </a:pPr>
            <a:r>
              <a:rPr b="1" lang="en" sz="2400">
                <a:solidFill>
                  <a:srgbClr val="434343"/>
                </a:solidFill>
                <a:latin typeface="Courier New"/>
                <a:ea typeface="Courier New"/>
                <a:cs typeface="Courier New"/>
                <a:sym typeface="Courier New"/>
              </a:rPr>
              <a:t>ng add @angular/material</a:t>
            </a:r>
            <a:endParaRPr b="1" sz="2400">
              <a:solidFill>
                <a:srgbClr val="434343"/>
              </a:solidFill>
              <a:latin typeface="Courier New"/>
              <a:ea typeface="Courier New"/>
              <a:cs typeface="Courier New"/>
              <a:sym typeface="Courier New"/>
            </a:endParaRPr>
          </a:p>
          <a:p>
            <a:pPr indent="0" lvl="0" marL="457200" rtl="0" algn="ctr">
              <a:lnSpc>
                <a:spcPct val="115000"/>
              </a:lnSpc>
              <a:spcBef>
                <a:spcPts val="0"/>
              </a:spcBef>
              <a:spcAft>
                <a:spcPts val="0"/>
              </a:spcAft>
              <a:buNone/>
            </a:pPr>
            <a:r>
              <a:rPr b="1" lang="en" sz="2400">
                <a:solidFill>
                  <a:srgbClr val="434343"/>
                </a:solidFill>
                <a:latin typeface="Courier New"/>
                <a:ea typeface="Courier New"/>
                <a:cs typeface="Courier New"/>
                <a:sym typeface="Courier New"/>
              </a:rPr>
              <a:t>ng add @ng-bootstrap/schematics</a:t>
            </a:r>
            <a:endParaRPr b="1" sz="2400">
              <a:solidFill>
                <a:srgbClr val="434343"/>
              </a:solidFill>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b="1" sz="2400">
              <a:solidFill>
                <a:srgbClr val="434343"/>
              </a:solidFill>
            </a:endParaRPr>
          </a:p>
          <a:p>
            <a:pPr indent="0" lvl="0" marL="457200" rtl="0" algn="l">
              <a:lnSpc>
                <a:spcPct val="115000"/>
              </a:lnSpc>
              <a:spcBef>
                <a:spcPts val="0"/>
              </a:spcBef>
              <a:spcAft>
                <a:spcPts val="0"/>
              </a:spcAft>
              <a:buNone/>
            </a:pPr>
            <a:r>
              <a:t/>
            </a:r>
            <a:endParaRPr sz="2400">
              <a:solidFill>
                <a:srgbClr val="434343"/>
              </a:solidFill>
            </a:endParaRPr>
          </a:p>
          <a:p>
            <a:pPr indent="0" lvl="0" marL="0" rtl="0" algn="l">
              <a:lnSpc>
                <a:spcPct val="115000"/>
              </a:lnSpc>
              <a:spcBef>
                <a:spcPts val="0"/>
              </a:spcBef>
              <a:spcAft>
                <a:spcPts val="1600"/>
              </a:spcAft>
              <a:buNone/>
            </a:pPr>
            <a:r>
              <a:t/>
            </a:r>
            <a:endParaRPr sz="2400">
              <a:solidFill>
                <a:srgbClr val="252525"/>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8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 Validation</a:t>
            </a:r>
            <a:endParaRPr/>
          </a:p>
        </p:txBody>
      </p:sp>
      <p:sp>
        <p:nvSpPr>
          <p:cNvPr id="1219" name="Google Shape;1219;p180"/>
          <p:cNvSpPr txBox="1"/>
          <p:nvPr>
            <p:ph idx="4294967295" type="body"/>
          </p:nvPr>
        </p:nvSpPr>
        <p:spPr>
          <a:xfrm>
            <a:off x="457200" y="1064900"/>
            <a:ext cx="8645700" cy="3860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400">
                <a:solidFill>
                  <a:srgbClr val="434343"/>
                </a:solidFill>
              </a:rPr>
              <a:t>We can create our own validation functions. Here is what a validator function is supposed to look like:</a:t>
            </a:r>
            <a:endParaRPr sz="2400">
              <a:solidFill>
                <a:srgbClr val="434343"/>
              </a:solidFill>
            </a:endParaRPr>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rtl="0" algn="l">
              <a:spcBef>
                <a:spcPts val="0"/>
              </a:spcBef>
              <a:spcAft>
                <a:spcPts val="0"/>
              </a:spcAft>
              <a:buNone/>
            </a:pPr>
            <a:r>
              <a:rPr b="1" lang="en" sz="2400">
                <a:solidFill>
                  <a:srgbClr val="434343"/>
                </a:solidFill>
                <a:latin typeface="Consolas"/>
                <a:ea typeface="Consolas"/>
                <a:cs typeface="Consolas"/>
                <a:sym typeface="Consolas"/>
              </a:rPr>
              <a:t>ValidationErrors</a:t>
            </a:r>
            <a:r>
              <a:rPr lang="en" sz="2400">
                <a:solidFill>
                  <a:srgbClr val="434343"/>
                </a:solidFill>
                <a:latin typeface="Calibri"/>
                <a:ea typeface="Calibri"/>
                <a:cs typeface="Calibri"/>
                <a:sym typeface="Calibri"/>
              </a:rPr>
              <a:t> are a list of keys and values as follows:</a:t>
            </a:r>
            <a:endParaRPr b="1" sz="2400">
              <a:latin typeface="Consolas"/>
              <a:ea typeface="Consolas"/>
              <a:cs typeface="Consolas"/>
              <a:sym typeface="Consolas"/>
            </a:endParaRPr>
          </a:p>
          <a:p>
            <a:pPr indent="0" lvl="0" marL="0" marR="0" rtl="0" algn="l">
              <a:lnSpc>
                <a:spcPct val="100000"/>
              </a:lnSpc>
              <a:spcBef>
                <a:spcPts val="1600"/>
              </a:spcBef>
              <a:spcAft>
                <a:spcPts val="0"/>
              </a:spcAft>
              <a:buNone/>
            </a:pPr>
            <a:r>
              <a:t/>
            </a:r>
            <a:endParaRPr sz="2400"/>
          </a:p>
          <a:p>
            <a:pPr indent="0" lvl="0" marL="0" rtl="0" algn="l">
              <a:spcBef>
                <a:spcPts val="0"/>
              </a:spcBef>
              <a:spcAft>
                <a:spcPts val="1600"/>
              </a:spcAft>
              <a:buNone/>
            </a:pPr>
            <a:r>
              <a:t/>
            </a:r>
            <a:endParaRPr>
              <a:solidFill>
                <a:srgbClr val="252525"/>
              </a:solidFill>
            </a:endParaRPr>
          </a:p>
        </p:txBody>
      </p:sp>
      <p:pic>
        <p:nvPicPr>
          <p:cNvPr descr="Screenshot 2017-10-05 12.04.55.png" id="1220" name="Google Shape;1220;p180"/>
          <p:cNvPicPr preferRelativeResize="0"/>
          <p:nvPr/>
        </p:nvPicPr>
        <p:blipFill>
          <a:blip r:embed="rId3">
            <a:alphaModFix/>
          </a:blip>
          <a:stretch>
            <a:fillRect/>
          </a:stretch>
        </p:blipFill>
        <p:spPr>
          <a:xfrm>
            <a:off x="1797950" y="1966788"/>
            <a:ext cx="5334000" cy="1209925"/>
          </a:xfrm>
          <a:prstGeom prst="rect">
            <a:avLst/>
          </a:prstGeom>
          <a:noFill/>
          <a:ln>
            <a:noFill/>
          </a:ln>
        </p:spPr>
      </p:pic>
      <p:pic>
        <p:nvPicPr>
          <p:cNvPr descr="Screenshot 2017-10-05 12.08.03.png" id="1221" name="Google Shape;1221;p180"/>
          <p:cNvPicPr preferRelativeResize="0"/>
          <p:nvPr/>
        </p:nvPicPr>
        <p:blipFill>
          <a:blip r:embed="rId4">
            <a:alphaModFix/>
          </a:blip>
          <a:stretch>
            <a:fillRect/>
          </a:stretch>
        </p:blipFill>
        <p:spPr>
          <a:xfrm>
            <a:off x="2598275" y="3689675"/>
            <a:ext cx="3543875" cy="12634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8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Reactive form with custom validation</a:t>
            </a:r>
            <a:endParaRPr/>
          </a:p>
        </p:txBody>
      </p:sp>
      <p:sp>
        <p:nvSpPr>
          <p:cNvPr id="1227" name="Google Shape;1227;p181"/>
          <p:cNvSpPr txBox="1"/>
          <p:nvPr>
            <p:ph idx="4294967295" type="body"/>
          </p:nvPr>
        </p:nvSpPr>
        <p:spPr>
          <a:xfrm>
            <a:off x="457200" y="883900"/>
            <a:ext cx="8229600" cy="40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Demo code:</a:t>
            </a:r>
            <a:r>
              <a:rPr b="1" lang="en" sz="2400">
                <a:solidFill>
                  <a:srgbClr val="434343"/>
                </a:solidFill>
              </a:rPr>
              <a:t> project/demos/src/app/forms</a:t>
            </a:r>
            <a:endParaRPr b="1"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Let's take a look at a custom validator function to validate that the credit card number entered by the user has to have 16 digits (</a:t>
            </a:r>
            <a:r>
              <a:rPr b="1" lang="en" sz="2400">
                <a:solidFill>
                  <a:srgbClr val="434343"/>
                </a:solidFill>
              </a:rPr>
              <a:t>credit-card-validator.directive.ts</a:t>
            </a:r>
            <a:r>
              <a:rPr lang="en" sz="2400">
                <a:solidFill>
                  <a:srgbClr val="434343"/>
                </a:solidFill>
              </a:rPr>
              <a:t>)</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Validation also checks that the credit card number must start with either 37 for American Express, 4 for Visa, or 5 for Mastercard. </a:t>
            </a:r>
            <a:endParaRPr sz="2400">
              <a:solidFill>
                <a:srgbClr val="434343"/>
              </a:solidFill>
            </a:endParaRPr>
          </a:p>
        </p:txBody>
      </p:sp>
      <p:pic>
        <p:nvPicPr>
          <p:cNvPr id="1228" name="Google Shape;1228;p181"/>
          <p:cNvPicPr preferRelativeResize="0"/>
          <p:nvPr/>
        </p:nvPicPr>
        <p:blipFill>
          <a:blip r:embed="rId3">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8BD2"/>
        </a:solidFill>
      </p:bgPr>
    </p:bg>
    <p:spTree>
      <p:nvGrpSpPr>
        <p:cNvPr id="1232" name="Shape 1232"/>
        <p:cNvGrpSpPr/>
        <p:nvPr/>
      </p:nvGrpSpPr>
      <p:grpSpPr>
        <a:xfrm>
          <a:off x="0" y="0"/>
          <a:ext cx="0" cy="0"/>
          <a:chOff x="0" y="0"/>
          <a:chExt cx="0" cy="0"/>
        </a:xfrm>
      </p:grpSpPr>
      <p:sp>
        <p:nvSpPr>
          <p:cNvPr id="1233" name="Google Shape;1233;p182"/>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1234" name="Google Shape;1234;p182"/>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1235" name="Google Shape;1235;p182"/>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1236" name="Google Shape;1236;p182"/>
          <p:cNvSpPr txBox="1"/>
          <p:nvPr>
            <p:ph type="ctrTitle"/>
          </p:nvPr>
        </p:nvSpPr>
        <p:spPr>
          <a:xfrm>
            <a:off x="285575" y="751650"/>
            <a:ext cx="8222100" cy="271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Chapter 12: </a:t>
            </a:r>
            <a:endParaRPr/>
          </a:p>
          <a:p>
            <a:pPr indent="0" lvl="0" marL="0" rtl="0" algn="l">
              <a:spcBef>
                <a:spcPts val="0"/>
              </a:spcBef>
              <a:spcAft>
                <a:spcPts val="0"/>
              </a:spcAft>
              <a:buClr>
                <a:srgbClr val="000000"/>
              </a:buClr>
              <a:buSzPts val="1100"/>
              <a:buFont typeface="Arial"/>
              <a:buNone/>
            </a:pPr>
            <a:r>
              <a:rPr lang="en"/>
              <a:t>RxJs Part 2 -</a:t>
            </a:r>
            <a:br>
              <a:rPr lang="en"/>
            </a:br>
            <a:r>
              <a:rPr lang="en"/>
              <a:t>Operators and Subjects</a:t>
            </a:r>
            <a:endParaRPr/>
          </a:p>
        </p:txBody>
      </p:sp>
      <p:sp>
        <p:nvSpPr>
          <p:cNvPr id="1237" name="Google Shape;1237;p1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8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 </a:t>
            </a:r>
            <a:r>
              <a:rPr lang="en"/>
              <a:t>Marble diagrams</a:t>
            </a:r>
            <a:endParaRPr sz="2400"/>
          </a:p>
        </p:txBody>
      </p:sp>
      <p:sp>
        <p:nvSpPr>
          <p:cNvPr id="1243" name="Google Shape;1243;p183"/>
          <p:cNvSpPr txBox="1"/>
          <p:nvPr>
            <p:ph idx="4294967295" type="body"/>
          </p:nvPr>
        </p:nvSpPr>
        <p:spPr>
          <a:xfrm>
            <a:off x="576100" y="917850"/>
            <a:ext cx="8229600" cy="4168800"/>
          </a:xfrm>
          <a:prstGeom prst="rect">
            <a:avLst/>
          </a:prstGeom>
        </p:spPr>
        <p:txBody>
          <a:bodyPr anchorCtr="0" anchor="t" bIns="91425" lIns="91425" spcFirstLastPara="1" rIns="91425" wrap="square" tIns="91425">
            <a:noAutofit/>
          </a:bodyPr>
          <a:lstStyle/>
          <a:p>
            <a:pPr indent="-355600" lvl="0" marL="457200" rtl="0" algn="l">
              <a:spcBef>
                <a:spcPts val="1000"/>
              </a:spcBef>
              <a:spcAft>
                <a:spcPts val="0"/>
              </a:spcAft>
              <a:buClr>
                <a:srgbClr val="434343"/>
              </a:buClr>
              <a:buSzPts val="2000"/>
              <a:buChar char="●"/>
            </a:pPr>
            <a:r>
              <a:rPr lang="en" sz="2000">
                <a:solidFill>
                  <a:srgbClr val="434343"/>
                </a:solidFill>
              </a:rPr>
              <a:t>Observables are perfect to subscribe to a stream of events, and as a result an Observable’s lifecycle is usually represented with a timeline such as this one, known as a </a:t>
            </a:r>
            <a:r>
              <a:rPr b="1" lang="en" sz="2000">
                <a:solidFill>
                  <a:srgbClr val="434343"/>
                </a:solidFill>
              </a:rPr>
              <a:t>marble diagram</a:t>
            </a:r>
            <a:r>
              <a:rPr lang="en" sz="2000">
                <a:solidFill>
                  <a:srgbClr val="434343"/>
                </a:solidFill>
              </a:rPr>
              <a:t>:</a:t>
            </a:r>
            <a:br>
              <a:rPr lang="en" sz="2000">
                <a:solidFill>
                  <a:srgbClr val="434343"/>
                </a:solidFill>
              </a:rPr>
            </a:br>
            <a:br>
              <a:rPr lang="en" sz="2000">
                <a:solidFill>
                  <a:srgbClr val="434343"/>
                </a:solidFill>
              </a:rPr>
            </a:br>
            <a:br>
              <a:rPr lang="en" sz="2000">
                <a:solidFill>
                  <a:srgbClr val="434343"/>
                </a:solidFill>
              </a:rPr>
            </a:br>
            <a:br>
              <a:rPr lang="en" sz="2000">
                <a:solidFill>
                  <a:srgbClr val="434343"/>
                </a:solidFill>
              </a:rPr>
            </a:br>
            <a:r>
              <a:rPr lang="en" sz="2000">
                <a:solidFill>
                  <a:srgbClr val="434343"/>
                </a:solidFill>
              </a:rPr>
              <a:t>The above example of Observable emits 5 different values over time (circles/marbles in the timeline), before completing some time later ( | in the timeline)</a:t>
            </a:r>
            <a:endParaRPr sz="2000">
              <a:solidFill>
                <a:srgbClr val="434343"/>
              </a:solidFill>
            </a:endParaRPr>
          </a:p>
          <a:p>
            <a:pPr indent="0" lvl="0" marL="457200" rtl="0" algn="l">
              <a:spcBef>
                <a:spcPts val="1600"/>
              </a:spcBef>
              <a:spcAft>
                <a:spcPts val="0"/>
              </a:spcAft>
              <a:buNone/>
            </a:pPr>
            <a:r>
              <a:t/>
            </a:r>
            <a:endParaRPr sz="2000">
              <a:solidFill>
                <a:srgbClr val="434343"/>
              </a:solidFill>
            </a:endParaRPr>
          </a:p>
          <a:p>
            <a:pPr indent="0" lvl="0" marL="0" rtl="0" algn="l">
              <a:spcBef>
                <a:spcPts val="1600"/>
              </a:spcBef>
              <a:spcAft>
                <a:spcPts val="1600"/>
              </a:spcAft>
              <a:buNone/>
            </a:pPr>
            <a:r>
              <a:t/>
            </a:r>
            <a:endParaRPr sz="1400"/>
          </a:p>
        </p:txBody>
      </p:sp>
      <p:pic>
        <p:nvPicPr>
          <p:cNvPr id="1244" name="Google Shape;1244;p183"/>
          <p:cNvPicPr preferRelativeResize="0"/>
          <p:nvPr/>
        </p:nvPicPr>
        <p:blipFill>
          <a:blip r:embed="rId3">
            <a:alphaModFix/>
          </a:blip>
          <a:stretch>
            <a:fillRect/>
          </a:stretch>
        </p:blipFill>
        <p:spPr>
          <a:xfrm>
            <a:off x="1041538" y="2346300"/>
            <a:ext cx="7515225" cy="676275"/>
          </a:xfrm>
          <a:prstGeom prst="rect">
            <a:avLst/>
          </a:prstGeom>
          <a:noFill/>
          <a:ln>
            <a:noFill/>
          </a:ln>
        </p:spPr>
      </p:pic>
      <p:sp>
        <p:nvSpPr>
          <p:cNvPr id="1245" name="Google Shape;1245;p1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8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RxJs Operators</a:t>
            </a:r>
            <a:endParaRPr/>
          </a:p>
        </p:txBody>
      </p:sp>
      <p:sp>
        <p:nvSpPr>
          <p:cNvPr id="1251" name="Google Shape;1251;p184"/>
          <p:cNvSpPr txBox="1"/>
          <p:nvPr>
            <p:ph idx="4294967295" type="body"/>
          </p:nvPr>
        </p:nvSpPr>
        <p:spPr>
          <a:xfrm>
            <a:off x="147850" y="824825"/>
            <a:ext cx="8870700" cy="4318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b="1" lang="en" sz="2400">
                <a:solidFill>
                  <a:srgbClr val="434343"/>
                </a:solidFill>
              </a:rPr>
              <a:t>Operators </a:t>
            </a:r>
            <a:r>
              <a:rPr lang="en" sz="2400">
                <a:solidFill>
                  <a:srgbClr val="434343"/>
                </a:solidFill>
              </a:rPr>
              <a:t>are pure functions that take one or more </a:t>
            </a:r>
            <a:r>
              <a:rPr b="1" lang="en" sz="2400">
                <a:solidFill>
                  <a:srgbClr val="434343"/>
                </a:solidFill>
                <a:latin typeface="Consolas"/>
                <a:ea typeface="Consolas"/>
                <a:cs typeface="Consolas"/>
                <a:sym typeface="Consolas"/>
              </a:rPr>
              <a:t>Observables </a:t>
            </a:r>
            <a:r>
              <a:rPr lang="en" sz="2400">
                <a:solidFill>
                  <a:srgbClr val="434343"/>
                </a:solidFill>
              </a:rPr>
              <a:t>and return a modified </a:t>
            </a:r>
            <a:r>
              <a:rPr b="1" lang="en" sz="2400">
                <a:solidFill>
                  <a:srgbClr val="434343"/>
                </a:solidFill>
                <a:latin typeface="Consolas"/>
                <a:ea typeface="Consolas"/>
                <a:cs typeface="Consolas"/>
                <a:sym typeface="Consolas"/>
              </a:rPr>
              <a:t>Observable</a:t>
            </a:r>
            <a:endParaRPr sz="600">
              <a:solidFill>
                <a:srgbClr val="434343"/>
              </a:solidFill>
            </a:endParaRPr>
          </a:p>
          <a:p>
            <a:pPr indent="-381000" lvl="0" marL="457200" rtl="0" algn="l">
              <a:spcBef>
                <a:spcPts val="0"/>
              </a:spcBef>
              <a:spcAft>
                <a:spcPts val="0"/>
              </a:spcAft>
              <a:buClr>
                <a:srgbClr val="434343"/>
              </a:buClr>
              <a:buSzPts val="2400"/>
              <a:buChar char="●"/>
            </a:pPr>
            <a:r>
              <a:rPr lang="en" sz="2400">
                <a:solidFill>
                  <a:srgbClr val="434343"/>
                </a:solidFill>
              </a:rPr>
              <a:t>Operators are used to transform/filter/concatenate information from one or more sources</a:t>
            </a:r>
            <a:endParaRPr sz="2400">
              <a:solidFill>
                <a:srgbClr val="434343"/>
              </a:solidFill>
            </a:endParaRPr>
          </a:p>
          <a:p>
            <a:pPr indent="-381000" lvl="0" marL="457200" rtl="0" algn="l">
              <a:spcBef>
                <a:spcPts val="0"/>
              </a:spcBef>
              <a:spcAft>
                <a:spcPts val="0"/>
              </a:spcAft>
              <a:buClr>
                <a:srgbClr val="434343"/>
              </a:buClr>
              <a:buSzPts val="2400"/>
              <a:buChar char="●"/>
            </a:pPr>
            <a:r>
              <a:rPr lang="en" sz="2400">
                <a:solidFill>
                  <a:srgbClr val="434343"/>
                </a:solidFill>
              </a:rPr>
              <a:t>RxJs has over 120 operators available!</a:t>
            </a:r>
            <a:endParaRPr sz="2400">
              <a:solidFill>
                <a:srgbClr val="434343"/>
              </a:solidFill>
            </a:endParaRPr>
          </a:p>
          <a:p>
            <a:pPr indent="-381000" lvl="0" marL="457200" rtl="0" algn="l">
              <a:spcBef>
                <a:spcPts val="0"/>
              </a:spcBef>
              <a:spcAft>
                <a:spcPts val="0"/>
              </a:spcAft>
              <a:buClr>
                <a:srgbClr val="434343"/>
              </a:buClr>
              <a:buSzPts val="2400"/>
              <a:buChar char="●"/>
            </a:pPr>
            <a:r>
              <a:rPr lang="en" sz="2400">
                <a:solidFill>
                  <a:srgbClr val="434343"/>
                </a:solidFill>
              </a:rPr>
              <a:t>Operators are applied to an </a:t>
            </a:r>
            <a:r>
              <a:rPr b="1" lang="en" sz="2400">
                <a:solidFill>
                  <a:srgbClr val="434343"/>
                </a:solidFill>
              </a:rPr>
              <a:t>Observable </a:t>
            </a:r>
            <a:r>
              <a:rPr lang="en" sz="2400">
                <a:solidFill>
                  <a:srgbClr val="434343"/>
                </a:solidFill>
              </a:rPr>
              <a:t>using the pipe method:</a:t>
            </a:r>
            <a:br>
              <a:rPr lang="en" sz="2400">
                <a:solidFill>
                  <a:srgbClr val="434343"/>
                </a:solidFill>
              </a:rPr>
            </a:br>
            <a:endParaRPr sz="600">
              <a:solidFill>
                <a:srgbClr val="434343"/>
              </a:solidFill>
            </a:endParaRPr>
          </a:p>
          <a:p>
            <a:pPr indent="0" lvl="0" marL="1828800" rtl="0" algn="l">
              <a:lnSpc>
                <a:spcPct val="115000"/>
              </a:lnSpc>
              <a:spcBef>
                <a:spcPts val="0"/>
              </a:spcBef>
              <a:spcAft>
                <a:spcPts val="0"/>
              </a:spcAft>
              <a:buNone/>
            </a:pPr>
            <a:r>
              <a:rPr lang="en" sz="1650">
                <a:solidFill>
                  <a:srgbClr val="871094"/>
                </a:solidFill>
                <a:latin typeface="Consolas"/>
                <a:ea typeface="Consolas"/>
                <a:cs typeface="Consolas"/>
                <a:sym typeface="Consolas"/>
              </a:rPr>
              <a:t>observable</a:t>
            </a:r>
            <a:r>
              <a:rPr lang="en" sz="1650">
                <a:solidFill>
                  <a:srgbClr val="080808"/>
                </a:solidFill>
                <a:highlight>
                  <a:schemeClr val="accent6"/>
                </a:highlight>
                <a:latin typeface="Consolas"/>
                <a:ea typeface="Consolas"/>
                <a:cs typeface="Consolas"/>
                <a:sym typeface="Consolas"/>
              </a:rPr>
              <a:t>.</a:t>
            </a:r>
            <a:r>
              <a:rPr lang="en" sz="1650">
                <a:solidFill>
                  <a:srgbClr val="7A7A43"/>
                </a:solidFill>
                <a:highlight>
                  <a:schemeClr val="accent6"/>
                </a:highlight>
                <a:latin typeface="Consolas"/>
                <a:ea typeface="Consolas"/>
                <a:cs typeface="Consolas"/>
                <a:sym typeface="Consolas"/>
              </a:rPr>
              <a:t>pipe</a:t>
            </a:r>
            <a:r>
              <a:rPr lang="en" sz="1650">
                <a:solidFill>
                  <a:srgbClr val="080808"/>
                </a:solidFill>
                <a:highlight>
                  <a:schemeClr val="accent6"/>
                </a:highlight>
                <a:latin typeface="Consolas"/>
                <a:ea typeface="Consolas"/>
                <a:cs typeface="Consolas"/>
                <a:sym typeface="Consolas"/>
              </a:rPr>
              <a:t>(</a:t>
            </a:r>
            <a:endParaRPr sz="1650">
              <a:solidFill>
                <a:srgbClr val="080808"/>
              </a:solidFill>
              <a:highlight>
                <a:schemeClr val="accent6"/>
              </a:highlight>
              <a:latin typeface="Consolas"/>
              <a:ea typeface="Consolas"/>
              <a:cs typeface="Consolas"/>
              <a:sym typeface="Consolas"/>
            </a:endParaRPr>
          </a:p>
          <a:p>
            <a:pPr indent="0" lvl="0" marL="1828800" rtl="0" algn="l">
              <a:lnSpc>
                <a:spcPct val="115000"/>
              </a:lnSpc>
              <a:spcBef>
                <a:spcPts val="0"/>
              </a:spcBef>
              <a:spcAft>
                <a:spcPts val="0"/>
              </a:spcAft>
              <a:buNone/>
            </a:pPr>
            <a:r>
              <a:rPr lang="en" sz="1650">
                <a:solidFill>
                  <a:srgbClr val="080808"/>
                </a:solidFill>
                <a:latin typeface="Consolas"/>
                <a:ea typeface="Consolas"/>
                <a:cs typeface="Consolas"/>
                <a:sym typeface="Consolas"/>
              </a:rPr>
              <a:t>   		</a:t>
            </a:r>
            <a:r>
              <a:rPr i="1" lang="en" sz="1650">
                <a:solidFill>
                  <a:srgbClr val="080808"/>
                </a:solidFill>
                <a:latin typeface="Consolas"/>
                <a:ea typeface="Consolas"/>
                <a:cs typeface="Consolas"/>
                <a:sym typeface="Consolas"/>
              </a:rPr>
              <a:t>map</a:t>
            </a:r>
            <a:r>
              <a:rPr lang="en" sz="1650">
                <a:solidFill>
                  <a:srgbClr val="080808"/>
                </a:solidFill>
                <a:latin typeface="Consolas"/>
                <a:ea typeface="Consolas"/>
                <a:cs typeface="Consolas"/>
                <a:sym typeface="Consolas"/>
              </a:rPr>
              <a:t>(data =&gt; data.</a:t>
            </a:r>
            <a:r>
              <a:rPr lang="en" sz="1650">
                <a:solidFill>
                  <a:srgbClr val="7A7A43"/>
                </a:solidFill>
                <a:latin typeface="Consolas"/>
                <a:ea typeface="Consolas"/>
                <a:cs typeface="Consolas"/>
                <a:sym typeface="Consolas"/>
              </a:rPr>
              <a:t>toUpperCase</a:t>
            </a:r>
            <a:r>
              <a:rPr lang="en" sz="1650">
                <a:solidFill>
                  <a:srgbClr val="080808"/>
                </a:solidFill>
                <a:latin typeface="Consolas"/>
                <a:ea typeface="Consolas"/>
                <a:cs typeface="Consolas"/>
                <a:sym typeface="Consolas"/>
              </a:rPr>
              <a:t>())</a:t>
            </a:r>
            <a:endParaRPr sz="1650">
              <a:solidFill>
                <a:srgbClr val="080808"/>
              </a:solidFill>
              <a:latin typeface="Consolas"/>
              <a:ea typeface="Consolas"/>
              <a:cs typeface="Consolas"/>
              <a:sym typeface="Consolas"/>
            </a:endParaRPr>
          </a:p>
          <a:p>
            <a:pPr indent="0" lvl="0" marL="1828800" rtl="0" algn="l">
              <a:lnSpc>
                <a:spcPct val="115000"/>
              </a:lnSpc>
              <a:spcBef>
                <a:spcPts val="0"/>
              </a:spcBef>
              <a:spcAft>
                <a:spcPts val="0"/>
              </a:spcAft>
              <a:buNone/>
            </a:pPr>
            <a:r>
              <a:rPr lang="en" sz="1650">
                <a:solidFill>
                  <a:srgbClr val="080808"/>
                </a:solidFill>
                <a:highlight>
                  <a:schemeClr val="accent6"/>
                </a:highlight>
                <a:latin typeface="Consolas"/>
                <a:ea typeface="Consolas"/>
                <a:cs typeface="Consolas"/>
                <a:sym typeface="Consolas"/>
              </a:rPr>
              <a:t>)</a:t>
            </a:r>
            <a:r>
              <a:rPr lang="en" sz="1650">
                <a:solidFill>
                  <a:srgbClr val="080808"/>
                </a:solidFill>
                <a:latin typeface="Consolas"/>
                <a:ea typeface="Consolas"/>
                <a:cs typeface="Consolas"/>
                <a:sym typeface="Consolas"/>
              </a:rPr>
              <a:t>.</a:t>
            </a:r>
            <a:r>
              <a:rPr lang="en" sz="1650">
                <a:solidFill>
                  <a:srgbClr val="7A7A43"/>
                </a:solidFill>
                <a:latin typeface="Consolas"/>
                <a:ea typeface="Consolas"/>
                <a:cs typeface="Consolas"/>
                <a:sym typeface="Consolas"/>
              </a:rPr>
              <a:t>subscribe</a:t>
            </a:r>
            <a:r>
              <a:rPr lang="en" sz="1650">
                <a:solidFill>
                  <a:srgbClr val="080808"/>
                </a:solidFill>
                <a:latin typeface="Consolas"/>
                <a:ea typeface="Consolas"/>
                <a:cs typeface="Consolas"/>
                <a:sym typeface="Consolas"/>
              </a:rPr>
              <a:t>(newValue =&gt; {</a:t>
            </a:r>
            <a:endParaRPr sz="1650">
              <a:solidFill>
                <a:srgbClr val="080808"/>
              </a:solidFill>
              <a:latin typeface="Consolas"/>
              <a:ea typeface="Consolas"/>
              <a:cs typeface="Consolas"/>
              <a:sym typeface="Consolas"/>
            </a:endParaRPr>
          </a:p>
          <a:p>
            <a:pPr indent="0" lvl="0" marL="1828800" rtl="0" algn="l">
              <a:lnSpc>
                <a:spcPct val="115000"/>
              </a:lnSpc>
              <a:spcBef>
                <a:spcPts val="0"/>
              </a:spcBef>
              <a:spcAft>
                <a:spcPts val="0"/>
              </a:spcAft>
              <a:buNone/>
            </a:pPr>
            <a:r>
              <a:rPr lang="en" sz="1650">
                <a:solidFill>
                  <a:srgbClr val="080808"/>
                </a:solidFill>
                <a:latin typeface="Consolas"/>
                <a:ea typeface="Consolas"/>
                <a:cs typeface="Consolas"/>
                <a:sym typeface="Consolas"/>
              </a:rPr>
              <a:t>  		</a:t>
            </a:r>
            <a:r>
              <a:rPr lang="en" sz="1650">
                <a:solidFill>
                  <a:srgbClr val="0033B3"/>
                </a:solidFill>
                <a:latin typeface="Consolas"/>
                <a:ea typeface="Consolas"/>
                <a:cs typeface="Consolas"/>
                <a:sym typeface="Consolas"/>
              </a:rPr>
              <a:t>this</a:t>
            </a:r>
            <a:r>
              <a:rPr lang="en" sz="1650">
                <a:solidFill>
                  <a:srgbClr val="080808"/>
                </a:solidFill>
                <a:latin typeface="Consolas"/>
                <a:ea typeface="Consolas"/>
                <a:cs typeface="Consolas"/>
                <a:sym typeface="Consolas"/>
              </a:rPr>
              <a:t>.</a:t>
            </a:r>
            <a:r>
              <a:rPr lang="en" sz="1650">
                <a:solidFill>
                  <a:srgbClr val="871094"/>
                </a:solidFill>
                <a:latin typeface="Consolas"/>
                <a:ea typeface="Consolas"/>
                <a:cs typeface="Consolas"/>
                <a:sym typeface="Consolas"/>
              </a:rPr>
              <a:t>currentSelection </a:t>
            </a:r>
            <a:r>
              <a:rPr lang="en" sz="1650">
                <a:solidFill>
                  <a:srgbClr val="080808"/>
                </a:solidFill>
                <a:latin typeface="Consolas"/>
                <a:ea typeface="Consolas"/>
                <a:cs typeface="Consolas"/>
                <a:sym typeface="Consolas"/>
              </a:rPr>
              <a:t>= newValue;</a:t>
            </a:r>
            <a:endParaRPr sz="1650">
              <a:solidFill>
                <a:srgbClr val="080808"/>
              </a:solidFill>
              <a:latin typeface="Consolas"/>
              <a:ea typeface="Consolas"/>
              <a:cs typeface="Consolas"/>
              <a:sym typeface="Consolas"/>
            </a:endParaRPr>
          </a:p>
          <a:p>
            <a:pPr indent="0" lvl="0" marL="1828800" rtl="0" algn="l">
              <a:lnSpc>
                <a:spcPct val="115000"/>
              </a:lnSpc>
              <a:spcBef>
                <a:spcPts val="0"/>
              </a:spcBef>
              <a:spcAft>
                <a:spcPts val="0"/>
              </a:spcAft>
              <a:buNone/>
            </a:pPr>
            <a:r>
              <a:rPr lang="en" sz="1650">
                <a:solidFill>
                  <a:srgbClr val="080808"/>
                </a:solidFill>
                <a:latin typeface="Consolas"/>
                <a:ea typeface="Consolas"/>
                <a:cs typeface="Consolas"/>
                <a:sym typeface="Consolas"/>
              </a:rPr>
              <a:t>});</a:t>
            </a:r>
            <a:endParaRPr sz="1650">
              <a:solidFill>
                <a:srgbClr val="080808"/>
              </a:solidFill>
              <a:latin typeface="Consolas"/>
              <a:ea typeface="Consolas"/>
              <a:cs typeface="Consolas"/>
              <a:sym typeface="Consolas"/>
            </a:endParaRPr>
          </a:p>
          <a:p>
            <a:pPr indent="0" lvl="0" marL="0" rtl="0" algn="l">
              <a:spcBef>
                <a:spcPts val="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800"/>
          </a:p>
          <a:p>
            <a:pPr indent="0" lvl="0" marL="0" marR="0" rtl="0" algn="l">
              <a:lnSpc>
                <a:spcPct val="100000"/>
              </a:lnSpc>
              <a:spcBef>
                <a:spcPts val="1600"/>
              </a:spcBef>
              <a:spcAft>
                <a:spcPts val="0"/>
              </a:spcAft>
              <a:buNone/>
            </a:pPr>
            <a:r>
              <a:t/>
            </a:r>
            <a:endParaRPr/>
          </a:p>
          <a:p>
            <a:pPr indent="0" lvl="0" marL="0" rtl="0" algn="l">
              <a:spcBef>
                <a:spcPts val="0"/>
              </a:spcBef>
              <a:spcAft>
                <a:spcPts val="0"/>
              </a:spcAft>
              <a:buNone/>
            </a:pPr>
            <a:r>
              <a:t/>
            </a:r>
            <a:endParaRPr sz="2800"/>
          </a:p>
          <a:p>
            <a:pPr indent="0" lvl="0" marL="0" rtl="0" algn="l">
              <a:spcBef>
                <a:spcPts val="1600"/>
              </a:spcBef>
              <a:spcAft>
                <a:spcPts val="1600"/>
              </a:spcAft>
              <a:buNone/>
            </a:pPr>
            <a:r>
              <a:t/>
            </a:r>
            <a:endParaRPr/>
          </a:p>
        </p:txBody>
      </p:sp>
      <p:sp>
        <p:nvSpPr>
          <p:cNvPr id="1252" name="Google Shape;1252;p1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3" name="Google Shape;1253;p184"/>
          <p:cNvSpPr/>
          <p:nvPr/>
        </p:nvSpPr>
        <p:spPr>
          <a:xfrm>
            <a:off x="6778400" y="168000"/>
            <a:ext cx="1930200" cy="299400"/>
          </a:xfrm>
          <a:prstGeom prst="flowChartAlternateProcess">
            <a:avLst/>
          </a:prstGeom>
          <a:solidFill>
            <a:srgbClr val="FFC73A"/>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chemeClr val="dk2"/>
                </a:solidFill>
                <a:latin typeface="Consolas"/>
                <a:ea typeface="Consolas"/>
                <a:cs typeface="Consolas"/>
                <a:sym typeface="Consolas"/>
              </a:rPr>
              <a:t>rxjs/operators</a:t>
            </a:r>
            <a:endParaRPr>
              <a:solidFill>
                <a:schemeClr val="dk2"/>
              </a:solidFill>
              <a:latin typeface="Verdana"/>
              <a:ea typeface="Verdana"/>
              <a:cs typeface="Verdana"/>
              <a:sym typeface="Verdana"/>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8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RxJs Operators: map</a:t>
            </a:r>
            <a:endParaRPr/>
          </a:p>
        </p:txBody>
      </p:sp>
      <p:sp>
        <p:nvSpPr>
          <p:cNvPr id="1259" name="Google Shape;1259;p185"/>
          <p:cNvSpPr txBox="1"/>
          <p:nvPr>
            <p:ph idx="4294967295" type="body"/>
          </p:nvPr>
        </p:nvSpPr>
        <p:spPr>
          <a:xfrm>
            <a:off x="457200" y="956925"/>
            <a:ext cx="8229600" cy="41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Below is an example of the </a:t>
            </a:r>
            <a:r>
              <a:rPr b="1" lang="en" sz="2400">
                <a:solidFill>
                  <a:srgbClr val="434343"/>
                </a:solidFill>
              </a:rPr>
              <a:t>map </a:t>
            </a:r>
            <a:r>
              <a:rPr lang="en" sz="2400">
                <a:solidFill>
                  <a:srgbClr val="434343"/>
                </a:solidFill>
              </a:rPr>
              <a:t>operator used to apply a transformation to the data coming from an Observable</a:t>
            </a:r>
            <a:endParaRPr sz="600">
              <a:solidFill>
                <a:srgbClr val="434343"/>
              </a:solidFill>
            </a:endParaRPr>
          </a:p>
          <a:p>
            <a:pPr indent="0" lvl="0" marL="0" rtl="0" algn="l">
              <a:spcBef>
                <a:spcPts val="1600"/>
              </a:spcBef>
              <a:spcAft>
                <a:spcPts val="0"/>
              </a:spcAft>
              <a:buNone/>
            </a:pPr>
            <a:r>
              <a:rPr lang="en" sz="2400">
                <a:solidFill>
                  <a:srgbClr val="434343"/>
                </a:solidFill>
              </a:rPr>
              <a:t>Operators are usually documented with diagrams called </a:t>
            </a:r>
            <a:r>
              <a:rPr b="1" lang="en" sz="2400">
                <a:solidFill>
                  <a:srgbClr val="434343"/>
                </a:solidFill>
              </a:rPr>
              <a:t>marble diagrams</a:t>
            </a:r>
            <a:r>
              <a:rPr lang="en" sz="2400">
                <a:solidFill>
                  <a:srgbClr val="434343"/>
                </a:solidFill>
              </a:rPr>
              <a:t>:</a:t>
            </a:r>
            <a:endParaRPr sz="2400">
              <a:solidFill>
                <a:srgbClr val="434343"/>
              </a:solidFill>
            </a:endParaRPr>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800"/>
          </a:p>
          <a:p>
            <a:pPr indent="0" lvl="0" marL="0" marR="0" rtl="0" algn="l">
              <a:lnSpc>
                <a:spcPct val="100000"/>
              </a:lnSpc>
              <a:spcBef>
                <a:spcPts val="1600"/>
              </a:spcBef>
              <a:spcAft>
                <a:spcPts val="0"/>
              </a:spcAft>
              <a:buNone/>
            </a:pPr>
            <a:r>
              <a:t/>
            </a:r>
            <a:endParaRPr/>
          </a:p>
          <a:p>
            <a:pPr indent="0" lvl="0" marL="0" rtl="0" algn="l">
              <a:spcBef>
                <a:spcPts val="0"/>
              </a:spcBef>
              <a:spcAft>
                <a:spcPts val="0"/>
              </a:spcAft>
              <a:buNone/>
            </a:pPr>
            <a:r>
              <a:t/>
            </a:r>
            <a:endParaRPr sz="2800"/>
          </a:p>
          <a:p>
            <a:pPr indent="0" lvl="0" marL="0" rtl="0" algn="l">
              <a:spcBef>
                <a:spcPts val="1600"/>
              </a:spcBef>
              <a:spcAft>
                <a:spcPts val="1600"/>
              </a:spcAft>
              <a:buNone/>
            </a:pPr>
            <a:r>
              <a:t/>
            </a:r>
            <a:endParaRPr/>
          </a:p>
        </p:txBody>
      </p:sp>
      <p:pic>
        <p:nvPicPr>
          <p:cNvPr id="1260" name="Google Shape;1260;p185"/>
          <p:cNvPicPr preferRelativeResize="0"/>
          <p:nvPr/>
        </p:nvPicPr>
        <p:blipFill>
          <a:blip r:embed="rId3">
            <a:alphaModFix/>
          </a:blip>
          <a:stretch>
            <a:fillRect/>
          </a:stretch>
        </p:blipFill>
        <p:spPr>
          <a:xfrm>
            <a:off x="1557937" y="3082950"/>
            <a:ext cx="5875724" cy="1889950"/>
          </a:xfrm>
          <a:prstGeom prst="rect">
            <a:avLst/>
          </a:prstGeom>
          <a:noFill/>
          <a:ln>
            <a:noFill/>
          </a:ln>
        </p:spPr>
      </p:pic>
      <p:pic>
        <p:nvPicPr>
          <p:cNvPr id="1261" name="Google Shape;1261;p185">
            <a:hlinkClick r:id="rId4"/>
          </p:cNvPr>
          <p:cNvPicPr preferRelativeResize="0"/>
          <p:nvPr/>
        </p:nvPicPr>
        <p:blipFill>
          <a:blip r:embed="rId5">
            <a:alphaModFix/>
          </a:blip>
          <a:stretch>
            <a:fillRect/>
          </a:stretch>
        </p:blipFill>
        <p:spPr>
          <a:xfrm>
            <a:off x="7761825" y="120138"/>
            <a:ext cx="1115567" cy="1115567"/>
          </a:xfrm>
          <a:prstGeom prst="rect">
            <a:avLst/>
          </a:prstGeom>
          <a:noFill/>
          <a:ln>
            <a:noFill/>
          </a:ln>
        </p:spPr>
      </p:pic>
      <p:sp>
        <p:nvSpPr>
          <p:cNvPr id="1262" name="Google Shape;1262;p1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3" name="Google Shape;1263;p185"/>
          <p:cNvSpPr/>
          <p:nvPr/>
        </p:nvSpPr>
        <p:spPr>
          <a:xfrm>
            <a:off x="5628175" y="168000"/>
            <a:ext cx="1930200" cy="299400"/>
          </a:xfrm>
          <a:prstGeom prst="flowChartAlternateProcess">
            <a:avLst/>
          </a:prstGeom>
          <a:solidFill>
            <a:srgbClr val="FFC73A"/>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chemeClr val="dk2"/>
                </a:solidFill>
                <a:latin typeface="Consolas"/>
                <a:ea typeface="Consolas"/>
                <a:cs typeface="Consolas"/>
                <a:sym typeface="Consolas"/>
              </a:rPr>
              <a:t>rxjs/operators</a:t>
            </a:r>
            <a:endParaRPr>
              <a:solidFill>
                <a:schemeClr val="dk2"/>
              </a:solidFill>
              <a:latin typeface="Verdana"/>
              <a:ea typeface="Verdana"/>
              <a:cs typeface="Verdana"/>
              <a:sym typeface="Verdana"/>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8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 </a:t>
            </a:r>
            <a:r>
              <a:rPr lang="en"/>
              <a:t>Operators with our newspaper subscription example</a:t>
            </a:r>
            <a:endParaRPr sz="2400"/>
          </a:p>
        </p:txBody>
      </p:sp>
      <p:sp>
        <p:nvSpPr>
          <p:cNvPr id="1269" name="Google Shape;1269;p186"/>
          <p:cNvSpPr txBox="1"/>
          <p:nvPr>
            <p:ph idx="4294967295" type="body"/>
          </p:nvPr>
        </p:nvSpPr>
        <p:spPr>
          <a:xfrm>
            <a:off x="576100" y="917850"/>
            <a:ext cx="8229600" cy="416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Char char="●"/>
            </a:pPr>
            <a:r>
              <a:rPr lang="en" sz="2000">
                <a:solidFill>
                  <a:srgbClr val="434343"/>
                </a:solidFill>
              </a:rPr>
              <a:t>When we subscribe to a newspaper, we expect to receive several issues over time.</a:t>
            </a:r>
            <a:endParaRPr sz="2000">
              <a:solidFill>
                <a:srgbClr val="434343"/>
              </a:solidFill>
            </a:endParaRPr>
          </a:p>
          <a:p>
            <a:pPr indent="-355600" lvl="0" marL="457200" rtl="0" algn="l">
              <a:spcBef>
                <a:spcPts val="1000"/>
              </a:spcBef>
              <a:spcAft>
                <a:spcPts val="0"/>
              </a:spcAft>
              <a:buClr>
                <a:srgbClr val="434343"/>
              </a:buClr>
              <a:buSzPts val="2000"/>
              <a:buChar char="●"/>
            </a:pPr>
            <a:r>
              <a:rPr lang="en" sz="2000">
                <a:solidFill>
                  <a:srgbClr val="434343"/>
                </a:solidFill>
              </a:rPr>
              <a:t>It's likely that we don't need the contents of the entire newspaper: Some people will clip the coupons page, others will read the sports news only.</a:t>
            </a:r>
            <a:endParaRPr sz="2000">
              <a:solidFill>
                <a:srgbClr val="434343"/>
              </a:solidFill>
            </a:endParaRPr>
          </a:p>
          <a:p>
            <a:pPr indent="-355600" lvl="0" marL="457200" rtl="0" algn="l">
              <a:spcBef>
                <a:spcPts val="1000"/>
              </a:spcBef>
              <a:spcAft>
                <a:spcPts val="0"/>
              </a:spcAft>
              <a:buClr>
                <a:srgbClr val="434343"/>
              </a:buClr>
              <a:buSzPts val="2000"/>
              <a:buChar char="●"/>
            </a:pPr>
            <a:r>
              <a:rPr lang="en" sz="2000">
                <a:solidFill>
                  <a:srgbClr val="434343"/>
                </a:solidFill>
              </a:rPr>
              <a:t>That's what </a:t>
            </a:r>
            <a:r>
              <a:rPr b="1" lang="en" sz="2000">
                <a:solidFill>
                  <a:srgbClr val="434343"/>
                </a:solidFill>
                <a:latin typeface="Consolas"/>
                <a:ea typeface="Consolas"/>
                <a:cs typeface="Consolas"/>
                <a:sym typeface="Consolas"/>
              </a:rPr>
              <a:t>operators</a:t>
            </a:r>
            <a:r>
              <a:rPr lang="en" sz="2000">
                <a:solidFill>
                  <a:srgbClr val="434343"/>
                </a:solidFill>
              </a:rPr>
              <a:t> do: They tweak what we do with a subscription to make it match our expectations.</a:t>
            </a:r>
            <a:endParaRPr sz="2000">
              <a:solidFill>
                <a:srgbClr val="434343"/>
              </a:solidFill>
            </a:endParaRPr>
          </a:p>
          <a:p>
            <a:pPr indent="-355600" lvl="0" marL="457200" rtl="0" algn="l">
              <a:spcBef>
                <a:spcPts val="1000"/>
              </a:spcBef>
              <a:spcAft>
                <a:spcPts val="0"/>
              </a:spcAft>
              <a:buClr>
                <a:srgbClr val="434343"/>
              </a:buClr>
              <a:buSzPts val="2000"/>
              <a:buChar char="●"/>
            </a:pPr>
            <a:r>
              <a:rPr lang="en" sz="2000">
                <a:solidFill>
                  <a:srgbClr val="434343"/>
                </a:solidFill>
              </a:rPr>
              <a:t>As a result, operators can filter out some data,</a:t>
            </a:r>
            <a:br>
              <a:rPr lang="en" sz="2000">
                <a:solidFill>
                  <a:srgbClr val="434343"/>
                </a:solidFill>
              </a:rPr>
            </a:br>
            <a:r>
              <a:rPr lang="en" sz="2000">
                <a:solidFill>
                  <a:srgbClr val="434343"/>
                </a:solidFill>
              </a:rPr>
              <a:t>aggregate some information, etc.</a:t>
            </a:r>
            <a:endParaRPr sz="2000">
              <a:solidFill>
                <a:srgbClr val="434343"/>
              </a:solidFill>
            </a:endParaRPr>
          </a:p>
          <a:p>
            <a:pPr indent="0" lvl="0" marL="0" rtl="0" algn="l">
              <a:spcBef>
                <a:spcPts val="1000"/>
              </a:spcBef>
              <a:spcAft>
                <a:spcPts val="1600"/>
              </a:spcAft>
              <a:buNone/>
            </a:pPr>
            <a:r>
              <a:t/>
            </a:r>
            <a:endParaRPr sz="1400"/>
          </a:p>
        </p:txBody>
      </p:sp>
      <p:pic>
        <p:nvPicPr>
          <p:cNvPr id="1270" name="Google Shape;1270;p186"/>
          <p:cNvPicPr preferRelativeResize="0"/>
          <p:nvPr/>
        </p:nvPicPr>
        <p:blipFill>
          <a:blip r:embed="rId3">
            <a:alphaModFix/>
          </a:blip>
          <a:stretch>
            <a:fillRect/>
          </a:stretch>
        </p:blipFill>
        <p:spPr>
          <a:xfrm>
            <a:off x="6535313" y="3504875"/>
            <a:ext cx="2027076" cy="1520299"/>
          </a:xfrm>
          <a:prstGeom prst="rect">
            <a:avLst/>
          </a:prstGeom>
          <a:noFill/>
          <a:ln>
            <a:noFill/>
          </a:ln>
        </p:spPr>
      </p:pic>
      <p:sp>
        <p:nvSpPr>
          <p:cNvPr id="1271" name="Google Shape;1271;p1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8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RxJs Operator: max</a:t>
            </a:r>
            <a:endParaRPr/>
          </a:p>
        </p:txBody>
      </p:sp>
      <p:sp>
        <p:nvSpPr>
          <p:cNvPr id="1277" name="Google Shape;1277;p187"/>
          <p:cNvSpPr txBox="1"/>
          <p:nvPr>
            <p:ph idx="4294967295" type="body"/>
          </p:nvPr>
        </p:nvSpPr>
        <p:spPr>
          <a:xfrm>
            <a:off x="457200" y="897125"/>
            <a:ext cx="8229600" cy="42462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rgbClr val="434343"/>
              </a:buClr>
              <a:buSzPts val="2400"/>
              <a:buNone/>
            </a:pPr>
            <a:r>
              <a:rPr b="1" lang="en" sz="2400">
                <a:solidFill>
                  <a:srgbClr val="434343"/>
                </a:solidFill>
                <a:latin typeface="Consolas"/>
                <a:ea typeface="Consolas"/>
                <a:cs typeface="Consolas"/>
                <a:sym typeface="Consolas"/>
              </a:rPr>
              <a:t>max </a:t>
            </a:r>
            <a:r>
              <a:rPr lang="en" sz="2400">
                <a:solidFill>
                  <a:srgbClr val="434343"/>
                </a:solidFill>
              </a:rPr>
              <a:t>is a mathematical operator. It returns a single value, which is the maximum value emitted by the input observable as soon as the subscription is completed:</a:t>
            </a:r>
            <a:endParaRPr sz="2400">
              <a:solidFill>
                <a:srgbClr val="434343"/>
              </a:solidFill>
            </a:endParaRPr>
          </a:p>
          <a:p>
            <a:pPr indent="0" lvl="0" marL="0" rtl="0" algn="l">
              <a:spcBef>
                <a:spcPts val="1600"/>
              </a:spcBef>
              <a:spcAft>
                <a:spcPts val="0"/>
              </a:spcAft>
              <a:buNone/>
            </a:pPr>
            <a:r>
              <a:t/>
            </a:r>
            <a:endParaRPr sz="6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800"/>
          </a:p>
          <a:p>
            <a:pPr indent="0" lvl="0" marL="0" marR="0" rtl="0" algn="l">
              <a:lnSpc>
                <a:spcPct val="100000"/>
              </a:lnSpc>
              <a:spcBef>
                <a:spcPts val="1600"/>
              </a:spcBef>
              <a:spcAft>
                <a:spcPts val="0"/>
              </a:spcAft>
              <a:buNone/>
            </a:pPr>
            <a:r>
              <a:t/>
            </a:r>
            <a:endParaRPr/>
          </a:p>
          <a:p>
            <a:pPr indent="0" lvl="0" marL="0" rtl="0" algn="l">
              <a:spcBef>
                <a:spcPts val="0"/>
              </a:spcBef>
              <a:spcAft>
                <a:spcPts val="0"/>
              </a:spcAft>
              <a:buNone/>
            </a:pPr>
            <a:r>
              <a:t/>
            </a:r>
            <a:endParaRPr sz="2800"/>
          </a:p>
          <a:p>
            <a:pPr indent="0" lvl="0" marL="0" rtl="0" algn="l">
              <a:spcBef>
                <a:spcPts val="1600"/>
              </a:spcBef>
              <a:spcAft>
                <a:spcPts val="1600"/>
              </a:spcAft>
              <a:buNone/>
            </a:pPr>
            <a:r>
              <a:t/>
            </a:r>
            <a:endParaRPr/>
          </a:p>
        </p:txBody>
      </p:sp>
      <p:pic>
        <p:nvPicPr>
          <p:cNvPr id="1278" name="Google Shape;1278;p187"/>
          <p:cNvPicPr preferRelativeResize="0"/>
          <p:nvPr/>
        </p:nvPicPr>
        <p:blipFill>
          <a:blip r:embed="rId3">
            <a:alphaModFix/>
          </a:blip>
          <a:stretch>
            <a:fillRect/>
          </a:stretch>
        </p:blipFill>
        <p:spPr>
          <a:xfrm>
            <a:off x="809625" y="2576838"/>
            <a:ext cx="7524750" cy="2371725"/>
          </a:xfrm>
          <a:prstGeom prst="rect">
            <a:avLst/>
          </a:prstGeom>
          <a:noFill/>
          <a:ln>
            <a:noFill/>
          </a:ln>
        </p:spPr>
      </p:pic>
      <p:sp>
        <p:nvSpPr>
          <p:cNvPr id="1279" name="Google Shape;1279;p1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0" name="Google Shape;1280;p187"/>
          <p:cNvSpPr/>
          <p:nvPr/>
        </p:nvSpPr>
        <p:spPr>
          <a:xfrm>
            <a:off x="6546925" y="168000"/>
            <a:ext cx="1930200" cy="299400"/>
          </a:xfrm>
          <a:prstGeom prst="flowChartAlternateProcess">
            <a:avLst/>
          </a:prstGeom>
          <a:solidFill>
            <a:srgbClr val="FFC73A"/>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chemeClr val="dk2"/>
                </a:solidFill>
                <a:latin typeface="Consolas"/>
                <a:ea typeface="Consolas"/>
                <a:cs typeface="Consolas"/>
                <a:sym typeface="Consolas"/>
              </a:rPr>
              <a:t>rxjs/operators</a:t>
            </a:r>
            <a:endParaRPr>
              <a:solidFill>
                <a:schemeClr val="dk2"/>
              </a:solidFill>
              <a:latin typeface="Verdana"/>
              <a:ea typeface="Verdana"/>
              <a:cs typeface="Verdana"/>
              <a:sym typeface="Verdana"/>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8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RxJs Operator: tap</a:t>
            </a:r>
            <a:endParaRPr/>
          </a:p>
        </p:txBody>
      </p:sp>
      <p:sp>
        <p:nvSpPr>
          <p:cNvPr id="1286" name="Google Shape;1286;p188"/>
          <p:cNvSpPr txBox="1"/>
          <p:nvPr>
            <p:ph idx="4294967295" type="body"/>
          </p:nvPr>
        </p:nvSpPr>
        <p:spPr>
          <a:xfrm>
            <a:off x="457200" y="897125"/>
            <a:ext cx="8229600" cy="42462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rgbClr val="434343"/>
              </a:buClr>
              <a:buSzPts val="2400"/>
              <a:buNone/>
            </a:pPr>
            <a:r>
              <a:rPr b="1" lang="en" sz="2400">
                <a:solidFill>
                  <a:srgbClr val="434343"/>
                </a:solidFill>
                <a:latin typeface="Consolas"/>
                <a:ea typeface="Consolas"/>
                <a:cs typeface="Consolas"/>
                <a:sym typeface="Consolas"/>
              </a:rPr>
              <a:t>tap </a:t>
            </a:r>
            <a:r>
              <a:rPr lang="en" sz="2400">
                <a:solidFill>
                  <a:srgbClr val="434343"/>
                </a:solidFill>
              </a:rPr>
              <a:t>returns an Observable identical to the source, but runs the specified callback for each item - a way to “spy” on an Observable and run some side-effects on its data:</a:t>
            </a:r>
            <a:endParaRPr sz="2400">
              <a:solidFill>
                <a:srgbClr val="434343"/>
              </a:solidFill>
            </a:endParaRPr>
          </a:p>
          <a:p>
            <a:pPr indent="0" lvl="0" marL="0" rtl="0" algn="l">
              <a:spcBef>
                <a:spcPts val="1600"/>
              </a:spcBef>
              <a:spcAft>
                <a:spcPts val="0"/>
              </a:spcAft>
              <a:buNone/>
            </a:pPr>
            <a:r>
              <a:t/>
            </a:r>
            <a:endParaRPr sz="6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800"/>
          </a:p>
          <a:p>
            <a:pPr indent="0" lvl="0" marL="0" marR="0" rtl="0" algn="l">
              <a:lnSpc>
                <a:spcPct val="100000"/>
              </a:lnSpc>
              <a:spcBef>
                <a:spcPts val="1600"/>
              </a:spcBef>
              <a:spcAft>
                <a:spcPts val="0"/>
              </a:spcAft>
              <a:buNone/>
            </a:pPr>
            <a:r>
              <a:t/>
            </a:r>
            <a:endParaRPr/>
          </a:p>
          <a:p>
            <a:pPr indent="0" lvl="0" marL="0" rtl="0" algn="l">
              <a:spcBef>
                <a:spcPts val="0"/>
              </a:spcBef>
              <a:spcAft>
                <a:spcPts val="0"/>
              </a:spcAft>
              <a:buNone/>
            </a:pPr>
            <a:r>
              <a:t/>
            </a:r>
            <a:endParaRPr sz="2800"/>
          </a:p>
          <a:p>
            <a:pPr indent="0" lvl="0" marL="0" rtl="0" algn="l">
              <a:spcBef>
                <a:spcPts val="1600"/>
              </a:spcBef>
              <a:spcAft>
                <a:spcPts val="1600"/>
              </a:spcAft>
              <a:buNone/>
            </a:pPr>
            <a:r>
              <a:t/>
            </a:r>
            <a:endParaRPr/>
          </a:p>
        </p:txBody>
      </p:sp>
      <p:sp>
        <p:nvSpPr>
          <p:cNvPr id="1287" name="Google Shape;1287;p1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8" name="Google Shape;1288;p188"/>
          <p:cNvPicPr preferRelativeResize="0"/>
          <p:nvPr/>
        </p:nvPicPr>
        <p:blipFill>
          <a:blip r:embed="rId3">
            <a:alphaModFix/>
          </a:blip>
          <a:stretch>
            <a:fillRect/>
          </a:stretch>
        </p:blipFill>
        <p:spPr>
          <a:xfrm>
            <a:off x="918225" y="2319425"/>
            <a:ext cx="7386649" cy="2623300"/>
          </a:xfrm>
          <a:prstGeom prst="rect">
            <a:avLst/>
          </a:prstGeom>
          <a:noFill/>
          <a:ln>
            <a:noFill/>
          </a:ln>
        </p:spPr>
      </p:pic>
      <p:sp>
        <p:nvSpPr>
          <p:cNvPr id="1289" name="Google Shape;1289;p188"/>
          <p:cNvSpPr/>
          <p:nvPr/>
        </p:nvSpPr>
        <p:spPr>
          <a:xfrm>
            <a:off x="6546925" y="168000"/>
            <a:ext cx="1930200" cy="299400"/>
          </a:xfrm>
          <a:prstGeom prst="flowChartAlternateProcess">
            <a:avLst/>
          </a:prstGeom>
          <a:solidFill>
            <a:srgbClr val="FFC73A"/>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chemeClr val="dk2"/>
                </a:solidFill>
                <a:latin typeface="Consolas"/>
                <a:ea typeface="Consolas"/>
                <a:cs typeface="Consolas"/>
                <a:sym typeface="Consolas"/>
              </a:rPr>
              <a:t>rxjs/operators</a:t>
            </a:r>
            <a:endParaRPr>
              <a:solidFill>
                <a:schemeClr val="dk2"/>
              </a:solidFill>
              <a:latin typeface="Verdana"/>
              <a:ea typeface="Verdana"/>
              <a:cs typeface="Verdana"/>
              <a:sym typeface="Verdan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8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RxJs Operator: merge</a:t>
            </a:r>
            <a:endParaRPr/>
          </a:p>
        </p:txBody>
      </p:sp>
      <p:sp>
        <p:nvSpPr>
          <p:cNvPr id="1295" name="Google Shape;1295;p189"/>
          <p:cNvSpPr txBox="1"/>
          <p:nvPr>
            <p:ph idx="4294967295" type="body"/>
          </p:nvPr>
        </p:nvSpPr>
        <p:spPr>
          <a:xfrm>
            <a:off x="457200" y="1111100"/>
            <a:ext cx="8229600" cy="40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Consolas"/>
                <a:ea typeface="Consolas"/>
                <a:cs typeface="Consolas"/>
                <a:sym typeface="Consolas"/>
              </a:rPr>
              <a:t>merge </a:t>
            </a:r>
            <a:r>
              <a:rPr lang="en" sz="2400">
                <a:solidFill>
                  <a:srgbClr val="434343"/>
                </a:solidFill>
              </a:rPr>
              <a:t>is a combination operator. It merges two different observables into one:</a:t>
            </a:r>
            <a:endParaRPr sz="2400">
              <a:solidFill>
                <a:srgbClr val="434343"/>
              </a:solidFill>
            </a:endParaRPr>
          </a:p>
          <a:p>
            <a:pPr indent="0" lvl="0" marL="0" rtl="0" algn="l">
              <a:spcBef>
                <a:spcPts val="1600"/>
              </a:spcBef>
              <a:spcAft>
                <a:spcPts val="0"/>
              </a:spcAft>
              <a:buNone/>
            </a:pPr>
            <a:r>
              <a:t/>
            </a:r>
            <a:endParaRPr sz="6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800"/>
          </a:p>
          <a:p>
            <a:pPr indent="0" lvl="0" marL="0" marR="0" rtl="0" algn="l">
              <a:lnSpc>
                <a:spcPct val="100000"/>
              </a:lnSpc>
              <a:spcBef>
                <a:spcPts val="1600"/>
              </a:spcBef>
              <a:spcAft>
                <a:spcPts val="0"/>
              </a:spcAft>
              <a:buNone/>
            </a:pPr>
            <a:r>
              <a:t/>
            </a:r>
            <a:endParaRPr/>
          </a:p>
          <a:p>
            <a:pPr indent="0" lvl="0" marL="0" rtl="0" algn="l">
              <a:spcBef>
                <a:spcPts val="0"/>
              </a:spcBef>
              <a:spcAft>
                <a:spcPts val="0"/>
              </a:spcAft>
              <a:buNone/>
            </a:pPr>
            <a:r>
              <a:t/>
            </a:r>
            <a:endParaRPr sz="2800"/>
          </a:p>
          <a:p>
            <a:pPr indent="0" lvl="0" marL="0" rtl="0" algn="l">
              <a:spcBef>
                <a:spcPts val="1600"/>
              </a:spcBef>
              <a:spcAft>
                <a:spcPts val="1600"/>
              </a:spcAft>
              <a:buNone/>
            </a:pPr>
            <a:r>
              <a:t/>
            </a:r>
            <a:endParaRPr/>
          </a:p>
        </p:txBody>
      </p:sp>
      <p:pic>
        <p:nvPicPr>
          <p:cNvPr id="1296" name="Google Shape;1296;p189"/>
          <p:cNvPicPr preferRelativeResize="0"/>
          <p:nvPr/>
        </p:nvPicPr>
        <p:blipFill>
          <a:blip r:embed="rId3">
            <a:alphaModFix/>
          </a:blip>
          <a:stretch>
            <a:fillRect/>
          </a:stretch>
        </p:blipFill>
        <p:spPr>
          <a:xfrm>
            <a:off x="708425" y="2061125"/>
            <a:ext cx="7239825" cy="3025600"/>
          </a:xfrm>
          <a:prstGeom prst="rect">
            <a:avLst/>
          </a:prstGeom>
          <a:noFill/>
          <a:ln>
            <a:noFill/>
          </a:ln>
        </p:spPr>
      </p:pic>
      <p:sp>
        <p:nvSpPr>
          <p:cNvPr id="1297" name="Google Shape;1297;p1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8" name="Google Shape;1298;p189"/>
          <p:cNvSpPr/>
          <p:nvPr/>
        </p:nvSpPr>
        <p:spPr>
          <a:xfrm>
            <a:off x="6546925" y="168000"/>
            <a:ext cx="1930200" cy="299400"/>
          </a:xfrm>
          <a:prstGeom prst="flowChartAlternateProcess">
            <a:avLst/>
          </a:prstGeom>
          <a:solidFill>
            <a:srgbClr val="FFC73A"/>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chemeClr val="dk2"/>
                </a:solidFill>
                <a:latin typeface="Consolas"/>
                <a:ea typeface="Consolas"/>
                <a:cs typeface="Consolas"/>
                <a:sym typeface="Consolas"/>
              </a:rPr>
              <a:t>rxjs/operators</a:t>
            </a:r>
            <a:endParaRPr>
              <a:solidFill>
                <a:schemeClr val="dk2"/>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#0: Dev environment set-up</a:t>
            </a:r>
            <a:endParaRPr/>
          </a:p>
        </p:txBody>
      </p:sp>
      <p:sp>
        <p:nvSpPr>
          <p:cNvPr id="328" name="Google Shape;328;p64"/>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34343"/>
              </a:buClr>
              <a:buSzPts val="2400"/>
              <a:buChar char="●"/>
            </a:pPr>
            <a:r>
              <a:rPr lang="en" sz="2400">
                <a:solidFill>
                  <a:srgbClr val="434343"/>
                </a:solidFill>
              </a:rPr>
              <a:t>Go to our labs folder </a:t>
            </a:r>
            <a:r>
              <a:rPr b="1" lang="en" sz="2400">
                <a:solidFill>
                  <a:srgbClr val="434343"/>
                </a:solidFill>
                <a:latin typeface="Courier New"/>
                <a:ea typeface="Courier New"/>
                <a:cs typeface="Courier New"/>
                <a:sym typeface="Courier New"/>
              </a:rPr>
              <a:t>ng2-training-master</a:t>
            </a:r>
            <a:endParaRPr b="1" sz="2400">
              <a:solidFill>
                <a:srgbClr val="434343"/>
              </a:solidFill>
              <a:latin typeface="Courier New"/>
              <a:ea typeface="Courier New"/>
              <a:cs typeface="Courier New"/>
              <a:sym typeface="Courier New"/>
            </a:endParaRPr>
          </a:p>
          <a:p>
            <a:pPr indent="-381000" lvl="0" marL="457200" rtl="0" algn="l">
              <a:lnSpc>
                <a:spcPct val="115000"/>
              </a:lnSpc>
              <a:spcBef>
                <a:spcPts val="0"/>
              </a:spcBef>
              <a:spcAft>
                <a:spcPts val="0"/>
              </a:spcAft>
              <a:buClr>
                <a:srgbClr val="434343"/>
              </a:buClr>
              <a:buSzPts val="2400"/>
              <a:buChar char="●"/>
            </a:pPr>
            <a:r>
              <a:rPr lang="en" sz="2400">
                <a:solidFill>
                  <a:srgbClr val="434343"/>
                </a:solidFill>
              </a:rPr>
              <a:t>Run </a:t>
            </a:r>
            <a:r>
              <a:rPr b="1" lang="en" sz="2400">
                <a:solidFill>
                  <a:srgbClr val="434343"/>
                </a:solidFill>
                <a:latin typeface="Courier New"/>
                <a:ea typeface="Courier New"/>
                <a:cs typeface="Courier New"/>
                <a:sym typeface="Courier New"/>
              </a:rPr>
              <a:t>ng serve</a:t>
            </a:r>
            <a:r>
              <a:rPr lang="en" sz="2400">
                <a:solidFill>
                  <a:srgbClr val="434343"/>
                </a:solidFill>
              </a:rPr>
              <a:t> to compile the code and start a local server on your machine</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 sz="2400">
                <a:solidFill>
                  <a:srgbClr val="434343"/>
                </a:solidFill>
              </a:rPr>
              <a:t>Open </a:t>
            </a:r>
            <a:r>
              <a:rPr lang="en" sz="2400" u="sng">
                <a:solidFill>
                  <a:srgbClr val="434343"/>
                </a:solidFill>
              </a:rPr>
              <a:t>http://localhost:4200</a:t>
            </a:r>
            <a:r>
              <a:rPr lang="en" sz="2400">
                <a:solidFill>
                  <a:srgbClr val="434343"/>
                </a:solidFill>
              </a:rPr>
              <a:t> in your browser</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 sz="2400">
                <a:solidFill>
                  <a:srgbClr val="434343"/>
                </a:solidFill>
              </a:rPr>
              <a:t>We use Angular CLI (</a:t>
            </a:r>
            <a:r>
              <a:rPr lang="en" sz="2400" u="sng">
                <a:solidFill>
                  <a:srgbClr val="434343"/>
                </a:solidFill>
              </a:rPr>
              <a:t>https://cli.angular.io/</a:t>
            </a:r>
            <a:r>
              <a:rPr lang="en" sz="2400">
                <a:solidFill>
                  <a:srgbClr val="434343"/>
                </a:solidFill>
              </a:rPr>
              <a:t>) to build &amp; serve our code</a:t>
            </a:r>
            <a:endParaRPr sz="2400">
              <a:solidFill>
                <a:srgbClr val="252525"/>
              </a:solidFill>
            </a:endParaRPr>
          </a:p>
        </p:txBody>
      </p:sp>
      <p:pic>
        <p:nvPicPr>
          <p:cNvPr id="329" name="Google Shape;329;p64"/>
          <p:cNvPicPr preferRelativeResize="0"/>
          <p:nvPr/>
        </p:nvPicPr>
        <p:blipFill>
          <a:blip r:embed="rId3">
            <a:alphaModFix/>
          </a:blip>
          <a:stretch>
            <a:fillRect/>
          </a:stretch>
        </p:blipFill>
        <p:spPr>
          <a:xfrm>
            <a:off x="8053750" y="89150"/>
            <a:ext cx="1017450" cy="10174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9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RxJs Operator: filter</a:t>
            </a:r>
            <a:endParaRPr/>
          </a:p>
        </p:txBody>
      </p:sp>
      <p:sp>
        <p:nvSpPr>
          <p:cNvPr id="1304" name="Google Shape;1304;p190"/>
          <p:cNvSpPr txBox="1"/>
          <p:nvPr>
            <p:ph idx="4294967295" type="body"/>
          </p:nvPr>
        </p:nvSpPr>
        <p:spPr>
          <a:xfrm>
            <a:off x="457200" y="1111100"/>
            <a:ext cx="8229600" cy="40323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rgbClr val="434343"/>
              </a:buClr>
              <a:buSzPts val="2400"/>
              <a:buNone/>
            </a:pPr>
            <a:r>
              <a:rPr b="1" lang="en" sz="2400">
                <a:solidFill>
                  <a:srgbClr val="434343"/>
                </a:solidFill>
                <a:latin typeface="Consolas"/>
                <a:ea typeface="Consolas"/>
                <a:cs typeface="Consolas"/>
                <a:sym typeface="Consolas"/>
              </a:rPr>
              <a:t>filter </a:t>
            </a:r>
            <a:r>
              <a:rPr lang="en" sz="2400">
                <a:solidFill>
                  <a:srgbClr val="434343"/>
                </a:solidFill>
              </a:rPr>
              <a:t>is a filtering operator. It filters out data that doesn’t match a given condition:</a:t>
            </a:r>
            <a:endParaRPr sz="2400">
              <a:solidFill>
                <a:srgbClr val="434343"/>
              </a:solidFill>
            </a:endParaRPr>
          </a:p>
          <a:p>
            <a:pPr indent="0" lvl="0" marL="0" rtl="0" algn="l">
              <a:spcBef>
                <a:spcPts val="1600"/>
              </a:spcBef>
              <a:spcAft>
                <a:spcPts val="0"/>
              </a:spcAft>
              <a:buNone/>
            </a:pPr>
            <a:r>
              <a:t/>
            </a:r>
            <a:endParaRPr sz="6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800"/>
          </a:p>
          <a:p>
            <a:pPr indent="0" lvl="0" marL="0" marR="0" rtl="0" algn="l">
              <a:lnSpc>
                <a:spcPct val="100000"/>
              </a:lnSpc>
              <a:spcBef>
                <a:spcPts val="1600"/>
              </a:spcBef>
              <a:spcAft>
                <a:spcPts val="0"/>
              </a:spcAft>
              <a:buNone/>
            </a:pPr>
            <a:r>
              <a:t/>
            </a:r>
            <a:endParaRPr/>
          </a:p>
          <a:p>
            <a:pPr indent="0" lvl="0" marL="0" rtl="0" algn="l">
              <a:spcBef>
                <a:spcPts val="0"/>
              </a:spcBef>
              <a:spcAft>
                <a:spcPts val="0"/>
              </a:spcAft>
              <a:buNone/>
            </a:pPr>
            <a:r>
              <a:t/>
            </a:r>
            <a:endParaRPr sz="2800"/>
          </a:p>
          <a:p>
            <a:pPr indent="0" lvl="0" marL="0" rtl="0" algn="l">
              <a:spcBef>
                <a:spcPts val="1600"/>
              </a:spcBef>
              <a:spcAft>
                <a:spcPts val="1600"/>
              </a:spcAft>
              <a:buNone/>
            </a:pPr>
            <a:r>
              <a:t/>
            </a:r>
            <a:endParaRPr/>
          </a:p>
        </p:txBody>
      </p:sp>
      <p:pic>
        <p:nvPicPr>
          <p:cNvPr id="1305" name="Google Shape;1305;p190"/>
          <p:cNvPicPr preferRelativeResize="0"/>
          <p:nvPr/>
        </p:nvPicPr>
        <p:blipFill>
          <a:blip r:embed="rId3">
            <a:alphaModFix/>
          </a:blip>
          <a:stretch>
            <a:fillRect/>
          </a:stretch>
        </p:blipFill>
        <p:spPr>
          <a:xfrm>
            <a:off x="770913" y="2313463"/>
            <a:ext cx="7705725" cy="2466975"/>
          </a:xfrm>
          <a:prstGeom prst="rect">
            <a:avLst/>
          </a:prstGeom>
          <a:noFill/>
          <a:ln>
            <a:noFill/>
          </a:ln>
        </p:spPr>
      </p:pic>
      <p:sp>
        <p:nvSpPr>
          <p:cNvPr id="1306" name="Google Shape;1306;p1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7" name="Google Shape;1307;p190"/>
          <p:cNvSpPr/>
          <p:nvPr/>
        </p:nvSpPr>
        <p:spPr>
          <a:xfrm>
            <a:off x="6546925" y="168000"/>
            <a:ext cx="1930200" cy="299400"/>
          </a:xfrm>
          <a:prstGeom prst="flowChartAlternateProcess">
            <a:avLst/>
          </a:prstGeom>
          <a:solidFill>
            <a:srgbClr val="FFC73A"/>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chemeClr val="dk2"/>
                </a:solidFill>
                <a:latin typeface="Consolas"/>
                <a:ea typeface="Consolas"/>
                <a:cs typeface="Consolas"/>
                <a:sym typeface="Consolas"/>
              </a:rPr>
              <a:t>rxjs/operators</a:t>
            </a:r>
            <a:endParaRPr>
              <a:solidFill>
                <a:schemeClr val="dk2"/>
              </a:solidFill>
              <a:latin typeface="Verdana"/>
              <a:ea typeface="Verdana"/>
              <a:cs typeface="Verdana"/>
              <a:sym typeface="Verdana"/>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9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RxJs Operators</a:t>
            </a:r>
            <a:endParaRPr/>
          </a:p>
        </p:txBody>
      </p:sp>
      <p:sp>
        <p:nvSpPr>
          <p:cNvPr id="1313" name="Google Shape;1313;p191"/>
          <p:cNvSpPr txBox="1"/>
          <p:nvPr>
            <p:ph idx="4294967295" type="body"/>
          </p:nvPr>
        </p:nvSpPr>
        <p:spPr>
          <a:xfrm>
            <a:off x="457200" y="800600"/>
            <a:ext cx="8229600" cy="4342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More examples of operators can be found a</a:t>
            </a:r>
            <a:r>
              <a:rPr lang="en" sz="2400">
                <a:solidFill>
                  <a:schemeClr val="dk2"/>
                </a:solidFill>
              </a:rPr>
              <a:t>t</a:t>
            </a:r>
            <a:r>
              <a:rPr lang="en" sz="2400">
                <a:solidFill>
                  <a:schemeClr val="dk2"/>
                </a:solidFill>
                <a:uFill>
                  <a:noFill/>
                </a:uFill>
                <a:hlinkClick r:id="rId3">
                  <a:extLst>
                    <a:ext uri="{A12FA001-AC4F-418D-AE19-62706E023703}">
                      <ahyp:hlinkClr val="tx"/>
                    </a:ext>
                  </a:extLst>
                </a:hlinkClick>
              </a:rPr>
              <a:t> </a:t>
            </a:r>
            <a:r>
              <a:rPr lang="en" sz="2400" u="sng">
                <a:solidFill>
                  <a:srgbClr val="4FC3F7"/>
                </a:solidFill>
                <a:hlinkClick r:id="rId4">
                  <a:extLst>
                    <a:ext uri="{A12FA001-AC4F-418D-AE19-62706E023703}">
                      <ahyp:hlinkClr val="tx"/>
                    </a:ext>
                  </a:extLst>
                </a:hlinkClick>
              </a:rPr>
              <a:t>http://rxmarbles.com</a:t>
            </a:r>
            <a:endParaRPr sz="2400">
              <a:solidFill>
                <a:srgbClr val="434343"/>
              </a:solidFill>
            </a:endParaRPr>
          </a:p>
          <a:p>
            <a:pPr indent="-381000" lvl="0" marL="457200" rtl="0" algn="l">
              <a:spcBef>
                <a:spcPts val="1600"/>
              </a:spcBef>
              <a:spcAft>
                <a:spcPts val="0"/>
              </a:spcAft>
              <a:buClr>
                <a:srgbClr val="434343"/>
              </a:buClr>
              <a:buSzPts val="2400"/>
              <a:buChar char="●"/>
            </a:pPr>
            <a:r>
              <a:rPr lang="en" sz="2400">
                <a:solidFill>
                  <a:srgbClr val="434343"/>
                </a:solidFill>
              </a:rPr>
              <a:t>Let’s take a look at an example that </a:t>
            </a:r>
            <a:br>
              <a:rPr lang="en" sz="2400">
                <a:solidFill>
                  <a:srgbClr val="434343"/>
                </a:solidFill>
              </a:rPr>
            </a:br>
            <a:r>
              <a:rPr lang="en" sz="2400">
                <a:solidFill>
                  <a:srgbClr val="434343"/>
                </a:solidFill>
              </a:rPr>
              <a:t>combines two different Observables </a:t>
            </a:r>
            <a:br>
              <a:rPr lang="en" sz="2400">
                <a:solidFill>
                  <a:srgbClr val="434343"/>
                </a:solidFill>
              </a:rPr>
            </a:br>
            <a:r>
              <a:rPr lang="en" sz="2400">
                <a:solidFill>
                  <a:srgbClr val="434343"/>
                </a:solidFill>
              </a:rPr>
              <a:t>into one:</a:t>
            </a:r>
            <a:endParaRPr sz="2400">
              <a:solidFill>
                <a:srgbClr val="434343"/>
              </a:solidFill>
            </a:endParaRPr>
          </a:p>
          <a:p>
            <a:pPr indent="0" lvl="0" marL="0" rtl="0" algn="l">
              <a:lnSpc>
                <a:spcPct val="150000"/>
              </a:lnSpc>
              <a:spcBef>
                <a:spcPts val="1600"/>
              </a:spcBef>
              <a:spcAft>
                <a:spcPts val="0"/>
              </a:spcAft>
              <a:buNone/>
            </a:pPr>
            <a:r>
              <a:rPr lang="en" sz="1300">
                <a:solidFill>
                  <a:srgbClr val="0033B3"/>
                </a:solidFill>
                <a:latin typeface="Consolas"/>
                <a:ea typeface="Consolas"/>
                <a:cs typeface="Consolas"/>
                <a:sym typeface="Consolas"/>
              </a:rPr>
              <a:t>this</a:t>
            </a:r>
            <a:r>
              <a:rPr lang="en" sz="1300">
                <a:solidFill>
                  <a:srgbClr val="080808"/>
                </a:solidFill>
                <a:latin typeface="Consolas"/>
                <a:ea typeface="Consolas"/>
                <a:cs typeface="Consolas"/>
                <a:sym typeface="Consolas"/>
              </a:rPr>
              <a:t>.</a:t>
            </a:r>
            <a:r>
              <a:rPr lang="en" sz="1300">
                <a:solidFill>
                  <a:srgbClr val="871094"/>
                </a:solidFill>
                <a:latin typeface="Consolas"/>
                <a:ea typeface="Consolas"/>
                <a:cs typeface="Consolas"/>
                <a:sym typeface="Consolas"/>
              </a:rPr>
              <a:t>continentSelect</a:t>
            </a:r>
            <a:r>
              <a:rPr lang="en" sz="1300">
                <a:solidFill>
                  <a:srgbClr val="080808"/>
                </a:solidFill>
                <a:latin typeface="Consolas"/>
                <a:ea typeface="Consolas"/>
                <a:cs typeface="Consolas"/>
                <a:sym typeface="Consolas"/>
              </a:rPr>
              <a:t>.</a:t>
            </a:r>
            <a:r>
              <a:rPr lang="en" sz="1300">
                <a:solidFill>
                  <a:srgbClr val="871094"/>
                </a:solidFill>
                <a:latin typeface="Consolas"/>
                <a:ea typeface="Consolas"/>
                <a:cs typeface="Consolas"/>
                <a:sym typeface="Consolas"/>
              </a:rPr>
              <a:t>valueChanges</a:t>
            </a:r>
            <a:r>
              <a:rPr lang="en" sz="1300">
                <a:solidFill>
                  <a:srgbClr val="080808"/>
                </a:solidFill>
                <a:latin typeface="Consolas"/>
                <a:ea typeface="Consolas"/>
                <a:cs typeface="Consolas"/>
                <a:sym typeface="Consolas"/>
              </a:rPr>
              <a:t>.</a:t>
            </a:r>
            <a:r>
              <a:rPr lang="en" sz="1300">
                <a:solidFill>
                  <a:srgbClr val="7A7A43"/>
                </a:solidFill>
                <a:latin typeface="Consolas"/>
                <a:ea typeface="Consolas"/>
                <a:cs typeface="Consolas"/>
                <a:sym typeface="Consolas"/>
              </a:rPr>
              <a:t>pipe</a:t>
            </a:r>
            <a:r>
              <a:rPr lang="en" sz="1300">
                <a:solidFill>
                  <a:srgbClr val="080808"/>
                </a:solidFill>
                <a:latin typeface="Consolas"/>
                <a:ea typeface="Consolas"/>
                <a:cs typeface="Consolas"/>
                <a:sym typeface="Consolas"/>
              </a:rPr>
              <a:t>(</a:t>
            </a:r>
            <a:endParaRPr sz="1300">
              <a:solidFill>
                <a:srgbClr val="080808"/>
              </a:solidFill>
              <a:latin typeface="Consolas"/>
              <a:ea typeface="Consolas"/>
              <a:cs typeface="Consolas"/>
              <a:sym typeface="Consolas"/>
            </a:endParaRPr>
          </a:p>
          <a:p>
            <a:pPr indent="0" lvl="0" marL="0" rtl="0" algn="l">
              <a:lnSpc>
                <a:spcPct val="150000"/>
              </a:lnSpc>
              <a:spcBef>
                <a:spcPts val="0"/>
              </a:spcBef>
              <a:spcAft>
                <a:spcPts val="0"/>
              </a:spcAft>
              <a:buNone/>
            </a:pPr>
            <a:r>
              <a:rPr lang="en" sz="1300">
                <a:solidFill>
                  <a:srgbClr val="080808"/>
                </a:solidFill>
                <a:latin typeface="Consolas"/>
                <a:ea typeface="Consolas"/>
                <a:cs typeface="Consolas"/>
                <a:sym typeface="Consolas"/>
              </a:rPr>
              <a:t>    </a:t>
            </a:r>
            <a:r>
              <a:rPr i="1" lang="en" sz="1300">
                <a:solidFill>
                  <a:srgbClr val="080808"/>
                </a:solidFill>
                <a:latin typeface="Consolas"/>
                <a:ea typeface="Consolas"/>
                <a:cs typeface="Consolas"/>
                <a:sym typeface="Consolas"/>
              </a:rPr>
              <a:t>tap</a:t>
            </a:r>
            <a:r>
              <a:rPr lang="en" sz="1300">
                <a:solidFill>
                  <a:srgbClr val="080808"/>
                </a:solidFill>
                <a:latin typeface="Consolas"/>
                <a:ea typeface="Consolas"/>
                <a:cs typeface="Consolas"/>
                <a:sym typeface="Consolas"/>
              </a:rPr>
              <a:t>(continent =&gt; </a:t>
            </a:r>
            <a:r>
              <a:rPr lang="en" sz="1300">
                <a:solidFill>
                  <a:srgbClr val="830091"/>
                </a:solidFill>
                <a:latin typeface="Consolas"/>
                <a:ea typeface="Consolas"/>
                <a:cs typeface="Consolas"/>
                <a:sym typeface="Consolas"/>
              </a:rPr>
              <a:t>console</a:t>
            </a:r>
            <a:r>
              <a:rPr lang="en" sz="1300">
                <a:solidFill>
                  <a:srgbClr val="080808"/>
                </a:solidFill>
                <a:latin typeface="Consolas"/>
                <a:ea typeface="Consolas"/>
                <a:cs typeface="Consolas"/>
                <a:sym typeface="Consolas"/>
              </a:rPr>
              <a:t>.</a:t>
            </a:r>
            <a:r>
              <a:rPr lang="en" sz="1300">
                <a:solidFill>
                  <a:srgbClr val="7A7A43"/>
                </a:solidFill>
                <a:latin typeface="Consolas"/>
                <a:ea typeface="Consolas"/>
                <a:cs typeface="Consolas"/>
                <a:sym typeface="Consolas"/>
              </a:rPr>
              <a:t>log</a:t>
            </a:r>
            <a:r>
              <a:rPr lang="en" sz="1300">
                <a:solidFill>
                  <a:srgbClr val="080808"/>
                </a:solidFill>
                <a:latin typeface="Consolas"/>
                <a:ea typeface="Consolas"/>
                <a:cs typeface="Consolas"/>
                <a:sym typeface="Consolas"/>
              </a:rPr>
              <a:t>(continent)),</a:t>
            </a:r>
            <a:endParaRPr sz="1300">
              <a:solidFill>
                <a:srgbClr val="080808"/>
              </a:solidFill>
              <a:latin typeface="Consolas"/>
              <a:ea typeface="Consolas"/>
              <a:cs typeface="Consolas"/>
              <a:sym typeface="Consolas"/>
            </a:endParaRPr>
          </a:p>
          <a:p>
            <a:pPr indent="0" lvl="0" marL="0" rtl="0" algn="l">
              <a:lnSpc>
                <a:spcPct val="150000"/>
              </a:lnSpc>
              <a:spcBef>
                <a:spcPts val="0"/>
              </a:spcBef>
              <a:spcAft>
                <a:spcPts val="0"/>
              </a:spcAft>
              <a:buNone/>
            </a:pPr>
            <a:r>
              <a:rPr lang="en" sz="1300">
                <a:solidFill>
                  <a:srgbClr val="080808"/>
                </a:solidFill>
                <a:latin typeface="Consolas"/>
                <a:ea typeface="Consolas"/>
                <a:cs typeface="Consolas"/>
                <a:sym typeface="Consolas"/>
              </a:rPr>
              <a:t>    </a:t>
            </a:r>
            <a:r>
              <a:rPr i="1" lang="en" sz="1300">
                <a:solidFill>
                  <a:srgbClr val="080808"/>
                </a:solidFill>
                <a:highlight>
                  <a:srgbClr val="FFC73A"/>
                </a:highlight>
                <a:latin typeface="Consolas"/>
                <a:ea typeface="Consolas"/>
                <a:cs typeface="Consolas"/>
                <a:sym typeface="Consolas"/>
              </a:rPr>
              <a:t>withLatestFrom</a:t>
            </a:r>
            <a:r>
              <a:rPr lang="en" sz="1300">
                <a:solidFill>
                  <a:srgbClr val="080808"/>
                </a:solidFill>
                <a:highlight>
                  <a:srgbClr val="FFC73A"/>
                </a:highlight>
                <a:latin typeface="Consolas"/>
                <a:ea typeface="Consolas"/>
                <a:cs typeface="Consolas"/>
                <a:sym typeface="Consolas"/>
              </a:rPr>
              <a:t>(</a:t>
            </a:r>
            <a:r>
              <a:rPr lang="en" sz="1300">
                <a:solidFill>
                  <a:srgbClr val="830091"/>
                </a:solidFill>
                <a:highlight>
                  <a:srgbClr val="FFC73A"/>
                </a:highlight>
                <a:latin typeface="Consolas"/>
                <a:ea typeface="Consolas"/>
                <a:cs typeface="Consolas"/>
                <a:sym typeface="Consolas"/>
              </a:rPr>
              <a:t>countryList$</a:t>
            </a:r>
            <a:r>
              <a:rPr lang="en" sz="1300">
                <a:solidFill>
                  <a:srgbClr val="080808"/>
                </a:solidFill>
                <a:highlight>
                  <a:srgbClr val="FFC73A"/>
                </a:highlight>
                <a:latin typeface="Consolas"/>
                <a:ea typeface="Consolas"/>
                <a:cs typeface="Consolas"/>
                <a:sym typeface="Consolas"/>
              </a:rPr>
              <a:t>)</a:t>
            </a:r>
            <a:endParaRPr sz="1300">
              <a:solidFill>
                <a:srgbClr val="080808"/>
              </a:solidFill>
              <a:highlight>
                <a:srgbClr val="FFC73A"/>
              </a:highlight>
              <a:latin typeface="Consolas"/>
              <a:ea typeface="Consolas"/>
              <a:cs typeface="Consolas"/>
              <a:sym typeface="Consolas"/>
            </a:endParaRPr>
          </a:p>
          <a:p>
            <a:pPr indent="0" lvl="0" marL="0" rtl="0" algn="l">
              <a:lnSpc>
                <a:spcPct val="150000"/>
              </a:lnSpc>
              <a:spcBef>
                <a:spcPts val="0"/>
              </a:spcBef>
              <a:spcAft>
                <a:spcPts val="0"/>
              </a:spcAft>
              <a:buNone/>
            </a:pPr>
            <a:r>
              <a:rPr lang="en" sz="1300">
                <a:solidFill>
                  <a:srgbClr val="080808"/>
                </a:solidFill>
                <a:latin typeface="Consolas"/>
                <a:ea typeface="Consolas"/>
                <a:cs typeface="Consolas"/>
                <a:sym typeface="Consolas"/>
              </a:rPr>
              <a:t>).</a:t>
            </a:r>
            <a:r>
              <a:rPr lang="en" sz="1300">
                <a:solidFill>
                  <a:srgbClr val="7A7A43"/>
                </a:solidFill>
                <a:latin typeface="Consolas"/>
                <a:ea typeface="Consolas"/>
                <a:cs typeface="Consolas"/>
                <a:sym typeface="Consolas"/>
              </a:rPr>
              <a:t>subscribe</a:t>
            </a:r>
            <a:r>
              <a:rPr lang="en" sz="1300">
                <a:solidFill>
                  <a:srgbClr val="080808"/>
                </a:solidFill>
                <a:latin typeface="Consolas"/>
                <a:ea typeface="Consolas"/>
                <a:cs typeface="Consolas"/>
                <a:sym typeface="Consolas"/>
              </a:rPr>
              <a:t>(([continent, countries]) =&gt; {</a:t>
            </a:r>
            <a:endParaRPr sz="1300">
              <a:solidFill>
                <a:srgbClr val="080808"/>
              </a:solidFill>
              <a:latin typeface="Consolas"/>
              <a:ea typeface="Consolas"/>
              <a:cs typeface="Consolas"/>
              <a:sym typeface="Consolas"/>
            </a:endParaRPr>
          </a:p>
          <a:p>
            <a:pPr indent="0" lvl="0" marL="0" rtl="0" algn="l">
              <a:lnSpc>
                <a:spcPct val="150000"/>
              </a:lnSpc>
              <a:spcBef>
                <a:spcPts val="0"/>
              </a:spcBef>
              <a:spcAft>
                <a:spcPts val="0"/>
              </a:spcAft>
              <a:buNone/>
            </a:pPr>
            <a:r>
              <a:rPr lang="en" sz="1300">
                <a:solidFill>
                  <a:srgbClr val="080808"/>
                </a:solidFill>
                <a:latin typeface="Consolas"/>
                <a:ea typeface="Consolas"/>
                <a:cs typeface="Consolas"/>
                <a:sym typeface="Consolas"/>
              </a:rPr>
              <a:t>    </a:t>
            </a:r>
            <a:r>
              <a:rPr lang="en" sz="1300">
                <a:solidFill>
                  <a:srgbClr val="0033B3"/>
                </a:solidFill>
                <a:latin typeface="Consolas"/>
                <a:ea typeface="Consolas"/>
                <a:cs typeface="Consolas"/>
                <a:sym typeface="Consolas"/>
              </a:rPr>
              <a:t>this</a:t>
            </a:r>
            <a:r>
              <a:rPr lang="en" sz="1300">
                <a:solidFill>
                  <a:srgbClr val="080808"/>
                </a:solidFill>
                <a:latin typeface="Consolas"/>
                <a:ea typeface="Consolas"/>
                <a:cs typeface="Consolas"/>
                <a:sym typeface="Consolas"/>
              </a:rPr>
              <a:t>.</a:t>
            </a:r>
            <a:r>
              <a:rPr lang="en" sz="1300">
                <a:solidFill>
                  <a:srgbClr val="871094"/>
                </a:solidFill>
                <a:latin typeface="Consolas"/>
                <a:ea typeface="Consolas"/>
                <a:cs typeface="Consolas"/>
                <a:sym typeface="Consolas"/>
              </a:rPr>
              <a:t>countries </a:t>
            </a:r>
            <a:r>
              <a:rPr lang="en" sz="1300">
                <a:solidFill>
                  <a:srgbClr val="080808"/>
                </a:solidFill>
                <a:latin typeface="Consolas"/>
                <a:ea typeface="Consolas"/>
                <a:cs typeface="Consolas"/>
                <a:sym typeface="Consolas"/>
              </a:rPr>
              <a:t>= countries.</a:t>
            </a:r>
            <a:r>
              <a:rPr lang="en" sz="1300">
                <a:solidFill>
                  <a:srgbClr val="7A7A43"/>
                </a:solidFill>
                <a:latin typeface="Consolas"/>
                <a:ea typeface="Consolas"/>
                <a:cs typeface="Consolas"/>
                <a:sym typeface="Consolas"/>
              </a:rPr>
              <a:t>filter</a:t>
            </a:r>
            <a:r>
              <a:rPr lang="en" sz="1300">
                <a:solidFill>
                  <a:srgbClr val="080808"/>
                </a:solidFill>
                <a:latin typeface="Consolas"/>
                <a:ea typeface="Consolas"/>
                <a:cs typeface="Consolas"/>
                <a:sym typeface="Consolas"/>
              </a:rPr>
              <a:t>(country =&gt; country.</a:t>
            </a:r>
            <a:r>
              <a:rPr lang="en" sz="1300">
                <a:solidFill>
                  <a:srgbClr val="871094"/>
                </a:solidFill>
                <a:latin typeface="Consolas"/>
                <a:ea typeface="Consolas"/>
                <a:cs typeface="Consolas"/>
                <a:sym typeface="Consolas"/>
              </a:rPr>
              <a:t>continent </a:t>
            </a:r>
            <a:r>
              <a:rPr lang="en" sz="1300">
                <a:solidFill>
                  <a:srgbClr val="080808"/>
                </a:solidFill>
                <a:latin typeface="Consolas"/>
                <a:ea typeface="Consolas"/>
                <a:cs typeface="Consolas"/>
                <a:sym typeface="Consolas"/>
              </a:rPr>
              <a:t>=== continent);</a:t>
            </a:r>
            <a:endParaRPr sz="1300">
              <a:solidFill>
                <a:srgbClr val="080808"/>
              </a:solidFill>
              <a:latin typeface="Consolas"/>
              <a:ea typeface="Consolas"/>
              <a:cs typeface="Consolas"/>
              <a:sym typeface="Consolas"/>
            </a:endParaRPr>
          </a:p>
          <a:p>
            <a:pPr indent="0" lvl="0" marL="0" rtl="0" algn="l">
              <a:lnSpc>
                <a:spcPct val="150000"/>
              </a:lnSpc>
              <a:spcBef>
                <a:spcPts val="0"/>
              </a:spcBef>
              <a:spcAft>
                <a:spcPts val="0"/>
              </a:spcAft>
              <a:buNone/>
            </a:pPr>
            <a:r>
              <a:rPr lang="en" sz="1300">
                <a:solidFill>
                  <a:srgbClr val="080808"/>
                </a:solidFill>
                <a:latin typeface="Consolas"/>
                <a:ea typeface="Consolas"/>
                <a:cs typeface="Consolas"/>
                <a:sym typeface="Consolas"/>
              </a:rPr>
              <a:t>});</a:t>
            </a:r>
            <a:endParaRPr sz="1300">
              <a:solidFill>
                <a:srgbClr val="080808"/>
              </a:solidFill>
              <a:latin typeface="Consolas"/>
              <a:ea typeface="Consolas"/>
              <a:cs typeface="Consolas"/>
              <a:sym typeface="Consolas"/>
            </a:endParaRPr>
          </a:p>
          <a:p>
            <a:pPr indent="0" lvl="0" marL="0" rtl="0" algn="l">
              <a:spcBef>
                <a:spcPts val="0"/>
              </a:spcBef>
              <a:spcAft>
                <a:spcPts val="0"/>
              </a:spcAft>
              <a:buNone/>
            </a:pPr>
            <a:r>
              <a:t/>
            </a:r>
            <a:endParaRPr sz="6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800"/>
          </a:p>
          <a:p>
            <a:pPr indent="0" lvl="0" marL="0" marR="0" rtl="0" algn="l">
              <a:lnSpc>
                <a:spcPct val="100000"/>
              </a:lnSpc>
              <a:spcBef>
                <a:spcPts val="1600"/>
              </a:spcBef>
              <a:spcAft>
                <a:spcPts val="0"/>
              </a:spcAft>
              <a:buNone/>
            </a:pPr>
            <a:r>
              <a:t/>
            </a:r>
            <a:endParaRPr/>
          </a:p>
          <a:p>
            <a:pPr indent="0" lvl="0" marL="0" rtl="0" algn="l">
              <a:spcBef>
                <a:spcPts val="0"/>
              </a:spcBef>
              <a:spcAft>
                <a:spcPts val="0"/>
              </a:spcAft>
              <a:buNone/>
            </a:pPr>
            <a:r>
              <a:t/>
            </a:r>
            <a:endParaRPr sz="2800"/>
          </a:p>
          <a:p>
            <a:pPr indent="0" lvl="0" marL="0" rtl="0" algn="l">
              <a:spcBef>
                <a:spcPts val="1600"/>
              </a:spcBef>
              <a:spcAft>
                <a:spcPts val="1600"/>
              </a:spcAft>
              <a:buNone/>
            </a:pPr>
            <a:r>
              <a:t/>
            </a:r>
            <a:endParaRPr/>
          </a:p>
        </p:txBody>
      </p:sp>
      <p:sp>
        <p:nvSpPr>
          <p:cNvPr id="1314" name="Google Shape;1314;p1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15" name="Google Shape;1315;p191">
            <a:hlinkClick r:id="rId5"/>
          </p:cNvPr>
          <p:cNvPicPr preferRelativeResize="0"/>
          <p:nvPr/>
        </p:nvPicPr>
        <p:blipFill>
          <a:blip r:embed="rId6">
            <a:alphaModFix/>
          </a:blip>
          <a:stretch>
            <a:fillRect/>
          </a:stretch>
        </p:blipFill>
        <p:spPr>
          <a:xfrm>
            <a:off x="7761825" y="120138"/>
            <a:ext cx="1115567" cy="1115567"/>
          </a:xfrm>
          <a:prstGeom prst="rect">
            <a:avLst/>
          </a:prstGeom>
          <a:noFill/>
          <a:ln>
            <a:noFill/>
          </a:ln>
        </p:spPr>
      </p:pic>
      <p:pic>
        <p:nvPicPr>
          <p:cNvPr id="1316" name="Google Shape;1316;p191"/>
          <p:cNvPicPr preferRelativeResize="0"/>
          <p:nvPr/>
        </p:nvPicPr>
        <p:blipFill>
          <a:blip r:embed="rId7">
            <a:alphaModFix/>
          </a:blip>
          <a:stretch>
            <a:fillRect/>
          </a:stretch>
        </p:blipFill>
        <p:spPr>
          <a:xfrm>
            <a:off x="5896063" y="2119750"/>
            <a:ext cx="2981325" cy="1866900"/>
          </a:xfrm>
          <a:prstGeom prst="rect">
            <a:avLst/>
          </a:prstGeom>
          <a:noFill/>
          <a:ln>
            <a:noFill/>
          </a:ln>
        </p:spPr>
      </p:pic>
      <p:sp>
        <p:nvSpPr>
          <p:cNvPr id="1317" name="Google Shape;1317;p191"/>
          <p:cNvSpPr/>
          <p:nvPr/>
        </p:nvSpPr>
        <p:spPr>
          <a:xfrm>
            <a:off x="5729475" y="168000"/>
            <a:ext cx="1930200" cy="299400"/>
          </a:xfrm>
          <a:prstGeom prst="flowChartAlternateProcess">
            <a:avLst/>
          </a:prstGeom>
          <a:solidFill>
            <a:srgbClr val="FFC73A"/>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chemeClr val="dk2"/>
                </a:solidFill>
                <a:latin typeface="Consolas"/>
                <a:ea typeface="Consolas"/>
                <a:cs typeface="Consolas"/>
                <a:sym typeface="Consolas"/>
              </a:rPr>
              <a:t>rxjs/operators</a:t>
            </a:r>
            <a:endParaRPr>
              <a:solidFill>
                <a:schemeClr val="dk2"/>
              </a:solidFill>
              <a:latin typeface="Verdana"/>
              <a:ea typeface="Verdana"/>
              <a:cs typeface="Verdana"/>
              <a:sym typeface="Verdana"/>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9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Challenge - Using operators</a:t>
            </a:r>
            <a:endParaRPr/>
          </a:p>
        </p:txBody>
      </p:sp>
      <p:sp>
        <p:nvSpPr>
          <p:cNvPr id="1323" name="Google Shape;1323;p192"/>
          <p:cNvSpPr txBox="1"/>
          <p:nvPr>
            <p:ph idx="4294967295" type="body"/>
          </p:nvPr>
        </p:nvSpPr>
        <p:spPr>
          <a:xfrm>
            <a:off x="347425" y="981875"/>
            <a:ext cx="8577300" cy="3891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434343"/>
              </a:buClr>
              <a:buSzPts val="2200"/>
              <a:buChar char="●"/>
            </a:pPr>
            <a:r>
              <a:rPr lang="en" sz="2200">
                <a:solidFill>
                  <a:srgbClr val="434343"/>
                </a:solidFill>
              </a:rPr>
              <a:t>Change our application code so the </a:t>
            </a:r>
            <a:r>
              <a:rPr b="1" lang="en" sz="2200">
                <a:solidFill>
                  <a:srgbClr val="434343"/>
                </a:solidFill>
              </a:rPr>
              <a:t>jumbotron </a:t>
            </a:r>
            <a:r>
              <a:rPr lang="en" sz="2200">
                <a:solidFill>
                  <a:srgbClr val="434343"/>
                </a:solidFill>
              </a:rPr>
              <a:t>component </a:t>
            </a:r>
            <a:br>
              <a:rPr lang="en" sz="2200">
                <a:solidFill>
                  <a:srgbClr val="434343"/>
                </a:solidFill>
              </a:rPr>
            </a:br>
            <a:r>
              <a:rPr lang="en" sz="2200">
                <a:solidFill>
                  <a:srgbClr val="434343"/>
                </a:solidFill>
              </a:rPr>
              <a:t>displays the total number of license plates in its description</a:t>
            </a:r>
            <a:endParaRPr sz="2200">
              <a:solidFill>
                <a:srgbClr val="434343"/>
              </a:solidFill>
            </a:endParaRPr>
          </a:p>
          <a:p>
            <a:pPr indent="-368300" lvl="0" marL="457200" rtl="0" algn="l">
              <a:spcBef>
                <a:spcPts val="1000"/>
              </a:spcBef>
              <a:spcAft>
                <a:spcPts val="0"/>
              </a:spcAft>
              <a:buClr>
                <a:srgbClr val="434343"/>
              </a:buClr>
              <a:buSzPts val="2200"/>
              <a:buChar char="●"/>
            </a:pPr>
            <a:r>
              <a:rPr lang="en" sz="2200">
                <a:solidFill>
                  <a:srgbClr val="434343"/>
                </a:solidFill>
              </a:rPr>
              <a:t>That number should depend on the data downloaded from the server</a:t>
            </a:r>
            <a:endParaRPr sz="2200">
              <a:solidFill>
                <a:srgbClr val="434343"/>
              </a:solidFill>
            </a:endParaRPr>
          </a:p>
          <a:p>
            <a:pPr indent="0" lvl="0" marL="457200" rtl="0" algn="l">
              <a:spcBef>
                <a:spcPts val="1000"/>
              </a:spcBef>
              <a:spcAft>
                <a:spcPts val="0"/>
              </a:spcAft>
              <a:buNone/>
            </a:pPr>
            <a:r>
              <a:t/>
            </a:r>
            <a:endParaRPr sz="2200">
              <a:solidFill>
                <a:srgbClr val="434343"/>
              </a:solidFill>
            </a:endParaRPr>
          </a:p>
          <a:p>
            <a:pPr indent="0" lvl="0" marL="457200" rtl="0" algn="l">
              <a:spcBef>
                <a:spcPts val="1000"/>
              </a:spcBef>
              <a:spcAft>
                <a:spcPts val="1600"/>
              </a:spcAft>
              <a:buNone/>
            </a:pPr>
            <a:r>
              <a:t/>
            </a:r>
            <a:endParaRPr sz="2200">
              <a:solidFill>
                <a:srgbClr val="434343"/>
              </a:solidFill>
            </a:endParaRPr>
          </a:p>
        </p:txBody>
      </p:sp>
      <p:pic>
        <p:nvPicPr>
          <p:cNvPr id="1324" name="Google Shape;1324;p192"/>
          <p:cNvPicPr preferRelativeResize="0"/>
          <p:nvPr/>
        </p:nvPicPr>
        <p:blipFill>
          <a:blip r:embed="rId3">
            <a:alphaModFix/>
          </a:blip>
          <a:stretch>
            <a:fillRect/>
          </a:stretch>
        </p:blipFill>
        <p:spPr>
          <a:xfrm>
            <a:off x="7837825" y="183150"/>
            <a:ext cx="1114625" cy="1114625"/>
          </a:xfrm>
          <a:prstGeom prst="rect">
            <a:avLst/>
          </a:prstGeom>
          <a:noFill/>
          <a:ln>
            <a:noFill/>
          </a:ln>
        </p:spPr>
      </p:pic>
      <p:sp>
        <p:nvSpPr>
          <p:cNvPr id="1325" name="Google Shape;1325;p192"/>
          <p:cNvSpPr/>
          <p:nvPr/>
        </p:nvSpPr>
        <p:spPr>
          <a:xfrm>
            <a:off x="7714725" y="1147350"/>
            <a:ext cx="1360800" cy="299400"/>
          </a:xfrm>
          <a:prstGeom prst="flowChartAlternateProcess">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Verdana"/>
                <a:ea typeface="Verdana"/>
                <a:cs typeface="Verdana"/>
                <a:sym typeface="Verdana"/>
              </a:rPr>
              <a:t>CHALLENGE</a:t>
            </a:r>
            <a:endParaRPr>
              <a:solidFill>
                <a:srgbClr val="FFFFFF"/>
              </a:solidFill>
              <a:latin typeface="Verdana"/>
              <a:ea typeface="Verdana"/>
              <a:cs typeface="Verdana"/>
              <a:sym typeface="Verdana"/>
            </a:endParaRPr>
          </a:p>
        </p:txBody>
      </p:sp>
      <p:sp>
        <p:nvSpPr>
          <p:cNvPr id="1326" name="Google Shape;1326;p1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27" name="Google Shape;1327;p192"/>
          <p:cNvPicPr preferRelativeResize="0"/>
          <p:nvPr/>
        </p:nvPicPr>
        <p:blipFill>
          <a:blip r:embed="rId4">
            <a:alphaModFix/>
          </a:blip>
          <a:stretch>
            <a:fillRect/>
          </a:stretch>
        </p:blipFill>
        <p:spPr>
          <a:xfrm>
            <a:off x="1209675" y="2649213"/>
            <a:ext cx="6724650" cy="1914525"/>
          </a:xfrm>
          <a:prstGeom prst="rect">
            <a:avLst/>
          </a:prstGeom>
          <a:noFill/>
          <a:ln>
            <a:noFill/>
          </a:ln>
        </p:spPr>
      </p:pic>
      <p:cxnSp>
        <p:nvCxnSpPr>
          <p:cNvPr id="1328" name="Google Shape;1328;p192"/>
          <p:cNvCxnSpPr/>
          <p:nvPr/>
        </p:nvCxnSpPr>
        <p:spPr>
          <a:xfrm flipH="1" rot="10800000">
            <a:off x="2885200" y="4290150"/>
            <a:ext cx="332400" cy="747600"/>
          </a:xfrm>
          <a:prstGeom prst="straightConnector1">
            <a:avLst/>
          </a:prstGeom>
          <a:noFill/>
          <a:ln cap="flat" cmpd="sng" w="38100">
            <a:solidFill>
              <a:schemeClr val="accent3"/>
            </a:solidFill>
            <a:prstDash val="solid"/>
            <a:round/>
            <a:headEnd len="med" w="med" type="none"/>
            <a:tailEnd len="med" w="med" type="triangl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RxJs Subjects</a:t>
            </a:r>
            <a:endParaRPr/>
          </a:p>
        </p:txBody>
      </p:sp>
      <p:sp>
        <p:nvSpPr>
          <p:cNvPr id="1334" name="Google Shape;1334;p193"/>
          <p:cNvSpPr txBox="1"/>
          <p:nvPr>
            <p:ph idx="4294967295" type="body"/>
          </p:nvPr>
        </p:nvSpPr>
        <p:spPr>
          <a:xfrm>
            <a:off x="457200" y="992375"/>
            <a:ext cx="8229600" cy="41511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434343"/>
              </a:buClr>
              <a:buSzPts val="2400"/>
              <a:buChar char="●"/>
            </a:pPr>
            <a:r>
              <a:rPr lang="en" sz="2400">
                <a:solidFill>
                  <a:srgbClr val="434343"/>
                </a:solidFill>
              </a:rPr>
              <a:t>An RxJS </a:t>
            </a:r>
            <a:r>
              <a:rPr b="1" lang="en" sz="2400">
                <a:solidFill>
                  <a:srgbClr val="434343"/>
                </a:solidFill>
              </a:rPr>
              <a:t>Subject </a:t>
            </a:r>
            <a:r>
              <a:rPr lang="en" sz="2400">
                <a:solidFill>
                  <a:srgbClr val="434343"/>
                </a:solidFill>
              </a:rPr>
              <a:t>is a special type of Observable that allows values to be sent to many Observers</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In other words, a subject can </a:t>
            </a:r>
            <a:r>
              <a:rPr b="1" lang="en" sz="2400">
                <a:solidFill>
                  <a:srgbClr val="434343"/>
                </a:solidFill>
              </a:rPr>
              <a:t>emit data</a:t>
            </a:r>
            <a:r>
              <a:rPr lang="en" sz="2400">
                <a:solidFill>
                  <a:srgbClr val="434343"/>
                </a:solidFill>
              </a:rPr>
              <a:t>, on top of having the capability to be subscribed to</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Subjects are like </a:t>
            </a:r>
            <a:r>
              <a:rPr b="1" lang="en" sz="2400">
                <a:solidFill>
                  <a:srgbClr val="434343"/>
                </a:solidFill>
              </a:rPr>
              <a:t>EventEmitters</a:t>
            </a:r>
            <a:r>
              <a:rPr lang="en" sz="2400">
                <a:solidFill>
                  <a:srgbClr val="434343"/>
                </a:solidFill>
              </a:rPr>
              <a:t>: They maintain a registry of many listeners (they are multicast)</a:t>
            </a:r>
            <a:endParaRPr sz="2400">
              <a:solidFill>
                <a:srgbClr val="434343"/>
              </a:solidFill>
            </a:endParaRPr>
          </a:p>
          <a:p>
            <a:pPr indent="0" lvl="0" marL="0" rtl="0" algn="l">
              <a:spcBef>
                <a:spcPts val="0"/>
              </a:spcBef>
              <a:spcAft>
                <a:spcPts val="0"/>
              </a:spcAft>
              <a:buNone/>
            </a:pPr>
            <a:r>
              <a:t/>
            </a:r>
            <a:endParaRPr sz="6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800"/>
          </a:p>
          <a:p>
            <a:pPr indent="0" lvl="0" marL="0" marR="0" rtl="0" algn="l">
              <a:lnSpc>
                <a:spcPct val="100000"/>
              </a:lnSpc>
              <a:spcBef>
                <a:spcPts val="1600"/>
              </a:spcBef>
              <a:spcAft>
                <a:spcPts val="0"/>
              </a:spcAft>
              <a:buNone/>
            </a:pPr>
            <a:r>
              <a:t/>
            </a:r>
            <a:endParaRPr/>
          </a:p>
          <a:p>
            <a:pPr indent="0" lvl="0" marL="0" rtl="0" algn="l">
              <a:spcBef>
                <a:spcPts val="0"/>
              </a:spcBef>
              <a:spcAft>
                <a:spcPts val="0"/>
              </a:spcAft>
              <a:buNone/>
            </a:pPr>
            <a:r>
              <a:t/>
            </a:r>
            <a:endParaRPr sz="2800"/>
          </a:p>
          <a:p>
            <a:pPr indent="0" lvl="0" marL="0" rtl="0" algn="l">
              <a:spcBef>
                <a:spcPts val="1600"/>
              </a:spcBef>
              <a:spcAft>
                <a:spcPts val="1600"/>
              </a:spcAft>
              <a:buNone/>
            </a:pPr>
            <a:r>
              <a:t/>
            </a:r>
            <a:endParaRPr/>
          </a:p>
        </p:txBody>
      </p:sp>
      <p:sp>
        <p:nvSpPr>
          <p:cNvPr id="1335" name="Google Shape;1335;p1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RxJs Subjects</a:t>
            </a:r>
            <a:endParaRPr/>
          </a:p>
        </p:txBody>
      </p:sp>
      <p:sp>
        <p:nvSpPr>
          <p:cNvPr id="1341" name="Google Shape;1341;p194"/>
          <p:cNvSpPr txBox="1"/>
          <p:nvPr>
            <p:ph idx="4294967295" type="body"/>
          </p:nvPr>
        </p:nvSpPr>
        <p:spPr>
          <a:xfrm>
            <a:off x="311550" y="673175"/>
            <a:ext cx="8271600" cy="4440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434343"/>
              </a:buClr>
              <a:buSzPts val="2400"/>
              <a:buChar char="●"/>
            </a:pPr>
            <a:r>
              <a:rPr lang="en" sz="2400">
                <a:solidFill>
                  <a:srgbClr val="434343"/>
                </a:solidFill>
              </a:rPr>
              <a:t>There are several kinds of subjects:</a:t>
            </a:r>
            <a:endParaRPr sz="2400">
              <a:solidFill>
                <a:srgbClr val="434343"/>
              </a:solidFill>
            </a:endParaRPr>
          </a:p>
          <a:p>
            <a:pPr indent="-381000" lvl="1" marL="1371600" rtl="0" algn="l">
              <a:spcBef>
                <a:spcPts val="1000"/>
              </a:spcBef>
              <a:spcAft>
                <a:spcPts val="0"/>
              </a:spcAft>
              <a:buClr>
                <a:srgbClr val="434343"/>
              </a:buClr>
              <a:buSzPts val="2400"/>
              <a:buFont typeface="Consolas"/>
              <a:buChar char="○"/>
            </a:pPr>
            <a:r>
              <a:rPr b="1" lang="en" sz="2400">
                <a:solidFill>
                  <a:srgbClr val="434343"/>
                </a:solidFill>
                <a:latin typeface="Consolas"/>
                <a:ea typeface="Consolas"/>
                <a:cs typeface="Consolas"/>
                <a:sym typeface="Consolas"/>
              </a:rPr>
              <a:t>Subject </a:t>
            </a:r>
            <a:r>
              <a:rPr lang="en" sz="2400">
                <a:solidFill>
                  <a:srgbClr val="434343"/>
                </a:solidFill>
              </a:rPr>
              <a:t>Emits </a:t>
            </a:r>
            <a:r>
              <a:rPr b="1" lang="en" sz="2400">
                <a:solidFill>
                  <a:srgbClr val="434343"/>
                </a:solidFill>
              </a:rPr>
              <a:t>next </a:t>
            </a:r>
            <a:r>
              <a:rPr lang="en" sz="2400">
                <a:solidFill>
                  <a:srgbClr val="434343"/>
                </a:solidFill>
              </a:rPr>
              <a:t>value to current subscribers</a:t>
            </a:r>
            <a:endParaRPr sz="2400">
              <a:solidFill>
                <a:srgbClr val="434343"/>
              </a:solidFill>
            </a:endParaRPr>
          </a:p>
          <a:p>
            <a:pPr indent="-381000" lvl="1" marL="1371600" rtl="0" algn="l">
              <a:spcBef>
                <a:spcPts val="1000"/>
              </a:spcBef>
              <a:spcAft>
                <a:spcPts val="0"/>
              </a:spcAft>
              <a:buClr>
                <a:srgbClr val="434343"/>
              </a:buClr>
              <a:buSzPts val="2400"/>
              <a:buChar char="○"/>
            </a:pPr>
            <a:r>
              <a:rPr b="1" lang="en" sz="2400">
                <a:solidFill>
                  <a:srgbClr val="434343"/>
                </a:solidFill>
                <a:latin typeface="Consolas"/>
                <a:ea typeface="Consolas"/>
                <a:cs typeface="Consolas"/>
                <a:sym typeface="Consolas"/>
              </a:rPr>
              <a:t>BehaviorSubject </a:t>
            </a:r>
            <a:r>
              <a:rPr lang="en" sz="2400">
                <a:solidFill>
                  <a:srgbClr val="434343"/>
                </a:solidFill>
              </a:rPr>
              <a:t>Emits </a:t>
            </a:r>
            <a:r>
              <a:rPr b="1" lang="en" sz="2400">
                <a:solidFill>
                  <a:srgbClr val="434343"/>
                </a:solidFill>
              </a:rPr>
              <a:t>latest </a:t>
            </a:r>
            <a:r>
              <a:rPr lang="en" sz="2400">
                <a:solidFill>
                  <a:srgbClr val="434343"/>
                </a:solidFill>
              </a:rPr>
              <a:t>value to current and future subscribers</a:t>
            </a:r>
            <a:endParaRPr sz="2400">
              <a:solidFill>
                <a:srgbClr val="434343"/>
              </a:solidFill>
            </a:endParaRPr>
          </a:p>
          <a:p>
            <a:pPr indent="-381000" lvl="1" marL="1371600" rtl="0" algn="l">
              <a:spcBef>
                <a:spcPts val="1000"/>
              </a:spcBef>
              <a:spcAft>
                <a:spcPts val="0"/>
              </a:spcAft>
              <a:buClr>
                <a:srgbClr val="434343"/>
              </a:buClr>
              <a:buSzPts val="2400"/>
              <a:buChar char="○"/>
            </a:pPr>
            <a:r>
              <a:rPr b="1" lang="en" sz="2400">
                <a:solidFill>
                  <a:srgbClr val="434343"/>
                </a:solidFill>
                <a:latin typeface="Consolas"/>
                <a:ea typeface="Consolas"/>
                <a:cs typeface="Consolas"/>
                <a:sym typeface="Consolas"/>
              </a:rPr>
              <a:t>ReplaySubject </a:t>
            </a:r>
            <a:r>
              <a:rPr lang="en" sz="2400">
                <a:solidFill>
                  <a:srgbClr val="434343"/>
                </a:solidFill>
              </a:rPr>
              <a:t>Emits </a:t>
            </a:r>
            <a:r>
              <a:rPr b="1" lang="en" sz="2400">
                <a:solidFill>
                  <a:srgbClr val="434343"/>
                </a:solidFill>
              </a:rPr>
              <a:t>one-or-more</a:t>
            </a:r>
            <a:r>
              <a:rPr lang="en" sz="2400">
                <a:solidFill>
                  <a:srgbClr val="434343"/>
                </a:solidFill>
              </a:rPr>
              <a:t> previous values to future subscribers</a:t>
            </a:r>
            <a:endParaRPr sz="2400">
              <a:solidFill>
                <a:srgbClr val="434343"/>
              </a:solidFill>
            </a:endParaRPr>
          </a:p>
          <a:p>
            <a:pPr indent="-381000" lvl="1" marL="1371600" rtl="0" algn="l">
              <a:spcBef>
                <a:spcPts val="1000"/>
              </a:spcBef>
              <a:spcAft>
                <a:spcPts val="0"/>
              </a:spcAft>
              <a:buClr>
                <a:srgbClr val="434343"/>
              </a:buClr>
              <a:buSzPts val="2400"/>
              <a:buChar char="○"/>
            </a:pPr>
            <a:r>
              <a:rPr b="1" lang="en" sz="2400">
                <a:solidFill>
                  <a:srgbClr val="434343"/>
                </a:solidFill>
                <a:latin typeface="Consolas"/>
                <a:ea typeface="Consolas"/>
                <a:cs typeface="Consolas"/>
                <a:sym typeface="Consolas"/>
              </a:rPr>
              <a:t>AsyncSubject </a:t>
            </a:r>
            <a:r>
              <a:rPr lang="en" sz="2400">
                <a:solidFill>
                  <a:srgbClr val="434343"/>
                </a:solidFill>
              </a:rPr>
              <a:t>will only emit the last value upon completion of the Observable</a:t>
            </a:r>
            <a:endParaRPr sz="2400">
              <a:solidFill>
                <a:srgbClr val="434343"/>
              </a:solidFill>
            </a:endParaRPr>
          </a:p>
          <a:p>
            <a:pPr indent="0" lvl="0" marL="0" rtl="0" algn="l">
              <a:spcBef>
                <a:spcPts val="0"/>
              </a:spcBef>
              <a:spcAft>
                <a:spcPts val="0"/>
              </a:spcAft>
              <a:buNone/>
            </a:pPr>
            <a:r>
              <a:t/>
            </a:r>
            <a:endParaRPr sz="6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800"/>
          </a:p>
          <a:p>
            <a:pPr indent="0" lvl="0" marL="0" marR="0" rtl="0" algn="l">
              <a:lnSpc>
                <a:spcPct val="100000"/>
              </a:lnSpc>
              <a:spcBef>
                <a:spcPts val="1600"/>
              </a:spcBef>
              <a:spcAft>
                <a:spcPts val="0"/>
              </a:spcAft>
              <a:buNone/>
            </a:pPr>
            <a:r>
              <a:t/>
            </a:r>
            <a:endParaRPr/>
          </a:p>
          <a:p>
            <a:pPr indent="0" lvl="0" marL="0" rtl="0" algn="l">
              <a:spcBef>
                <a:spcPts val="0"/>
              </a:spcBef>
              <a:spcAft>
                <a:spcPts val="0"/>
              </a:spcAft>
              <a:buNone/>
            </a:pPr>
            <a:r>
              <a:t/>
            </a:r>
            <a:endParaRPr sz="2800"/>
          </a:p>
          <a:p>
            <a:pPr indent="0" lvl="0" marL="0" rtl="0" algn="l">
              <a:spcBef>
                <a:spcPts val="1600"/>
              </a:spcBef>
              <a:spcAft>
                <a:spcPts val="1600"/>
              </a:spcAft>
              <a:buNone/>
            </a:pPr>
            <a:r>
              <a:t/>
            </a:r>
            <a:endParaRPr/>
          </a:p>
        </p:txBody>
      </p:sp>
      <p:pic>
        <p:nvPicPr>
          <p:cNvPr id="1342" name="Google Shape;1342;p194">
            <a:hlinkClick r:id="rId3"/>
          </p:cNvPr>
          <p:cNvPicPr preferRelativeResize="0"/>
          <p:nvPr/>
        </p:nvPicPr>
        <p:blipFill>
          <a:blip r:embed="rId4">
            <a:alphaModFix/>
          </a:blip>
          <a:stretch>
            <a:fillRect/>
          </a:stretch>
        </p:blipFill>
        <p:spPr>
          <a:xfrm>
            <a:off x="7761825" y="120138"/>
            <a:ext cx="1115567" cy="1115567"/>
          </a:xfrm>
          <a:prstGeom prst="rect">
            <a:avLst/>
          </a:prstGeom>
          <a:noFill/>
          <a:ln>
            <a:noFill/>
          </a:ln>
        </p:spPr>
      </p:pic>
      <p:sp>
        <p:nvSpPr>
          <p:cNvPr id="1343" name="Google Shape;1343;p1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4" name="Google Shape;1344;p194"/>
          <p:cNvSpPr/>
          <p:nvPr/>
        </p:nvSpPr>
        <p:spPr>
          <a:xfrm>
            <a:off x="5635425" y="168000"/>
            <a:ext cx="1930200" cy="299400"/>
          </a:xfrm>
          <a:prstGeom prst="flowChartAlternateProcess">
            <a:avLst/>
          </a:prstGeom>
          <a:solidFill>
            <a:srgbClr val="FFC73A"/>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50">
                <a:solidFill>
                  <a:schemeClr val="dk2"/>
                </a:solidFill>
                <a:latin typeface="Consolas"/>
                <a:ea typeface="Consolas"/>
                <a:cs typeface="Consolas"/>
                <a:sym typeface="Consolas"/>
              </a:rPr>
              <a:t>rxjs</a:t>
            </a:r>
            <a:endParaRPr>
              <a:solidFill>
                <a:schemeClr val="dk2"/>
              </a:solidFill>
              <a:latin typeface="Verdana"/>
              <a:ea typeface="Verdana"/>
              <a:cs typeface="Verdana"/>
              <a:sym typeface="Verdana"/>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Challenge - Using a Subject</a:t>
            </a:r>
            <a:endParaRPr/>
          </a:p>
        </p:txBody>
      </p:sp>
      <p:sp>
        <p:nvSpPr>
          <p:cNvPr id="1350" name="Google Shape;1350;p195"/>
          <p:cNvSpPr txBox="1"/>
          <p:nvPr>
            <p:ph idx="4294967295" type="body"/>
          </p:nvPr>
        </p:nvSpPr>
        <p:spPr>
          <a:xfrm>
            <a:off x="283350" y="1030075"/>
            <a:ext cx="8577300" cy="3890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434343"/>
              </a:buClr>
              <a:buSzPts val="2200"/>
              <a:buChar char="●"/>
            </a:pPr>
            <a:r>
              <a:rPr lang="en" sz="2200">
                <a:solidFill>
                  <a:srgbClr val="434343"/>
                </a:solidFill>
              </a:rPr>
              <a:t>Create an exchange rate service that is going to poll </a:t>
            </a:r>
            <a:r>
              <a:rPr lang="en" sz="2200" u="sng">
                <a:solidFill>
                  <a:schemeClr val="hlink"/>
                </a:solidFill>
                <a:hlinkClick r:id="rId3"/>
              </a:rPr>
              <a:t>http://localhost:8000/rates</a:t>
            </a:r>
            <a:r>
              <a:rPr lang="en" sz="2200">
                <a:solidFill>
                  <a:srgbClr val="434343"/>
                </a:solidFill>
              </a:rPr>
              <a:t> every 30 seconds to get the latest currency exchange rates</a:t>
            </a:r>
            <a:endParaRPr sz="2200">
              <a:solidFill>
                <a:srgbClr val="434343"/>
              </a:solidFill>
            </a:endParaRPr>
          </a:p>
          <a:p>
            <a:pPr indent="-368300" lvl="0" marL="457200" rtl="0" algn="l">
              <a:spcBef>
                <a:spcPts val="1000"/>
              </a:spcBef>
              <a:spcAft>
                <a:spcPts val="0"/>
              </a:spcAft>
              <a:buClr>
                <a:srgbClr val="434343"/>
              </a:buClr>
              <a:buSzPts val="2200"/>
              <a:buChar char="●"/>
            </a:pPr>
            <a:r>
              <a:rPr lang="en" sz="2200">
                <a:solidFill>
                  <a:srgbClr val="434343"/>
                </a:solidFill>
              </a:rPr>
              <a:t>Updated exchange rates have to be emitted using a </a:t>
            </a:r>
            <a:r>
              <a:rPr b="1" lang="en" sz="2200">
                <a:solidFill>
                  <a:srgbClr val="434343"/>
                </a:solidFill>
              </a:rPr>
              <a:t>Subject </a:t>
            </a:r>
            <a:r>
              <a:rPr lang="en" sz="2200">
                <a:solidFill>
                  <a:srgbClr val="434343"/>
                </a:solidFill>
              </a:rPr>
              <a:t>so that components can subscribe to it to receive updates</a:t>
            </a:r>
            <a:endParaRPr sz="2200">
              <a:solidFill>
                <a:srgbClr val="434343"/>
              </a:solidFill>
            </a:endParaRPr>
          </a:p>
          <a:p>
            <a:pPr indent="0" lvl="0" marL="457200" rtl="0" algn="l">
              <a:spcBef>
                <a:spcPts val="1000"/>
              </a:spcBef>
              <a:spcAft>
                <a:spcPts val="0"/>
              </a:spcAft>
              <a:buNone/>
            </a:pPr>
            <a:r>
              <a:t/>
            </a:r>
            <a:endParaRPr sz="2200">
              <a:solidFill>
                <a:srgbClr val="434343"/>
              </a:solidFill>
            </a:endParaRPr>
          </a:p>
          <a:p>
            <a:pPr indent="0" lvl="0" marL="457200" rtl="0" algn="l">
              <a:spcBef>
                <a:spcPts val="1000"/>
              </a:spcBef>
              <a:spcAft>
                <a:spcPts val="1600"/>
              </a:spcAft>
              <a:buNone/>
            </a:pPr>
            <a:r>
              <a:t/>
            </a:r>
            <a:endParaRPr sz="2200">
              <a:solidFill>
                <a:srgbClr val="434343"/>
              </a:solidFill>
            </a:endParaRPr>
          </a:p>
        </p:txBody>
      </p:sp>
      <p:sp>
        <p:nvSpPr>
          <p:cNvPr id="1351" name="Google Shape;1351;p1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52" name="Google Shape;1352;p195"/>
          <p:cNvPicPr preferRelativeResize="0"/>
          <p:nvPr/>
        </p:nvPicPr>
        <p:blipFill>
          <a:blip r:embed="rId4">
            <a:alphaModFix/>
          </a:blip>
          <a:stretch>
            <a:fillRect/>
          </a:stretch>
        </p:blipFill>
        <p:spPr>
          <a:xfrm>
            <a:off x="7837825" y="183150"/>
            <a:ext cx="1114625" cy="1114625"/>
          </a:xfrm>
          <a:prstGeom prst="rect">
            <a:avLst/>
          </a:prstGeom>
          <a:noFill/>
          <a:ln>
            <a:noFill/>
          </a:ln>
        </p:spPr>
      </p:pic>
      <p:sp>
        <p:nvSpPr>
          <p:cNvPr id="1353" name="Google Shape;1353;p195"/>
          <p:cNvSpPr/>
          <p:nvPr/>
        </p:nvSpPr>
        <p:spPr>
          <a:xfrm>
            <a:off x="7714725" y="1147350"/>
            <a:ext cx="1360800" cy="299400"/>
          </a:xfrm>
          <a:prstGeom prst="flowChartAlternateProcess">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Verdana"/>
                <a:ea typeface="Verdana"/>
                <a:cs typeface="Verdana"/>
                <a:sym typeface="Verdana"/>
              </a:rPr>
              <a:t>CHALLENGE</a:t>
            </a:r>
            <a:endParaRPr>
              <a:solidFill>
                <a:srgbClr val="FFFFFF"/>
              </a:solidFill>
              <a:latin typeface="Verdana"/>
              <a:ea typeface="Verdana"/>
              <a:cs typeface="Verdana"/>
              <a:sym typeface="Verdana"/>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57" name="Shape 1357"/>
        <p:cNvGrpSpPr/>
        <p:nvPr/>
      </p:nvGrpSpPr>
      <p:grpSpPr>
        <a:xfrm>
          <a:off x="0" y="0"/>
          <a:ext cx="0" cy="0"/>
          <a:chOff x="0" y="0"/>
          <a:chExt cx="0" cy="0"/>
        </a:xfrm>
      </p:grpSpPr>
      <p:sp>
        <p:nvSpPr>
          <p:cNvPr id="1358" name="Google Shape;1358;p196"/>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1359" name="Google Shape;1359;p196"/>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1360" name="Google Shape;1360;p196"/>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1361" name="Google Shape;1361;p196"/>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13: </a:t>
            </a:r>
            <a:endParaRPr/>
          </a:p>
          <a:p>
            <a:pPr indent="0" lvl="0" marL="0" rtl="0" algn="l">
              <a:spcBef>
                <a:spcPts val="0"/>
              </a:spcBef>
              <a:spcAft>
                <a:spcPts val="0"/>
              </a:spcAft>
              <a:buNone/>
            </a:pPr>
            <a:r>
              <a:rPr lang="en"/>
              <a:t>Component communication and lifecycle</a:t>
            </a:r>
            <a:endParaRPr/>
          </a:p>
        </p:txBody>
      </p:sp>
      <p:sp>
        <p:nvSpPr>
          <p:cNvPr id="1362" name="Google Shape;1362;p196"/>
          <p:cNvSpPr txBox="1"/>
          <p:nvPr/>
        </p:nvSpPr>
        <p:spPr>
          <a:xfrm>
            <a:off x="285575" y="2998025"/>
            <a:ext cx="7001400" cy="21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How to make components share data?</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Introduction to the component lifecycle</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Lifecycle hooks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97"/>
          <p:cNvSpPr txBox="1"/>
          <p:nvPr>
            <p:ph type="title"/>
          </p:nvPr>
        </p:nvSpPr>
        <p:spPr>
          <a:xfrm>
            <a:off x="226075" y="357800"/>
            <a:ext cx="2808000" cy="158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How to do it with Angular: Services</a:t>
            </a:r>
            <a:endParaRPr sz="3600"/>
          </a:p>
        </p:txBody>
      </p:sp>
      <p:sp>
        <p:nvSpPr>
          <p:cNvPr id="1368" name="Google Shape;1368;p197"/>
          <p:cNvSpPr txBox="1"/>
          <p:nvPr>
            <p:ph idx="1" type="body"/>
          </p:nvPr>
        </p:nvSpPr>
        <p:spPr>
          <a:xfrm>
            <a:off x="226075" y="2307275"/>
            <a:ext cx="2808000" cy="23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way to achieve data-sharing between components is to use a service to do that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4800"/>
          </a:p>
          <a:p>
            <a:pPr indent="0" lvl="0" marL="0" rtl="0" algn="l">
              <a:spcBef>
                <a:spcPts val="1600"/>
              </a:spcBef>
              <a:spcAft>
                <a:spcPts val="0"/>
              </a:spcAft>
              <a:buNone/>
            </a:pPr>
            <a:r>
              <a:t/>
            </a:r>
            <a:endParaRPr/>
          </a:p>
          <a:p>
            <a:pPr indent="-228600" lvl="0" marL="457200" rtl="0" algn="l">
              <a:spcBef>
                <a:spcPts val="1600"/>
              </a:spcBef>
              <a:spcAft>
                <a:spcPts val="0"/>
              </a:spcAft>
              <a:buSzPts val="1400"/>
              <a:buNone/>
            </a:pPr>
            <a:r>
              <a:rPr lang="en"/>
              <a:t>Services are singletons so these components would access the same data once loaded</a:t>
            </a:r>
            <a:endParaRPr/>
          </a:p>
          <a:p>
            <a:pPr indent="0" lvl="0" marL="0" rtl="0" algn="l">
              <a:spcBef>
                <a:spcPts val="1600"/>
              </a:spcBef>
              <a:spcAft>
                <a:spcPts val="0"/>
              </a:spcAft>
              <a:buNone/>
            </a:pPr>
            <a:r>
              <a:t/>
            </a:r>
            <a:endParaRPr sz="10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solidFill>
                <a:srgbClr val="252525"/>
              </a:solidFill>
            </a:endParaRPr>
          </a:p>
        </p:txBody>
      </p:sp>
      <p:sp>
        <p:nvSpPr>
          <p:cNvPr id="1369" name="Google Shape;1369;p197"/>
          <p:cNvSpPr txBox="1"/>
          <p:nvPr/>
        </p:nvSpPr>
        <p:spPr>
          <a:xfrm>
            <a:off x="7022975" y="2635425"/>
            <a:ext cx="1257600" cy="11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7"/>
          <p:cNvSpPr txBox="1"/>
          <p:nvPr/>
        </p:nvSpPr>
        <p:spPr>
          <a:xfrm>
            <a:off x="1628825" y="2863625"/>
            <a:ext cx="13359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7"/>
          <p:cNvSpPr/>
          <p:nvPr/>
        </p:nvSpPr>
        <p:spPr>
          <a:xfrm>
            <a:off x="3565475" y="1631575"/>
            <a:ext cx="1652700" cy="8469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Component 1</a:t>
            </a:r>
            <a:endParaRPr b="1"/>
          </a:p>
        </p:txBody>
      </p:sp>
      <p:sp>
        <p:nvSpPr>
          <p:cNvPr id="1372" name="Google Shape;1372;p197"/>
          <p:cNvSpPr/>
          <p:nvPr/>
        </p:nvSpPr>
        <p:spPr>
          <a:xfrm>
            <a:off x="3565475" y="2637675"/>
            <a:ext cx="1652700" cy="8469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Component 2</a:t>
            </a:r>
            <a:endParaRPr b="1"/>
          </a:p>
        </p:txBody>
      </p:sp>
      <p:sp>
        <p:nvSpPr>
          <p:cNvPr id="1373" name="Google Shape;1373;p197"/>
          <p:cNvSpPr/>
          <p:nvPr/>
        </p:nvSpPr>
        <p:spPr>
          <a:xfrm>
            <a:off x="7318100" y="2205800"/>
            <a:ext cx="1652700" cy="762300"/>
          </a:xfrm>
          <a:prstGeom prst="roundRect">
            <a:avLst>
              <a:gd fmla="val 16667" name="adj"/>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Data Service</a:t>
            </a:r>
            <a:endParaRPr b="1">
              <a:solidFill>
                <a:schemeClr val="lt1"/>
              </a:solidFill>
            </a:endParaRPr>
          </a:p>
        </p:txBody>
      </p:sp>
      <p:cxnSp>
        <p:nvCxnSpPr>
          <p:cNvPr id="1374" name="Google Shape;1374;p197"/>
          <p:cNvCxnSpPr>
            <a:stCxn id="1372" idx="3"/>
            <a:endCxn id="1373" idx="1"/>
          </p:cNvCxnSpPr>
          <p:nvPr/>
        </p:nvCxnSpPr>
        <p:spPr>
          <a:xfrm flipH="1" rot="10800000">
            <a:off x="5218175" y="2586825"/>
            <a:ext cx="2100000" cy="474300"/>
          </a:xfrm>
          <a:prstGeom prst="straightConnector1">
            <a:avLst/>
          </a:prstGeom>
          <a:noFill/>
          <a:ln cap="flat" cmpd="sng" w="9525">
            <a:solidFill>
              <a:schemeClr val="dk2"/>
            </a:solidFill>
            <a:prstDash val="solid"/>
            <a:round/>
            <a:headEnd len="med" w="med" type="none"/>
            <a:tailEnd len="med" w="med" type="triangle"/>
          </a:ln>
        </p:spPr>
      </p:cxnSp>
      <p:cxnSp>
        <p:nvCxnSpPr>
          <p:cNvPr id="1375" name="Google Shape;1375;p197"/>
          <p:cNvCxnSpPr>
            <a:stCxn id="1371" idx="3"/>
            <a:endCxn id="1373" idx="1"/>
          </p:cNvCxnSpPr>
          <p:nvPr/>
        </p:nvCxnSpPr>
        <p:spPr>
          <a:xfrm>
            <a:off x="5218175" y="2055025"/>
            <a:ext cx="2100000" cy="531900"/>
          </a:xfrm>
          <a:prstGeom prst="straightConnector1">
            <a:avLst/>
          </a:prstGeom>
          <a:noFill/>
          <a:ln cap="flat" cmpd="sng" w="9525">
            <a:solidFill>
              <a:schemeClr val="dk2"/>
            </a:solidFill>
            <a:prstDash val="solid"/>
            <a:round/>
            <a:headEnd len="med" w="med" type="none"/>
            <a:tailEnd len="med" w="med" type="triangle"/>
          </a:ln>
        </p:spPr>
      </p:cxnSp>
      <p:pic>
        <p:nvPicPr>
          <p:cNvPr id="1376" name="Google Shape;1376;p197"/>
          <p:cNvPicPr preferRelativeResize="0"/>
          <p:nvPr/>
        </p:nvPicPr>
        <p:blipFill>
          <a:blip r:embed="rId3">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98"/>
          <p:cNvSpPr txBox="1"/>
          <p:nvPr>
            <p:ph type="title"/>
          </p:nvPr>
        </p:nvSpPr>
        <p:spPr>
          <a:xfrm>
            <a:off x="0" y="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CC1 - Component communication</a:t>
            </a:r>
            <a:endParaRPr/>
          </a:p>
        </p:txBody>
      </p:sp>
      <p:sp>
        <p:nvSpPr>
          <p:cNvPr id="1382" name="Google Shape;1382;p198"/>
          <p:cNvSpPr txBox="1"/>
          <p:nvPr>
            <p:ph idx="4294967295" type="body"/>
          </p:nvPr>
        </p:nvSpPr>
        <p:spPr>
          <a:xfrm>
            <a:off x="457200" y="1297775"/>
            <a:ext cx="8537400" cy="36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434343"/>
                </a:solidFill>
              </a:rPr>
              <a:t>Use the partially created </a:t>
            </a:r>
            <a:r>
              <a:rPr b="1" lang="en" sz="2600">
                <a:solidFill>
                  <a:srgbClr val="434343"/>
                </a:solidFill>
                <a:latin typeface="Consolas"/>
                <a:ea typeface="Consolas"/>
                <a:cs typeface="Consolas"/>
                <a:sym typeface="Consolas"/>
              </a:rPr>
              <a:t>CurrencySwitcherComponent</a:t>
            </a:r>
            <a:r>
              <a:rPr i="1" lang="en" sz="2600">
                <a:solidFill>
                  <a:srgbClr val="434343"/>
                </a:solidFill>
              </a:rPr>
              <a:t> </a:t>
            </a:r>
            <a:r>
              <a:rPr lang="en" sz="2600">
                <a:solidFill>
                  <a:srgbClr val="434343"/>
                </a:solidFill>
              </a:rPr>
              <a:t>in our webapp header:</a:t>
            </a:r>
            <a:endParaRPr sz="2600">
              <a:solidFill>
                <a:srgbClr val="434343"/>
              </a:solidFill>
            </a:endParaRPr>
          </a:p>
          <a:p>
            <a:pPr indent="0" lvl="0" marL="0" rtl="0" algn="l">
              <a:spcBef>
                <a:spcPts val="1600"/>
              </a:spcBef>
              <a:spcAft>
                <a:spcPts val="0"/>
              </a:spcAft>
              <a:buNone/>
            </a:pPr>
            <a:r>
              <a:t/>
            </a:r>
            <a:endParaRPr sz="2600"/>
          </a:p>
          <a:p>
            <a:pPr indent="0" lvl="0" marL="0" rtl="0" algn="l">
              <a:spcBef>
                <a:spcPts val="1600"/>
              </a:spcBef>
              <a:spcAft>
                <a:spcPts val="0"/>
              </a:spcAft>
              <a:buNone/>
            </a:pPr>
            <a:r>
              <a:t/>
            </a:r>
            <a:endParaRPr sz="800">
              <a:solidFill>
                <a:srgbClr val="434343"/>
              </a:solidFill>
            </a:endParaRPr>
          </a:p>
          <a:p>
            <a:pPr indent="0" lvl="0" marL="0" rtl="0" algn="l">
              <a:spcBef>
                <a:spcPts val="1600"/>
              </a:spcBef>
              <a:spcAft>
                <a:spcPts val="1600"/>
              </a:spcAft>
              <a:buNone/>
            </a:pPr>
            <a:r>
              <a:rPr lang="en" sz="2600">
                <a:solidFill>
                  <a:srgbClr val="434343"/>
                </a:solidFill>
              </a:rPr>
              <a:t>Update our application so that when a user selects a new currency with that component, the change is immediately reflected on all of our license plate prices.</a:t>
            </a:r>
            <a:endParaRPr sz="2600">
              <a:solidFill>
                <a:srgbClr val="434343"/>
              </a:solidFill>
            </a:endParaRPr>
          </a:p>
        </p:txBody>
      </p:sp>
      <p:pic>
        <p:nvPicPr>
          <p:cNvPr id="1383" name="Google Shape;1383;p198"/>
          <p:cNvPicPr preferRelativeResize="0"/>
          <p:nvPr/>
        </p:nvPicPr>
        <p:blipFill>
          <a:blip r:embed="rId3">
            <a:alphaModFix/>
          </a:blip>
          <a:stretch>
            <a:fillRect/>
          </a:stretch>
        </p:blipFill>
        <p:spPr>
          <a:xfrm>
            <a:off x="7837825" y="183150"/>
            <a:ext cx="1114625" cy="1114625"/>
          </a:xfrm>
          <a:prstGeom prst="rect">
            <a:avLst/>
          </a:prstGeom>
          <a:noFill/>
          <a:ln>
            <a:noFill/>
          </a:ln>
        </p:spPr>
      </p:pic>
      <p:pic>
        <p:nvPicPr>
          <p:cNvPr id="1384" name="Google Shape;1384;p198"/>
          <p:cNvPicPr preferRelativeResize="0"/>
          <p:nvPr/>
        </p:nvPicPr>
        <p:blipFill>
          <a:blip r:embed="rId4">
            <a:alphaModFix/>
          </a:blip>
          <a:stretch>
            <a:fillRect/>
          </a:stretch>
        </p:blipFill>
        <p:spPr>
          <a:xfrm>
            <a:off x="0" y="2522791"/>
            <a:ext cx="9143999" cy="707518"/>
          </a:xfrm>
          <a:prstGeom prst="rect">
            <a:avLst/>
          </a:prstGeom>
          <a:noFill/>
          <a:ln>
            <a:noFill/>
          </a:ln>
        </p:spPr>
      </p:pic>
      <p:sp>
        <p:nvSpPr>
          <p:cNvPr id="1385" name="Google Shape;1385;p198"/>
          <p:cNvSpPr/>
          <p:nvPr/>
        </p:nvSpPr>
        <p:spPr>
          <a:xfrm>
            <a:off x="7714738" y="1124025"/>
            <a:ext cx="1360800" cy="299400"/>
          </a:xfrm>
          <a:prstGeom prst="flowChartAlternateProcess">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Verdana"/>
                <a:ea typeface="Verdana"/>
                <a:cs typeface="Verdana"/>
                <a:sym typeface="Verdana"/>
              </a:rPr>
              <a:t>BONUS</a:t>
            </a:r>
            <a:endParaRPr>
              <a:solidFill>
                <a:srgbClr val="FFFFFF"/>
              </a:solidFill>
              <a:latin typeface="Verdana"/>
              <a:ea typeface="Verdana"/>
              <a:cs typeface="Verdana"/>
              <a:sym typeface="Verdana"/>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9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Component Communication</a:t>
            </a:r>
            <a:endParaRPr/>
          </a:p>
        </p:txBody>
      </p:sp>
      <p:sp>
        <p:nvSpPr>
          <p:cNvPr id="1391" name="Google Shape;1391;p199"/>
          <p:cNvSpPr txBox="1"/>
          <p:nvPr>
            <p:ph idx="4294967295" type="body"/>
          </p:nvPr>
        </p:nvSpPr>
        <p:spPr>
          <a:xfrm>
            <a:off x="457200" y="1143000"/>
            <a:ext cx="8229600" cy="37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An Angular app is a tree of components</a:t>
            </a:r>
            <a:endParaRPr sz="2400">
              <a:solidFill>
                <a:srgbClr val="434343"/>
              </a:solidFill>
            </a:endParaRPr>
          </a:p>
          <a:p>
            <a:pPr indent="0" lvl="0" marL="0" rtl="0" algn="l">
              <a:spcBef>
                <a:spcPts val="1600"/>
              </a:spcBef>
              <a:spcAft>
                <a:spcPts val="0"/>
              </a:spcAft>
              <a:buNone/>
            </a:pPr>
            <a:r>
              <a:rPr lang="en" sz="2400">
                <a:solidFill>
                  <a:srgbClr val="434343"/>
                </a:solidFill>
              </a:rPr>
              <a:t>Components can interact with one another</a:t>
            </a:r>
            <a:endParaRPr sz="2400">
              <a:solidFill>
                <a:srgbClr val="434343"/>
              </a:solidFill>
            </a:endParaRPr>
          </a:p>
          <a:p>
            <a:pPr indent="0" lvl="0" marL="0" rtl="0" algn="l">
              <a:spcBef>
                <a:spcPts val="1600"/>
              </a:spcBef>
              <a:spcAft>
                <a:spcPts val="0"/>
              </a:spcAft>
              <a:buNone/>
            </a:pPr>
            <a:r>
              <a:rPr b="1" lang="en" sz="2400">
                <a:solidFill>
                  <a:srgbClr val="434343"/>
                </a:solidFill>
                <a:latin typeface="Consolas"/>
                <a:ea typeface="Consolas"/>
                <a:cs typeface="Consolas"/>
                <a:sym typeface="Consolas"/>
              </a:rPr>
              <a:t>@Input()</a:t>
            </a:r>
            <a:r>
              <a:rPr lang="en" sz="2400">
                <a:solidFill>
                  <a:srgbClr val="434343"/>
                </a:solidFill>
              </a:rPr>
              <a:t> and </a:t>
            </a:r>
            <a:r>
              <a:rPr b="1" lang="en" sz="2400">
                <a:solidFill>
                  <a:srgbClr val="434343"/>
                </a:solidFill>
                <a:latin typeface="Consolas"/>
                <a:ea typeface="Consolas"/>
                <a:cs typeface="Consolas"/>
                <a:sym typeface="Consolas"/>
              </a:rPr>
              <a:t>@Output()</a:t>
            </a:r>
            <a:r>
              <a:rPr lang="en" sz="2400">
                <a:solidFill>
                  <a:srgbClr val="434343"/>
                </a:solidFill>
              </a:rPr>
              <a:t> are decorators made to achieve that</a:t>
            </a:r>
            <a:endParaRPr sz="2400">
              <a:solidFill>
                <a:srgbClr val="434343"/>
              </a:solidFill>
            </a:endParaRPr>
          </a:p>
          <a:p>
            <a:pPr indent="0" lvl="0" marL="0" rtl="0" algn="l">
              <a:spcBef>
                <a:spcPts val="1600"/>
              </a:spcBef>
              <a:spcAft>
                <a:spcPts val="0"/>
              </a:spcAft>
              <a:buNone/>
            </a:pPr>
            <a:r>
              <a:t/>
            </a:r>
            <a:endParaRPr sz="2400">
              <a:solidFill>
                <a:srgbClr val="434343"/>
              </a:solidFill>
            </a:endParaRPr>
          </a:p>
          <a:p>
            <a:pPr indent="0" lvl="0" marL="0" rtl="0" algn="l">
              <a:spcBef>
                <a:spcPts val="1600"/>
              </a:spcBef>
              <a:spcAft>
                <a:spcPts val="0"/>
              </a:spcAft>
              <a:buNone/>
            </a:pPr>
            <a:r>
              <a:t/>
            </a:r>
            <a:endParaRPr sz="2400">
              <a:solidFill>
                <a:srgbClr val="434343"/>
              </a:solidFill>
            </a:endParaRPr>
          </a:p>
          <a:p>
            <a:pPr indent="0" lvl="0" marL="0" rtl="0" algn="l">
              <a:spcBef>
                <a:spcPts val="1600"/>
              </a:spcBef>
              <a:spcAft>
                <a:spcPts val="1600"/>
              </a:spcAft>
              <a:buNone/>
            </a:pPr>
            <a:r>
              <a:t/>
            </a:r>
            <a:endParaRPr sz="2400">
              <a:solidFill>
                <a:srgbClr val="434343"/>
              </a:solidFill>
            </a:endParaRPr>
          </a:p>
        </p:txBody>
      </p:sp>
      <p:pic>
        <p:nvPicPr>
          <p:cNvPr id="1392" name="Google Shape;1392;p199"/>
          <p:cNvPicPr preferRelativeResize="0"/>
          <p:nvPr/>
        </p:nvPicPr>
        <p:blipFill>
          <a:blip r:embed="rId3">
            <a:alphaModFix/>
          </a:blip>
          <a:stretch>
            <a:fillRect/>
          </a:stretch>
        </p:blipFill>
        <p:spPr>
          <a:xfrm>
            <a:off x="1163675" y="3348325"/>
            <a:ext cx="7067550" cy="1504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3" name="Shape 333"/>
        <p:cNvGrpSpPr/>
        <p:nvPr/>
      </p:nvGrpSpPr>
      <p:grpSpPr>
        <a:xfrm>
          <a:off x="0" y="0"/>
          <a:ext cx="0" cy="0"/>
          <a:chOff x="0" y="0"/>
          <a:chExt cx="0" cy="0"/>
        </a:xfrm>
      </p:grpSpPr>
      <p:sp>
        <p:nvSpPr>
          <p:cNvPr id="334" name="Google Shape;334;p65"/>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335" name="Google Shape;335;p65"/>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336" name="Google Shape;336;p65"/>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337" name="Google Shape;337;p65"/>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2: </a:t>
            </a:r>
            <a:endParaRPr/>
          </a:p>
          <a:p>
            <a:pPr indent="0" lvl="0" marL="0" rtl="0" algn="l">
              <a:spcBef>
                <a:spcPts val="0"/>
              </a:spcBef>
              <a:spcAft>
                <a:spcPts val="0"/>
              </a:spcAft>
              <a:buNone/>
            </a:pPr>
            <a:r>
              <a:rPr lang="en"/>
              <a:t>Components</a:t>
            </a:r>
            <a:endParaRPr/>
          </a:p>
        </p:txBody>
      </p:sp>
      <p:sp>
        <p:nvSpPr>
          <p:cNvPr id="338" name="Google Shape;338;p65"/>
          <p:cNvSpPr txBox="1"/>
          <p:nvPr/>
        </p:nvSpPr>
        <p:spPr>
          <a:xfrm>
            <a:off x="285575" y="2998025"/>
            <a:ext cx="70014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What are components?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Template and expressions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Practicing with Angular CLI</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Best practices on component architecture and design</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Component Communication</a:t>
            </a:r>
            <a:endParaRPr/>
          </a:p>
        </p:txBody>
      </p:sp>
      <p:sp>
        <p:nvSpPr>
          <p:cNvPr id="1398" name="Google Shape;1398;p200"/>
          <p:cNvSpPr txBox="1"/>
          <p:nvPr>
            <p:ph idx="4294967295" type="body"/>
          </p:nvPr>
        </p:nvSpPr>
        <p:spPr>
          <a:xfrm>
            <a:off x="291650" y="945350"/>
            <a:ext cx="8705100" cy="39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Let’s take a look at the dialog component demo</a:t>
            </a:r>
            <a:endParaRPr sz="2400">
              <a:solidFill>
                <a:srgbClr val="434343"/>
              </a:solidFill>
            </a:endParaRPr>
          </a:p>
          <a:p>
            <a:pPr indent="0" lvl="0" marL="0" rtl="0" algn="l">
              <a:spcBef>
                <a:spcPts val="1600"/>
              </a:spcBef>
              <a:spcAft>
                <a:spcPts val="0"/>
              </a:spcAft>
              <a:buNone/>
            </a:pPr>
            <a:r>
              <a:rPr lang="en" sz="2400">
                <a:solidFill>
                  <a:srgbClr val="434343"/>
                </a:solidFill>
              </a:rPr>
              <a:t>This dialog shows up as an overlay that can be controlled with an </a:t>
            </a:r>
            <a:r>
              <a:rPr b="1" lang="en" sz="2400">
                <a:solidFill>
                  <a:srgbClr val="434343"/>
                </a:solidFill>
              </a:rPr>
              <a:t>@Input() </a:t>
            </a:r>
            <a:r>
              <a:rPr lang="en" sz="2400">
                <a:solidFill>
                  <a:srgbClr val="434343"/>
                </a:solidFill>
              </a:rPr>
              <a:t>property called </a:t>
            </a:r>
            <a:r>
              <a:rPr b="1" lang="en" sz="2400">
                <a:solidFill>
                  <a:srgbClr val="434343"/>
                </a:solidFill>
              </a:rPr>
              <a:t>isOpen</a:t>
            </a:r>
            <a:r>
              <a:rPr lang="en" sz="2400">
                <a:solidFill>
                  <a:srgbClr val="434343"/>
                </a:solidFill>
              </a:rPr>
              <a:t>.</a:t>
            </a:r>
            <a:endParaRPr i="1" sz="2400">
              <a:solidFill>
                <a:srgbClr val="434343"/>
              </a:solidFill>
            </a:endParaRPr>
          </a:p>
          <a:p>
            <a:pPr indent="0" lvl="0" marL="0" rtl="0" algn="l">
              <a:spcBef>
                <a:spcPts val="1600"/>
              </a:spcBef>
              <a:spcAft>
                <a:spcPts val="0"/>
              </a:spcAft>
              <a:buNone/>
            </a:pPr>
            <a:r>
              <a:rPr b="1" lang="en" sz="2400">
                <a:solidFill>
                  <a:srgbClr val="434343"/>
                </a:solidFill>
                <a:latin typeface="Consolas"/>
                <a:ea typeface="Consolas"/>
                <a:cs typeface="Consolas"/>
                <a:sym typeface="Consolas"/>
              </a:rPr>
              <a:t>[isOpen]</a:t>
            </a:r>
            <a:r>
              <a:rPr i="1" lang="en" sz="2400">
                <a:solidFill>
                  <a:srgbClr val="434343"/>
                </a:solidFill>
              </a:rPr>
              <a:t> </a:t>
            </a:r>
            <a:r>
              <a:rPr lang="en" sz="2400">
                <a:solidFill>
                  <a:srgbClr val="434343"/>
                </a:solidFill>
              </a:rPr>
              <a:t>is a way to control the visibility of the pop-up</a:t>
            </a:r>
            <a:endParaRPr sz="600">
              <a:solidFill>
                <a:srgbClr val="434343"/>
              </a:solidFill>
            </a:endParaRPr>
          </a:p>
          <a:p>
            <a:pPr indent="0" lvl="0" marL="0" rtl="0" algn="l">
              <a:spcBef>
                <a:spcPts val="1600"/>
              </a:spcBef>
              <a:spcAft>
                <a:spcPts val="0"/>
              </a:spcAft>
              <a:buNone/>
            </a:pPr>
            <a:r>
              <a:rPr b="1" lang="en" sz="2400">
                <a:solidFill>
                  <a:srgbClr val="434343"/>
                </a:solidFill>
                <a:latin typeface="Consolas"/>
                <a:ea typeface="Consolas"/>
                <a:cs typeface="Consolas"/>
                <a:sym typeface="Consolas"/>
              </a:rPr>
              <a:t>(onClose)</a:t>
            </a:r>
            <a:r>
              <a:rPr i="1" lang="en" sz="2400">
                <a:solidFill>
                  <a:srgbClr val="434343"/>
                </a:solidFill>
              </a:rPr>
              <a:t> </a:t>
            </a:r>
            <a:r>
              <a:rPr lang="en" sz="2400">
                <a:solidFill>
                  <a:srgbClr val="434343"/>
                </a:solidFill>
              </a:rPr>
              <a:t>is a way to get notified when the user closes the pop-up</a:t>
            </a:r>
            <a:endParaRPr sz="2400">
              <a:solidFill>
                <a:srgbClr val="434343"/>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399" name="Google Shape;1399;p200"/>
          <p:cNvPicPr preferRelativeResize="0"/>
          <p:nvPr/>
        </p:nvPicPr>
        <p:blipFill>
          <a:blip r:embed="rId3">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0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projection </a:t>
            </a:r>
            <a:r>
              <a:rPr lang="en"/>
              <a:t>with ng-content</a:t>
            </a:r>
            <a:endParaRPr/>
          </a:p>
        </p:txBody>
      </p:sp>
      <p:sp>
        <p:nvSpPr>
          <p:cNvPr id="1405" name="Google Shape;1405;p201"/>
          <p:cNvSpPr txBox="1"/>
          <p:nvPr>
            <p:ph idx="4294967295" type="body"/>
          </p:nvPr>
        </p:nvSpPr>
        <p:spPr>
          <a:xfrm>
            <a:off x="291650" y="813200"/>
            <a:ext cx="8705100" cy="42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We can also pass a template to a child using transclusion. For instance:</a:t>
            </a:r>
            <a:endParaRPr sz="2400">
              <a:solidFill>
                <a:srgbClr val="434343"/>
              </a:solidFill>
            </a:endParaRPr>
          </a:p>
          <a:p>
            <a:pPr indent="457200" lvl="0" marL="914400" rtl="0" algn="l">
              <a:spcBef>
                <a:spcPts val="1600"/>
              </a:spcBef>
              <a:spcAft>
                <a:spcPts val="0"/>
              </a:spcAft>
              <a:buNone/>
            </a:pPr>
            <a:r>
              <a:rPr lang="en" sz="1800">
                <a:solidFill>
                  <a:schemeClr val="dk1"/>
                </a:solidFill>
                <a:highlight>
                  <a:srgbClr val="EFEFEF"/>
                </a:highlight>
                <a:latin typeface="Courier New"/>
                <a:ea typeface="Courier New"/>
                <a:cs typeface="Courier New"/>
                <a:sym typeface="Courier New"/>
              </a:rPr>
              <a:t>&lt;</a:t>
            </a:r>
            <a:r>
              <a:rPr b="1" lang="en" sz="1800">
                <a:solidFill>
                  <a:srgbClr val="000080"/>
                </a:solidFill>
                <a:highlight>
                  <a:srgbClr val="EFEFEF"/>
                </a:highlight>
                <a:latin typeface="Courier New"/>
                <a:ea typeface="Courier New"/>
                <a:cs typeface="Courier New"/>
                <a:sym typeface="Courier New"/>
              </a:rPr>
              <a:t>app-</a:t>
            </a:r>
            <a:r>
              <a:rPr b="1" lang="en">
                <a:solidFill>
                  <a:srgbClr val="000080"/>
                </a:solidFill>
                <a:highlight>
                  <a:srgbClr val="EFEFEF"/>
                </a:highlight>
                <a:latin typeface="Courier New"/>
                <a:ea typeface="Courier New"/>
                <a:cs typeface="Courier New"/>
                <a:sym typeface="Courier New"/>
              </a:rPr>
              <a:t>dialog</a:t>
            </a:r>
            <a:r>
              <a:rPr b="1" lang="en" sz="1800">
                <a:solidFill>
                  <a:srgbClr val="000080"/>
                </a:solidFill>
                <a:highlight>
                  <a:srgbClr val="EFEFEF"/>
                </a:highlight>
                <a:latin typeface="Courier New"/>
                <a:ea typeface="Courier New"/>
                <a:cs typeface="Courier New"/>
                <a:sym typeface="Courier New"/>
              </a:rPr>
              <a:t> </a:t>
            </a:r>
            <a:r>
              <a:rPr lang="en" sz="1800">
                <a:solidFill>
                  <a:schemeClr val="dk1"/>
                </a:solidFill>
                <a:highlight>
                  <a:srgbClr val="EFEFEF"/>
                </a:highlight>
                <a:latin typeface="Courier New"/>
                <a:ea typeface="Courier New"/>
                <a:cs typeface="Courier New"/>
                <a:sym typeface="Courier New"/>
              </a:rPr>
              <a:t>&gt;</a:t>
            </a:r>
            <a:endParaRPr sz="1800">
              <a:solidFill>
                <a:schemeClr val="dk1"/>
              </a:solidFill>
              <a:highlight>
                <a:srgbClr val="EFEFEF"/>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highlight>
                  <a:srgbClr val="FFFFFF"/>
                </a:highlight>
                <a:latin typeface="Courier New"/>
                <a:ea typeface="Courier New"/>
                <a:cs typeface="Courier New"/>
                <a:sym typeface="Courier New"/>
              </a:rPr>
              <a:t> 					This is content passed to the </a:t>
            </a:r>
            <a:r>
              <a:rPr lang="en">
                <a:solidFill>
                  <a:schemeClr val="dk1"/>
                </a:solidFill>
                <a:highlight>
                  <a:srgbClr val="FFFFFF"/>
                </a:highlight>
                <a:latin typeface="Courier New"/>
                <a:ea typeface="Courier New"/>
                <a:cs typeface="Courier New"/>
                <a:sym typeface="Courier New"/>
              </a:rPr>
              <a:t>dialog</a:t>
            </a:r>
            <a:endParaRPr sz="1800">
              <a:solidFill>
                <a:schemeClr val="dk1"/>
              </a:solidFill>
              <a:highlight>
                <a:srgbClr val="FFFFFF"/>
              </a:highlight>
              <a:latin typeface="Courier New"/>
              <a:ea typeface="Courier New"/>
              <a:cs typeface="Courier New"/>
              <a:sym typeface="Courier New"/>
            </a:endParaRPr>
          </a:p>
          <a:p>
            <a:pPr indent="457200" lvl="0" marL="914400" rtl="0" algn="l">
              <a:spcBef>
                <a:spcPts val="0"/>
              </a:spcBef>
              <a:spcAft>
                <a:spcPts val="0"/>
              </a:spcAft>
              <a:buNone/>
            </a:pPr>
            <a:r>
              <a:rPr lang="en" sz="1800">
                <a:solidFill>
                  <a:schemeClr val="dk1"/>
                </a:solidFill>
                <a:highlight>
                  <a:srgbClr val="EFEFEF"/>
                </a:highlight>
                <a:latin typeface="Courier New"/>
                <a:ea typeface="Courier New"/>
                <a:cs typeface="Courier New"/>
                <a:sym typeface="Courier New"/>
              </a:rPr>
              <a:t>&lt;/</a:t>
            </a:r>
            <a:r>
              <a:rPr b="1" lang="en" sz="1800">
                <a:solidFill>
                  <a:srgbClr val="000080"/>
                </a:solidFill>
                <a:highlight>
                  <a:srgbClr val="EFEFEF"/>
                </a:highlight>
                <a:latin typeface="Courier New"/>
                <a:ea typeface="Courier New"/>
                <a:cs typeface="Courier New"/>
                <a:sym typeface="Courier New"/>
              </a:rPr>
              <a:t>app-</a:t>
            </a:r>
            <a:r>
              <a:rPr b="1" lang="en">
                <a:solidFill>
                  <a:srgbClr val="000080"/>
                </a:solidFill>
                <a:highlight>
                  <a:srgbClr val="EFEFEF"/>
                </a:highlight>
                <a:latin typeface="Courier New"/>
                <a:ea typeface="Courier New"/>
                <a:cs typeface="Courier New"/>
                <a:sym typeface="Courier New"/>
              </a:rPr>
              <a:t>dialog</a:t>
            </a:r>
            <a:r>
              <a:rPr lang="en" sz="1800">
                <a:solidFill>
                  <a:schemeClr val="dk1"/>
                </a:solidFill>
                <a:highlight>
                  <a:srgbClr val="EFEFEF"/>
                </a:highlight>
                <a:latin typeface="Courier New"/>
                <a:ea typeface="Courier New"/>
                <a:cs typeface="Courier New"/>
                <a:sym typeface="Courier New"/>
              </a:rPr>
              <a:t>&gt;</a:t>
            </a:r>
            <a:endParaRPr sz="1800">
              <a:solidFill>
                <a:schemeClr val="dk1"/>
              </a:solidFill>
              <a:highlight>
                <a:srgbClr val="EFEFEF"/>
              </a:highlight>
              <a:latin typeface="Courier New"/>
              <a:ea typeface="Courier New"/>
              <a:cs typeface="Courier New"/>
              <a:sym typeface="Courier New"/>
            </a:endParaRPr>
          </a:p>
          <a:p>
            <a:pPr indent="0" lvl="0" marL="0" rtl="0" algn="l">
              <a:spcBef>
                <a:spcPts val="1000"/>
              </a:spcBef>
              <a:spcAft>
                <a:spcPts val="0"/>
              </a:spcAft>
              <a:buNone/>
            </a:pPr>
            <a:r>
              <a:rPr lang="en" sz="2400">
                <a:solidFill>
                  <a:srgbClr val="434343"/>
                </a:solidFill>
              </a:rPr>
              <a:t>And then in order to render that content in the child component, we use the </a:t>
            </a:r>
            <a:r>
              <a:rPr b="1" lang="en" sz="2400">
                <a:solidFill>
                  <a:srgbClr val="434343"/>
                </a:solidFill>
                <a:latin typeface="Consolas"/>
                <a:ea typeface="Consolas"/>
                <a:cs typeface="Consolas"/>
                <a:sym typeface="Consolas"/>
              </a:rPr>
              <a:t>ng-content</a:t>
            </a:r>
            <a:r>
              <a:rPr lang="en" sz="2400">
                <a:solidFill>
                  <a:srgbClr val="434343"/>
                </a:solidFill>
              </a:rPr>
              <a:t> directive:</a:t>
            </a:r>
            <a:endParaRPr sz="2400">
              <a:solidFill>
                <a:srgbClr val="434343"/>
              </a:solidFill>
            </a:endParaRPr>
          </a:p>
          <a:p>
            <a:pPr indent="0" lvl="0" marL="1371600" rtl="0" algn="l">
              <a:spcBef>
                <a:spcPts val="1600"/>
              </a:spcBef>
              <a:spcAft>
                <a:spcPts val="0"/>
              </a:spcAft>
              <a:buNone/>
            </a:pPr>
            <a:r>
              <a:rPr lang="en" sz="1800">
                <a:solidFill>
                  <a:schemeClr val="dk1"/>
                </a:solidFill>
                <a:highlight>
                  <a:srgbClr val="EFEFEF"/>
                </a:highlight>
                <a:latin typeface="Courier New"/>
                <a:ea typeface="Courier New"/>
                <a:cs typeface="Courier New"/>
                <a:sym typeface="Courier New"/>
              </a:rPr>
              <a:t>&lt;</a:t>
            </a:r>
            <a:r>
              <a:rPr b="1" lang="en" sz="1800">
                <a:solidFill>
                  <a:srgbClr val="000080"/>
                </a:solidFill>
                <a:highlight>
                  <a:srgbClr val="EFEFEF"/>
                </a:highlight>
                <a:latin typeface="Courier New"/>
                <a:ea typeface="Courier New"/>
                <a:cs typeface="Courier New"/>
                <a:sym typeface="Courier New"/>
              </a:rPr>
              <a:t>div </a:t>
            </a:r>
            <a:r>
              <a:rPr b="1" lang="en" sz="1800">
                <a:solidFill>
                  <a:srgbClr val="0000FF"/>
                </a:solidFill>
                <a:highlight>
                  <a:srgbClr val="EFEFEF"/>
                </a:highlight>
                <a:latin typeface="Courier New"/>
                <a:ea typeface="Courier New"/>
                <a:cs typeface="Courier New"/>
                <a:sym typeface="Courier New"/>
              </a:rPr>
              <a:t>class=</a:t>
            </a:r>
            <a:r>
              <a:rPr b="1" lang="en" sz="1800">
                <a:solidFill>
                  <a:srgbClr val="008000"/>
                </a:solidFill>
                <a:highlight>
                  <a:srgbClr val="EFEFEF"/>
                </a:highlight>
                <a:latin typeface="Courier New"/>
                <a:ea typeface="Courier New"/>
                <a:cs typeface="Courier New"/>
                <a:sym typeface="Courier New"/>
              </a:rPr>
              <a:t>"modalW-body"</a:t>
            </a:r>
            <a:r>
              <a:rPr lang="en" sz="1800">
                <a:solidFill>
                  <a:schemeClr val="dk1"/>
                </a:solidFill>
                <a:highlight>
                  <a:srgbClr val="EFEFEF"/>
                </a:highlight>
                <a:latin typeface="Courier New"/>
                <a:ea typeface="Courier New"/>
                <a:cs typeface="Courier New"/>
                <a:sym typeface="Courier New"/>
              </a:rPr>
              <a:t>&gt;</a:t>
            </a:r>
            <a:endParaRPr sz="1800">
              <a:solidFill>
                <a:schemeClr val="dk1"/>
              </a:solidFill>
              <a:highlight>
                <a:srgbClr val="EFEFEF"/>
              </a:highlight>
              <a:latin typeface="Courier New"/>
              <a:ea typeface="Courier New"/>
              <a:cs typeface="Courier New"/>
              <a:sym typeface="Courier New"/>
            </a:endParaRPr>
          </a:p>
          <a:p>
            <a:pPr indent="0" lvl="0" marL="1371600" rtl="0" algn="l">
              <a:spcBef>
                <a:spcPts val="0"/>
              </a:spcBef>
              <a:spcAft>
                <a:spcPts val="0"/>
              </a:spcAft>
              <a:buNone/>
            </a:pPr>
            <a:r>
              <a:rPr lang="en" sz="1800">
                <a:solidFill>
                  <a:schemeClr val="dk1"/>
                </a:solidFill>
                <a:highlight>
                  <a:srgbClr val="FFFFFF"/>
                </a:highlight>
                <a:latin typeface="Courier New"/>
                <a:ea typeface="Courier New"/>
                <a:cs typeface="Courier New"/>
                <a:sym typeface="Courier New"/>
              </a:rPr>
              <a:t> 	</a:t>
            </a:r>
            <a:r>
              <a:rPr lang="en" sz="1800">
                <a:solidFill>
                  <a:schemeClr val="dk1"/>
                </a:solidFill>
                <a:highlight>
                  <a:srgbClr val="EFEFEF"/>
                </a:highlight>
                <a:latin typeface="Courier New"/>
                <a:ea typeface="Courier New"/>
                <a:cs typeface="Courier New"/>
                <a:sym typeface="Courier New"/>
              </a:rPr>
              <a:t>&lt;</a:t>
            </a:r>
            <a:r>
              <a:rPr b="1" lang="en" sz="1800">
                <a:solidFill>
                  <a:srgbClr val="000080"/>
                </a:solidFill>
                <a:highlight>
                  <a:srgbClr val="EFEFEF"/>
                </a:highlight>
                <a:latin typeface="Courier New"/>
                <a:ea typeface="Courier New"/>
                <a:cs typeface="Courier New"/>
                <a:sym typeface="Courier New"/>
              </a:rPr>
              <a:t>ng-content</a:t>
            </a:r>
            <a:r>
              <a:rPr lang="en" sz="1800">
                <a:solidFill>
                  <a:schemeClr val="dk1"/>
                </a:solidFill>
                <a:highlight>
                  <a:srgbClr val="EFEFEF"/>
                </a:highlight>
                <a:latin typeface="Courier New"/>
                <a:ea typeface="Courier New"/>
                <a:cs typeface="Courier New"/>
                <a:sym typeface="Courier New"/>
              </a:rPr>
              <a:t>&gt;&lt;/</a:t>
            </a:r>
            <a:r>
              <a:rPr b="1" lang="en" sz="1800">
                <a:solidFill>
                  <a:srgbClr val="000080"/>
                </a:solidFill>
                <a:highlight>
                  <a:srgbClr val="EFEFEF"/>
                </a:highlight>
                <a:latin typeface="Courier New"/>
                <a:ea typeface="Courier New"/>
                <a:cs typeface="Courier New"/>
                <a:sym typeface="Courier New"/>
              </a:rPr>
              <a:t>ng-content</a:t>
            </a:r>
            <a:r>
              <a:rPr lang="en" sz="1800">
                <a:solidFill>
                  <a:schemeClr val="dk1"/>
                </a:solidFill>
                <a:highlight>
                  <a:srgbClr val="EFEFEF"/>
                </a:highlight>
                <a:latin typeface="Courier New"/>
                <a:ea typeface="Courier New"/>
                <a:cs typeface="Courier New"/>
                <a:sym typeface="Courier New"/>
              </a:rPr>
              <a:t>&gt;</a:t>
            </a:r>
            <a:endParaRPr sz="1800">
              <a:solidFill>
                <a:schemeClr val="dk1"/>
              </a:solidFill>
              <a:highlight>
                <a:srgbClr val="EFEFEF"/>
              </a:highlight>
              <a:latin typeface="Courier New"/>
              <a:ea typeface="Courier New"/>
              <a:cs typeface="Courier New"/>
              <a:sym typeface="Courier New"/>
            </a:endParaRPr>
          </a:p>
          <a:p>
            <a:pPr indent="0" lvl="0" marL="1371600" rtl="0" algn="l">
              <a:spcBef>
                <a:spcPts val="0"/>
              </a:spcBef>
              <a:spcAft>
                <a:spcPts val="0"/>
              </a:spcAft>
              <a:buNone/>
            </a:pPr>
            <a:r>
              <a:rPr lang="en" sz="1800">
                <a:solidFill>
                  <a:schemeClr val="dk1"/>
                </a:solidFill>
                <a:highlight>
                  <a:srgbClr val="EFEFEF"/>
                </a:highlight>
                <a:latin typeface="Courier New"/>
                <a:ea typeface="Courier New"/>
                <a:cs typeface="Courier New"/>
                <a:sym typeface="Courier New"/>
              </a:rPr>
              <a:t>&lt;/</a:t>
            </a:r>
            <a:r>
              <a:rPr b="1" lang="en" sz="1800">
                <a:solidFill>
                  <a:srgbClr val="000080"/>
                </a:solidFill>
                <a:highlight>
                  <a:srgbClr val="EFEFEF"/>
                </a:highlight>
                <a:latin typeface="Courier New"/>
                <a:ea typeface="Courier New"/>
                <a:cs typeface="Courier New"/>
                <a:sym typeface="Courier New"/>
              </a:rPr>
              <a:t>div</a:t>
            </a:r>
            <a:r>
              <a:rPr lang="en" sz="1800">
                <a:solidFill>
                  <a:schemeClr val="dk1"/>
                </a:solidFill>
                <a:highlight>
                  <a:srgbClr val="EFEFEF"/>
                </a:highlight>
                <a:latin typeface="Courier New"/>
                <a:ea typeface="Courier New"/>
                <a:cs typeface="Courier New"/>
                <a:sym typeface="Courier New"/>
              </a:rPr>
              <a:t>&gt;</a:t>
            </a:r>
            <a:endParaRPr sz="1800">
              <a:solidFill>
                <a:schemeClr val="dk1"/>
              </a:solidFill>
              <a:highlight>
                <a:srgbClr val="EFEFE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0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ViewChild</a:t>
            </a:r>
            <a:endParaRPr/>
          </a:p>
        </p:txBody>
      </p:sp>
      <p:sp>
        <p:nvSpPr>
          <p:cNvPr id="1411" name="Google Shape;1411;p202"/>
          <p:cNvSpPr txBox="1"/>
          <p:nvPr>
            <p:ph idx="4294967295" type="body"/>
          </p:nvPr>
        </p:nvSpPr>
        <p:spPr>
          <a:xfrm>
            <a:off x="457200" y="1200225"/>
            <a:ext cx="8401200" cy="37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34343"/>
                </a:solidFill>
              </a:rPr>
              <a:t>An alternative is to use the </a:t>
            </a:r>
            <a:r>
              <a:rPr b="1" lang="en" sz="2800">
                <a:solidFill>
                  <a:srgbClr val="434343"/>
                </a:solidFill>
                <a:latin typeface="Consolas"/>
                <a:ea typeface="Consolas"/>
                <a:cs typeface="Consolas"/>
                <a:sym typeface="Consolas"/>
              </a:rPr>
              <a:t>@ViewChild</a:t>
            </a:r>
            <a:r>
              <a:rPr lang="en" sz="2800">
                <a:solidFill>
                  <a:srgbClr val="434343"/>
                </a:solidFill>
              </a:rPr>
              <a:t> decorator to access a child component directly:</a:t>
            </a:r>
            <a:endParaRPr>
              <a:solidFill>
                <a:srgbClr val="A8AFBE"/>
              </a:solidFill>
              <a:highlight>
                <a:srgbClr val="161C2D"/>
              </a:highlight>
              <a:latin typeface="Consolas"/>
              <a:ea typeface="Consolas"/>
              <a:cs typeface="Consolas"/>
              <a:sym typeface="Consolas"/>
            </a:endParaRPr>
          </a:p>
          <a:p>
            <a:pPr indent="0" lvl="0" marL="457200" rtl="0" algn="l">
              <a:spcBef>
                <a:spcPts val="1600"/>
              </a:spcBef>
              <a:spcAft>
                <a:spcPts val="0"/>
              </a:spcAft>
              <a:buNone/>
            </a:pPr>
            <a:r>
              <a:rPr lang="en" sz="2000">
                <a:solidFill>
                  <a:srgbClr val="808000"/>
                </a:solidFill>
                <a:highlight>
                  <a:srgbClr val="FFD966"/>
                </a:highlight>
                <a:latin typeface="Consolas"/>
                <a:ea typeface="Consolas"/>
                <a:cs typeface="Consolas"/>
                <a:sym typeface="Consolas"/>
              </a:rPr>
              <a:t>@ViewChild</a:t>
            </a:r>
            <a:r>
              <a:rPr lang="en" sz="2000">
                <a:solidFill>
                  <a:srgbClr val="000000"/>
                </a:solidFill>
                <a:highlight>
                  <a:srgbClr val="FFFFFF"/>
                </a:highlight>
                <a:latin typeface="Consolas"/>
                <a:ea typeface="Consolas"/>
                <a:cs typeface="Consolas"/>
                <a:sym typeface="Consolas"/>
              </a:rPr>
              <a:t>(PopupWindowComponent)</a:t>
            </a:r>
            <a:endParaRPr sz="2000">
              <a:solidFill>
                <a:srgbClr val="000000"/>
              </a:solidFill>
              <a:highlight>
                <a:srgbClr val="FFFFFF"/>
              </a:highlight>
              <a:latin typeface="Consolas"/>
              <a:ea typeface="Consolas"/>
              <a:cs typeface="Consolas"/>
              <a:sym typeface="Consolas"/>
            </a:endParaRPr>
          </a:p>
          <a:p>
            <a:pPr indent="0" lvl="0" marL="457200" rtl="0" algn="l">
              <a:spcBef>
                <a:spcPts val="0"/>
              </a:spcBef>
              <a:spcAft>
                <a:spcPts val="0"/>
              </a:spcAft>
              <a:buNone/>
            </a:pPr>
            <a:r>
              <a:rPr b="1" lang="en" sz="2000">
                <a:solidFill>
                  <a:srgbClr val="660E7A"/>
                </a:solidFill>
                <a:highlight>
                  <a:srgbClr val="FFFFFF"/>
                </a:highlight>
                <a:latin typeface="Consolas"/>
                <a:ea typeface="Consolas"/>
                <a:cs typeface="Consolas"/>
                <a:sym typeface="Consolas"/>
              </a:rPr>
              <a:t>popup</a:t>
            </a:r>
            <a:r>
              <a:rPr lang="en" sz="2000">
                <a:solidFill>
                  <a:srgbClr val="000000"/>
                </a:solidFill>
                <a:highlight>
                  <a:srgbClr val="FFFFFF"/>
                </a:highlight>
                <a:latin typeface="Consolas"/>
                <a:ea typeface="Consolas"/>
                <a:cs typeface="Consolas"/>
                <a:sym typeface="Consolas"/>
              </a:rPr>
              <a:t>: PopupWindowComponent;</a:t>
            </a:r>
            <a:endParaRPr sz="2000">
              <a:solidFill>
                <a:srgbClr val="000000"/>
              </a:solidFill>
              <a:highlight>
                <a:srgbClr val="FFFFFF"/>
              </a:highlight>
              <a:latin typeface="Consolas"/>
              <a:ea typeface="Consolas"/>
              <a:cs typeface="Consolas"/>
              <a:sym typeface="Consolas"/>
            </a:endParaRPr>
          </a:p>
          <a:p>
            <a:pPr indent="0" lvl="0" marL="457200" rtl="0" algn="l">
              <a:spcBef>
                <a:spcPts val="0"/>
              </a:spcBef>
              <a:spcAft>
                <a:spcPts val="0"/>
              </a:spcAft>
              <a:buNone/>
            </a:pPr>
            <a:r>
              <a:t/>
            </a:r>
            <a:endParaRPr sz="2000">
              <a:solidFill>
                <a:srgbClr val="000000"/>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2000">
                <a:solidFill>
                  <a:srgbClr val="7A7A43"/>
                </a:solidFill>
                <a:highlight>
                  <a:srgbClr val="FFFFFF"/>
                </a:highlight>
                <a:latin typeface="Consolas"/>
                <a:ea typeface="Consolas"/>
                <a:cs typeface="Consolas"/>
                <a:sym typeface="Consolas"/>
              </a:rPr>
              <a:t>showPopup</a:t>
            </a: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2000">
                <a:solidFill>
                  <a:srgbClr val="000000"/>
                </a:solidFill>
                <a:highlight>
                  <a:srgbClr val="FFFFFF"/>
                </a:highlight>
                <a:latin typeface="Consolas"/>
                <a:ea typeface="Consolas"/>
                <a:cs typeface="Consolas"/>
                <a:sym typeface="Consolas"/>
              </a:rPr>
              <a:t> </a:t>
            </a:r>
            <a:r>
              <a:rPr b="1" lang="en" sz="2000">
                <a:solidFill>
                  <a:srgbClr val="000080"/>
                </a:solidFill>
                <a:highlight>
                  <a:srgbClr val="FFFFFF"/>
                </a:highlight>
                <a:latin typeface="Consolas"/>
                <a:ea typeface="Consolas"/>
                <a:cs typeface="Consolas"/>
                <a:sym typeface="Consolas"/>
              </a:rPr>
              <a:t>this</a:t>
            </a:r>
            <a:r>
              <a:rPr lang="en" sz="2000">
                <a:solidFill>
                  <a:srgbClr val="000000"/>
                </a:solidFill>
                <a:highlight>
                  <a:srgbClr val="FFFFFF"/>
                </a:highlight>
                <a:latin typeface="Consolas"/>
                <a:ea typeface="Consolas"/>
                <a:cs typeface="Consolas"/>
                <a:sym typeface="Consolas"/>
              </a:rPr>
              <a:t>.</a:t>
            </a:r>
            <a:r>
              <a:rPr b="1" lang="en" sz="2000">
                <a:solidFill>
                  <a:srgbClr val="660E7A"/>
                </a:solidFill>
                <a:highlight>
                  <a:srgbClr val="FFFFFF"/>
                </a:highlight>
                <a:latin typeface="Consolas"/>
                <a:ea typeface="Consolas"/>
                <a:cs typeface="Consolas"/>
                <a:sym typeface="Consolas"/>
              </a:rPr>
              <a:t>popup</a:t>
            </a:r>
            <a:r>
              <a:rPr lang="en" sz="2000">
                <a:solidFill>
                  <a:srgbClr val="000000"/>
                </a:solidFill>
                <a:highlight>
                  <a:srgbClr val="FFFFFF"/>
                </a:highlight>
                <a:latin typeface="Consolas"/>
                <a:ea typeface="Consolas"/>
                <a:cs typeface="Consolas"/>
                <a:sym typeface="Consolas"/>
              </a:rPr>
              <a:t>.</a:t>
            </a:r>
            <a:r>
              <a:rPr b="1" lang="en" sz="2000">
                <a:solidFill>
                  <a:srgbClr val="660E7A"/>
                </a:solidFill>
                <a:highlight>
                  <a:srgbClr val="FFFFFF"/>
                </a:highlight>
                <a:latin typeface="Consolas"/>
                <a:ea typeface="Consolas"/>
                <a:cs typeface="Consolas"/>
                <a:sym typeface="Consolas"/>
              </a:rPr>
              <a:t>isOpen </a:t>
            </a:r>
            <a:r>
              <a:rPr lang="en" sz="2000">
                <a:solidFill>
                  <a:srgbClr val="000000"/>
                </a:solidFill>
                <a:highlight>
                  <a:srgbClr val="FFFFFF"/>
                </a:highlight>
                <a:latin typeface="Consolas"/>
                <a:ea typeface="Consolas"/>
                <a:cs typeface="Consolas"/>
                <a:sym typeface="Consolas"/>
              </a:rPr>
              <a:t>= </a:t>
            </a:r>
            <a:r>
              <a:rPr b="1" lang="en" sz="2000">
                <a:solidFill>
                  <a:srgbClr val="000080"/>
                </a:solidFill>
                <a:highlight>
                  <a:srgbClr val="FFFFFF"/>
                </a:highlight>
                <a:latin typeface="Consolas"/>
                <a:ea typeface="Consolas"/>
                <a:cs typeface="Consolas"/>
                <a:sym typeface="Consolas"/>
              </a:rPr>
              <a:t>true</a:t>
            </a:r>
            <a:r>
              <a:rPr lang="en" sz="2000">
                <a:solidFill>
                  <a:srgbClr val="000000"/>
                </a:solidFill>
                <a:highlight>
                  <a:srgbClr val="FFFFFF"/>
                </a:highlight>
                <a:latin typeface="Consolas"/>
                <a:ea typeface="Consolas"/>
                <a:cs typeface="Consolas"/>
                <a:sym typeface="Consolas"/>
              </a:rPr>
              <a:t>;</a:t>
            </a:r>
            <a:endParaRPr sz="2000">
              <a:solidFill>
                <a:srgbClr val="000000"/>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2000">
                <a:solidFill>
                  <a:srgbClr val="000000"/>
                </a:solidFill>
                <a:highlight>
                  <a:srgbClr val="FFFFFF"/>
                </a:highlight>
                <a:latin typeface="Consolas"/>
                <a:ea typeface="Consolas"/>
                <a:cs typeface="Consolas"/>
                <a:sym typeface="Consolas"/>
              </a:rPr>
              <a:t>}</a:t>
            </a:r>
            <a:endParaRPr sz="20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12" name="Google Shape;1412;p202"/>
          <p:cNvPicPr preferRelativeResize="0"/>
          <p:nvPr/>
        </p:nvPicPr>
        <p:blipFill>
          <a:blip r:embed="rId3">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20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CC2 - “Add to cart” feature</a:t>
            </a:r>
            <a:endParaRPr/>
          </a:p>
        </p:txBody>
      </p:sp>
      <p:sp>
        <p:nvSpPr>
          <p:cNvPr id="1418" name="Google Shape;1418;p203"/>
          <p:cNvSpPr txBox="1"/>
          <p:nvPr>
            <p:ph idx="4294967295" type="body"/>
          </p:nvPr>
        </p:nvSpPr>
        <p:spPr>
          <a:xfrm>
            <a:off x="457200" y="864025"/>
            <a:ext cx="8537400" cy="40617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rgbClr val="434343"/>
              </a:buClr>
              <a:buSzPts val="2400"/>
              <a:buNone/>
            </a:pPr>
            <a:r>
              <a:rPr lang="en" sz="2400">
                <a:solidFill>
                  <a:srgbClr val="434343"/>
                </a:solidFill>
              </a:rPr>
              <a:t>Change </a:t>
            </a:r>
            <a:r>
              <a:rPr b="1" lang="en" sz="2400">
                <a:solidFill>
                  <a:srgbClr val="434343"/>
                </a:solidFill>
                <a:latin typeface="Consolas"/>
                <a:ea typeface="Consolas"/>
                <a:cs typeface="Consolas"/>
                <a:sym typeface="Consolas"/>
              </a:rPr>
              <a:t>LicensePlateComponent</a:t>
            </a:r>
            <a:r>
              <a:rPr lang="en" sz="2400">
                <a:solidFill>
                  <a:srgbClr val="434343"/>
                </a:solidFill>
              </a:rPr>
              <a:t> so that it sends </a:t>
            </a:r>
            <a:br>
              <a:rPr lang="en" sz="2400">
                <a:solidFill>
                  <a:srgbClr val="434343"/>
                </a:solidFill>
              </a:rPr>
            </a:br>
            <a:r>
              <a:rPr lang="en" sz="2400">
                <a:solidFill>
                  <a:srgbClr val="434343"/>
                </a:solidFill>
              </a:rPr>
              <a:t>an event when an item gets added to the cart (</a:t>
            </a:r>
            <a:r>
              <a:rPr b="1" lang="en" sz="2400">
                <a:solidFill>
                  <a:srgbClr val="434343"/>
                </a:solidFill>
                <a:latin typeface="Consolas"/>
                <a:ea typeface="Consolas"/>
                <a:cs typeface="Consolas"/>
                <a:sym typeface="Consolas"/>
              </a:rPr>
              <a:t>@Output</a:t>
            </a:r>
            <a:r>
              <a:rPr lang="en" sz="2400">
                <a:solidFill>
                  <a:srgbClr val="434343"/>
                </a:solidFill>
              </a:rPr>
              <a:t>)</a:t>
            </a:r>
            <a:endParaRPr sz="2400">
              <a:solidFill>
                <a:srgbClr val="434343"/>
              </a:solidFill>
            </a:endParaRPr>
          </a:p>
          <a:p>
            <a:pPr indent="-228600" lvl="0" marL="457200" rtl="0" algn="l">
              <a:spcBef>
                <a:spcPts val="0"/>
              </a:spcBef>
              <a:spcAft>
                <a:spcPts val="0"/>
              </a:spcAft>
              <a:buClr>
                <a:srgbClr val="434343"/>
              </a:buClr>
              <a:buSzPts val="2400"/>
              <a:buNone/>
            </a:pPr>
            <a:r>
              <a:t/>
            </a:r>
            <a:endParaRPr sz="2400">
              <a:solidFill>
                <a:srgbClr val="434343"/>
              </a:solidFill>
            </a:endParaRPr>
          </a:p>
          <a:p>
            <a:pPr indent="-228600" lvl="0" marL="457200" rtl="0" algn="l">
              <a:spcBef>
                <a:spcPts val="0"/>
              </a:spcBef>
              <a:spcAft>
                <a:spcPts val="0"/>
              </a:spcAft>
              <a:buClr>
                <a:srgbClr val="434343"/>
              </a:buClr>
              <a:buSzPts val="2400"/>
              <a:buNone/>
            </a:pPr>
            <a:r>
              <a:rPr lang="en" sz="2400">
                <a:solidFill>
                  <a:srgbClr val="434343"/>
                </a:solidFill>
              </a:rPr>
              <a:t>Then have </a:t>
            </a:r>
            <a:r>
              <a:rPr b="1" lang="en" sz="2400">
                <a:solidFill>
                  <a:srgbClr val="434343"/>
                </a:solidFill>
                <a:latin typeface="Consolas"/>
                <a:ea typeface="Consolas"/>
                <a:cs typeface="Consolas"/>
                <a:sym typeface="Consolas"/>
              </a:rPr>
              <a:t>AppComponent</a:t>
            </a:r>
            <a:r>
              <a:rPr lang="en" sz="2400">
                <a:solidFill>
                  <a:srgbClr val="434343"/>
                </a:solidFill>
              </a:rPr>
              <a:t> call </a:t>
            </a:r>
            <a:r>
              <a:rPr b="1" lang="en" sz="2400">
                <a:solidFill>
                  <a:srgbClr val="434343"/>
                </a:solidFill>
                <a:latin typeface="Consolas"/>
                <a:ea typeface="Consolas"/>
                <a:cs typeface="Consolas"/>
                <a:sym typeface="Consolas"/>
              </a:rPr>
              <a:t>CartService</a:t>
            </a:r>
            <a:r>
              <a:rPr lang="en" sz="2400">
                <a:solidFill>
                  <a:srgbClr val="434343"/>
                </a:solidFill>
              </a:rPr>
              <a:t> to add the plate to the cart</a:t>
            </a:r>
            <a:endParaRPr sz="2400">
              <a:solidFill>
                <a:srgbClr val="434343"/>
              </a:solidFill>
            </a:endParaRPr>
          </a:p>
          <a:p>
            <a:pPr indent="-228600" lvl="0" marL="457200" rtl="0" algn="l">
              <a:spcBef>
                <a:spcPts val="0"/>
              </a:spcBef>
              <a:spcAft>
                <a:spcPts val="0"/>
              </a:spcAft>
              <a:buClr>
                <a:srgbClr val="434343"/>
              </a:buClr>
              <a:buSzPts val="2400"/>
              <a:buNone/>
            </a:pPr>
            <a:r>
              <a:t/>
            </a:r>
            <a:endParaRPr sz="2400">
              <a:solidFill>
                <a:srgbClr val="434343"/>
              </a:solidFill>
            </a:endParaRPr>
          </a:p>
          <a:p>
            <a:pPr indent="-228600" lvl="0" marL="457200" rtl="0" algn="l">
              <a:spcBef>
                <a:spcPts val="0"/>
              </a:spcBef>
              <a:spcAft>
                <a:spcPts val="0"/>
              </a:spcAft>
              <a:buClr>
                <a:srgbClr val="434343"/>
              </a:buClr>
              <a:buSzPts val="2400"/>
              <a:buNone/>
            </a:pPr>
            <a:r>
              <a:rPr lang="en" sz="2400">
                <a:solidFill>
                  <a:srgbClr val="434343"/>
                </a:solidFill>
              </a:rPr>
              <a:t>Complete the </a:t>
            </a:r>
            <a:r>
              <a:rPr b="1" lang="en" sz="2400">
                <a:solidFill>
                  <a:srgbClr val="434343"/>
                </a:solidFill>
                <a:latin typeface="Consolas"/>
                <a:ea typeface="Consolas"/>
                <a:cs typeface="Consolas"/>
                <a:sym typeface="Consolas"/>
              </a:rPr>
              <a:t>CartService</a:t>
            </a:r>
            <a:r>
              <a:rPr lang="en" sz="2400">
                <a:solidFill>
                  <a:srgbClr val="434343"/>
                </a:solidFill>
              </a:rPr>
              <a:t> to reach the back-end when a plate gets added to the cart: </a:t>
            </a:r>
            <a:r>
              <a:rPr b="1" lang="en" sz="2400">
                <a:solidFill>
                  <a:srgbClr val="434343"/>
                </a:solidFill>
                <a:latin typeface="Consolas"/>
                <a:ea typeface="Consolas"/>
                <a:cs typeface="Consolas"/>
                <a:sym typeface="Consolas"/>
              </a:rPr>
              <a:t>HTTP PUT /cart/id </a:t>
            </a:r>
            <a:r>
              <a:rPr lang="en" sz="2400">
                <a:solidFill>
                  <a:srgbClr val="434343"/>
                </a:solidFill>
              </a:rPr>
              <a:t>(</a:t>
            </a:r>
            <a:r>
              <a:rPr b="1" lang="en" sz="2400">
                <a:solidFill>
                  <a:srgbClr val="434343"/>
                </a:solidFill>
                <a:latin typeface="Consolas"/>
                <a:ea typeface="Consolas"/>
                <a:cs typeface="Consolas"/>
                <a:sym typeface="Consolas"/>
              </a:rPr>
              <a:t>id</a:t>
            </a:r>
            <a:r>
              <a:rPr lang="en" sz="2400">
                <a:solidFill>
                  <a:srgbClr val="434343"/>
                </a:solidFill>
              </a:rPr>
              <a:t> being the actual </a:t>
            </a:r>
            <a:r>
              <a:rPr b="1" lang="en" sz="2400">
                <a:solidFill>
                  <a:srgbClr val="434343"/>
                </a:solidFill>
                <a:latin typeface="Consolas"/>
                <a:ea typeface="Consolas"/>
                <a:cs typeface="Consolas"/>
                <a:sym typeface="Consolas"/>
              </a:rPr>
              <a:t>LicensePlate id</a:t>
            </a:r>
            <a:r>
              <a:rPr lang="en" sz="2400">
                <a:solidFill>
                  <a:srgbClr val="434343"/>
                </a:solidFill>
              </a:rPr>
              <a:t>)</a:t>
            </a:r>
            <a:endParaRPr sz="2400">
              <a:solidFill>
                <a:srgbClr val="434343"/>
              </a:solidFill>
            </a:endParaRPr>
          </a:p>
          <a:p>
            <a:pPr indent="-228600" lvl="0" marL="457200" rtl="0" algn="l">
              <a:spcBef>
                <a:spcPts val="0"/>
              </a:spcBef>
              <a:spcAft>
                <a:spcPts val="0"/>
              </a:spcAft>
              <a:buClr>
                <a:srgbClr val="434343"/>
              </a:buClr>
              <a:buSzPts val="2400"/>
              <a:buNone/>
            </a:pPr>
            <a:r>
              <a:t/>
            </a:r>
            <a:endParaRPr sz="2400">
              <a:solidFill>
                <a:srgbClr val="434343"/>
              </a:solidFill>
            </a:endParaRPr>
          </a:p>
          <a:p>
            <a:pPr indent="-228600" lvl="0" marL="457200" rtl="0" algn="l">
              <a:spcBef>
                <a:spcPts val="0"/>
              </a:spcBef>
              <a:spcAft>
                <a:spcPts val="0"/>
              </a:spcAft>
              <a:buClr>
                <a:srgbClr val="434343"/>
              </a:buClr>
              <a:buSzPts val="2400"/>
              <a:buNone/>
            </a:pPr>
            <a:r>
              <a:t/>
            </a:r>
            <a:endParaRPr sz="2400">
              <a:solidFill>
                <a:srgbClr val="434343"/>
              </a:solidFill>
            </a:endParaRPr>
          </a:p>
        </p:txBody>
      </p:sp>
      <p:pic>
        <p:nvPicPr>
          <p:cNvPr id="1419" name="Google Shape;1419;p203"/>
          <p:cNvPicPr preferRelativeResize="0"/>
          <p:nvPr/>
        </p:nvPicPr>
        <p:blipFill>
          <a:blip r:embed="rId3">
            <a:alphaModFix/>
          </a:blip>
          <a:stretch>
            <a:fillRect/>
          </a:stretch>
        </p:blipFill>
        <p:spPr>
          <a:xfrm>
            <a:off x="7837825" y="183150"/>
            <a:ext cx="1114625" cy="111462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0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CC2 - “Add to cart” feature</a:t>
            </a:r>
            <a:endParaRPr/>
          </a:p>
        </p:txBody>
      </p:sp>
      <p:sp>
        <p:nvSpPr>
          <p:cNvPr id="1425" name="Google Shape;1425;p204"/>
          <p:cNvSpPr txBox="1"/>
          <p:nvPr>
            <p:ph idx="4294967295" type="body"/>
          </p:nvPr>
        </p:nvSpPr>
        <p:spPr>
          <a:xfrm>
            <a:off x="457200" y="955500"/>
            <a:ext cx="85374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rgbClr val="434343"/>
                </a:solidFill>
              </a:rPr>
              <a:t>Finally, once the service returns successfully, display a </a:t>
            </a:r>
            <a:r>
              <a:rPr b="1" lang="en" sz="2600">
                <a:solidFill>
                  <a:srgbClr val="434343"/>
                </a:solidFill>
                <a:latin typeface="Consolas"/>
                <a:ea typeface="Consolas"/>
                <a:cs typeface="Consolas"/>
                <a:sym typeface="Consolas"/>
              </a:rPr>
              <a:t>PopupWindowComponent</a:t>
            </a:r>
            <a:r>
              <a:rPr lang="en" sz="2600">
                <a:solidFill>
                  <a:srgbClr val="434343"/>
                </a:solidFill>
              </a:rPr>
              <a:t> to confirm success as shown below:</a:t>
            </a:r>
            <a:endParaRPr>
              <a:solidFill>
                <a:srgbClr val="434343"/>
              </a:solidFill>
            </a:endParaRPr>
          </a:p>
        </p:txBody>
      </p:sp>
      <p:pic>
        <p:nvPicPr>
          <p:cNvPr id="1426" name="Google Shape;1426;p204"/>
          <p:cNvPicPr preferRelativeResize="0"/>
          <p:nvPr/>
        </p:nvPicPr>
        <p:blipFill>
          <a:blip r:embed="rId3">
            <a:alphaModFix/>
          </a:blip>
          <a:stretch>
            <a:fillRect/>
          </a:stretch>
        </p:blipFill>
        <p:spPr>
          <a:xfrm>
            <a:off x="7837825" y="183150"/>
            <a:ext cx="1114625" cy="1114625"/>
          </a:xfrm>
          <a:prstGeom prst="rect">
            <a:avLst/>
          </a:prstGeom>
          <a:noFill/>
          <a:ln>
            <a:noFill/>
          </a:ln>
        </p:spPr>
      </p:pic>
      <p:pic>
        <p:nvPicPr>
          <p:cNvPr id="1427" name="Google Shape;1427;p204"/>
          <p:cNvPicPr preferRelativeResize="0"/>
          <p:nvPr/>
        </p:nvPicPr>
        <p:blipFill>
          <a:blip r:embed="rId4">
            <a:alphaModFix/>
          </a:blip>
          <a:stretch>
            <a:fillRect/>
          </a:stretch>
        </p:blipFill>
        <p:spPr>
          <a:xfrm>
            <a:off x="226625" y="2675725"/>
            <a:ext cx="8767974" cy="26020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LifeCycle Hooks</a:t>
            </a:r>
            <a:endParaRPr/>
          </a:p>
        </p:txBody>
      </p:sp>
      <p:sp>
        <p:nvSpPr>
          <p:cNvPr id="1433" name="Google Shape;1433;p205"/>
          <p:cNvSpPr txBox="1"/>
          <p:nvPr>
            <p:ph idx="4294967295" type="body"/>
          </p:nvPr>
        </p:nvSpPr>
        <p:spPr>
          <a:xfrm>
            <a:off x="471900" y="782700"/>
            <a:ext cx="8222100" cy="38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34343"/>
                </a:solidFill>
              </a:rPr>
              <a:t>Hooks are component methods called during different phases of the component lifecycle</a:t>
            </a:r>
            <a:endParaRPr sz="2800">
              <a:solidFill>
                <a:srgbClr val="434343"/>
              </a:solidFill>
            </a:endParaRPr>
          </a:p>
          <a:p>
            <a:pPr indent="0" lvl="0" marL="0" rtl="0" algn="l">
              <a:spcBef>
                <a:spcPts val="1600"/>
              </a:spcBef>
              <a:spcAft>
                <a:spcPts val="0"/>
              </a:spcAft>
              <a:buNone/>
            </a:pPr>
            <a:r>
              <a:rPr lang="en" sz="2800">
                <a:solidFill>
                  <a:srgbClr val="434343"/>
                </a:solidFill>
              </a:rPr>
              <a:t>Useful if you need some JS work done when data gets updated for instance (</a:t>
            </a:r>
            <a:r>
              <a:rPr b="1" lang="en" sz="2800">
                <a:solidFill>
                  <a:srgbClr val="434343"/>
                </a:solidFill>
                <a:latin typeface="Consolas"/>
                <a:ea typeface="Consolas"/>
                <a:cs typeface="Consolas"/>
                <a:sym typeface="Consolas"/>
              </a:rPr>
              <a:t>ngOnChanges</a:t>
            </a:r>
            <a:r>
              <a:rPr lang="en" sz="2800">
                <a:solidFill>
                  <a:srgbClr val="434343"/>
                </a:solidFill>
              </a:rPr>
              <a:t>) or on init (</a:t>
            </a:r>
            <a:r>
              <a:rPr b="1" lang="en" sz="2800">
                <a:solidFill>
                  <a:srgbClr val="434343"/>
                </a:solidFill>
                <a:latin typeface="Consolas"/>
                <a:ea typeface="Consolas"/>
                <a:cs typeface="Consolas"/>
                <a:sym typeface="Consolas"/>
              </a:rPr>
              <a:t>ngOnInit</a:t>
            </a:r>
            <a:r>
              <a:rPr lang="en" sz="2800">
                <a:solidFill>
                  <a:srgbClr val="434343"/>
                </a:solidFill>
              </a:rPr>
              <a:t>)</a:t>
            </a:r>
            <a:endParaRPr sz="2800">
              <a:solidFill>
                <a:srgbClr val="434343"/>
              </a:solidFill>
            </a:endParaRPr>
          </a:p>
          <a:p>
            <a:pPr indent="0" lvl="0" marL="0" rtl="0" algn="l">
              <a:spcBef>
                <a:spcPts val="1600"/>
              </a:spcBef>
              <a:spcAft>
                <a:spcPts val="1600"/>
              </a:spcAft>
              <a:buNone/>
            </a:pPr>
            <a:r>
              <a:rPr lang="en" sz="2800" u="sng">
                <a:solidFill>
                  <a:schemeClr val="hlink"/>
                </a:solidFill>
                <a:hlinkClick r:id="rId3"/>
              </a:rPr>
              <a:t>https://angular.io/docs/ts/latest/guide/lifecycle-hooks.html</a:t>
            </a:r>
            <a:endParaRPr sz="28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06"/>
          <p:cNvSpPr txBox="1"/>
          <p:nvPr>
            <p:ph type="title"/>
          </p:nvPr>
        </p:nvSpPr>
        <p:spPr>
          <a:xfrm>
            <a:off x="285825" y="-81300"/>
            <a:ext cx="4045200" cy="157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Angular LifeCycle Hooks</a:t>
            </a:r>
            <a:endParaRPr sz="3600"/>
          </a:p>
        </p:txBody>
      </p:sp>
      <p:sp>
        <p:nvSpPr>
          <p:cNvPr id="1439" name="Google Shape;1439;p206"/>
          <p:cNvSpPr txBox="1"/>
          <p:nvPr>
            <p:ph idx="2" type="body"/>
          </p:nvPr>
        </p:nvSpPr>
        <p:spPr>
          <a:xfrm>
            <a:off x="4843075" y="724200"/>
            <a:ext cx="3933300" cy="43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First the component </a:t>
            </a:r>
            <a:br>
              <a:rPr lang="en"/>
            </a:br>
            <a:r>
              <a:rPr lang="en"/>
              <a:t>constructor is called</a:t>
            </a:r>
            <a:endParaRPr/>
          </a:p>
          <a:p>
            <a:pPr indent="0" lvl="0" marL="0" rtl="0" algn="l">
              <a:spcBef>
                <a:spcPts val="1600"/>
              </a:spcBef>
              <a:spcAft>
                <a:spcPts val="0"/>
              </a:spcAft>
              <a:buNone/>
            </a:pPr>
            <a:r>
              <a:rPr lang="en"/>
              <a:t>Then when </a:t>
            </a:r>
            <a:r>
              <a:rPr b="1" lang="en">
                <a:latin typeface="Consolas"/>
                <a:ea typeface="Consolas"/>
                <a:cs typeface="Consolas"/>
                <a:sym typeface="Consolas"/>
              </a:rPr>
              <a:t>@Input</a:t>
            </a:r>
            <a:r>
              <a:rPr lang="en"/>
              <a:t> properties get new values, </a:t>
            </a:r>
            <a:r>
              <a:rPr b="1" lang="en">
                <a:latin typeface="Consolas"/>
                <a:ea typeface="Consolas"/>
                <a:cs typeface="Consolas"/>
                <a:sym typeface="Consolas"/>
              </a:rPr>
              <a:t>ngOnChanges</a:t>
            </a:r>
            <a:r>
              <a:rPr lang="en">
                <a:latin typeface="Consolas"/>
                <a:ea typeface="Consolas"/>
                <a:cs typeface="Consolas"/>
                <a:sym typeface="Consolas"/>
              </a:rPr>
              <a:t> </a:t>
            </a:r>
            <a:r>
              <a:rPr lang="en"/>
              <a:t>is called </a:t>
            </a:r>
            <a:endParaRPr/>
          </a:p>
          <a:p>
            <a:pPr indent="0" lvl="0" marL="0" rtl="0" algn="l">
              <a:spcBef>
                <a:spcPts val="1600"/>
              </a:spcBef>
              <a:spcAft>
                <a:spcPts val="0"/>
              </a:spcAft>
              <a:buNone/>
            </a:pPr>
            <a:r>
              <a:rPr lang="en"/>
              <a:t>Once all </a:t>
            </a:r>
            <a:r>
              <a:rPr b="1" lang="en">
                <a:latin typeface="Consolas"/>
                <a:ea typeface="Consolas"/>
                <a:cs typeface="Consolas"/>
                <a:sym typeface="Consolas"/>
              </a:rPr>
              <a:t>@Input</a:t>
            </a:r>
            <a:r>
              <a:rPr lang="en"/>
              <a:t>s have their initial value, </a:t>
            </a:r>
            <a:r>
              <a:rPr b="1" lang="en">
                <a:latin typeface="Consolas"/>
                <a:ea typeface="Consolas"/>
                <a:cs typeface="Consolas"/>
                <a:sym typeface="Consolas"/>
              </a:rPr>
              <a:t>ngOnInit</a:t>
            </a:r>
            <a:r>
              <a:rPr lang="en"/>
              <a:t> is called</a:t>
            </a:r>
            <a:endParaRPr/>
          </a:p>
          <a:p>
            <a:pPr indent="0" lvl="0" marL="0" rtl="0" algn="l">
              <a:spcBef>
                <a:spcPts val="1600"/>
              </a:spcBef>
              <a:spcAft>
                <a:spcPts val="0"/>
              </a:spcAft>
              <a:buNone/>
            </a:pPr>
            <a:r>
              <a:rPr lang="en"/>
              <a:t>Finally, when the component is removed from the DOM, </a:t>
            </a:r>
            <a:r>
              <a:rPr b="1" lang="en">
                <a:latin typeface="Consolas"/>
                <a:ea typeface="Consolas"/>
                <a:cs typeface="Consolas"/>
                <a:sym typeface="Consolas"/>
              </a:rPr>
              <a:t>ngOnDestroy</a:t>
            </a:r>
            <a:r>
              <a:rPr lang="en">
                <a:latin typeface="Consolas"/>
                <a:ea typeface="Consolas"/>
                <a:cs typeface="Consolas"/>
                <a:sym typeface="Consolas"/>
              </a:rPr>
              <a:t> </a:t>
            </a:r>
            <a:r>
              <a:rPr lang="en"/>
              <a:t>is called</a:t>
            </a:r>
            <a:endParaRPr sz="1800"/>
          </a:p>
          <a:p>
            <a:pPr indent="0" lvl="0" marL="0" rtl="0" algn="l">
              <a:spcBef>
                <a:spcPts val="1600"/>
              </a:spcBef>
              <a:spcAft>
                <a:spcPts val="1600"/>
              </a:spcAft>
              <a:buNone/>
            </a:pPr>
            <a:r>
              <a:t/>
            </a:r>
            <a:endParaRPr sz="1800"/>
          </a:p>
        </p:txBody>
      </p:sp>
      <p:pic>
        <p:nvPicPr>
          <p:cNvPr id="1440" name="Google Shape;1440;p206"/>
          <p:cNvPicPr preferRelativeResize="0"/>
          <p:nvPr/>
        </p:nvPicPr>
        <p:blipFill>
          <a:blip r:embed="rId3">
            <a:alphaModFix/>
          </a:blip>
          <a:stretch>
            <a:fillRect/>
          </a:stretch>
        </p:blipFill>
        <p:spPr>
          <a:xfrm>
            <a:off x="1294700" y="1957538"/>
            <a:ext cx="1905000" cy="2695575"/>
          </a:xfrm>
          <a:prstGeom prst="rect">
            <a:avLst/>
          </a:prstGeom>
          <a:noFill/>
          <a:ln>
            <a:noFill/>
          </a:ln>
        </p:spPr>
      </p:pic>
      <p:pic>
        <p:nvPicPr>
          <p:cNvPr id="1441" name="Google Shape;1441;p206"/>
          <p:cNvPicPr preferRelativeResize="0"/>
          <p:nvPr/>
        </p:nvPicPr>
        <p:blipFill>
          <a:blip r:embed="rId4">
            <a:alphaModFix/>
          </a:blip>
          <a:stretch>
            <a:fillRect/>
          </a:stretch>
        </p:blipFill>
        <p:spPr>
          <a:xfrm>
            <a:off x="7858975" y="150213"/>
            <a:ext cx="1115567" cy="1115567"/>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20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Change detection: Zone.js</a:t>
            </a:r>
            <a:endParaRPr/>
          </a:p>
        </p:txBody>
      </p:sp>
      <p:sp>
        <p:nvSpPr>
          <p:cNvPr id="1447" name="Google Shape;1447;p207"/>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Angular relies on a library called </a:t>
            </a:r>
            <a:r>
              <a:rPr b="1" lang="en" sz="2600">
                <a:solidFill>
                  <a:srgbClr val="434343"/>
                </a:solidFill>
              </a:rPr>
              <a:t>Zone.js</a:t>
            </a:r>
            <a:r>
              <a:rPr lang="en" sz="2600">
                <a:solidFill>
                  <a:srgbClr val="434343"/>
                </a:solidFill>
              </a:rPr>
              <a:t> for change detection</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Zone.js overrides all AJAX requests, call to setTimeout,and any JS code that could result in data updates</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Once Zone.js thinks some data might have changed, Angular is notified and checks if components have to be refreshed</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0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Change detection: ngZone</a:t>
            </a:r>
            <a:endParaRPr/>
          </a:p>
        </p:txBody>
      </p:sp>
      <p:sp>
        <p:nvSpPr>
          <p:cNvPr id="1453" name="Google Shape;1453;p208"/>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Sometimes we use JS libraries that are not wrapped within Angular code (jQuery, Google Maps, etc.)</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In order for Angular to detect changes from such libraries, it is advised to run that within a Zone from Zone.js using the ngZone service:</a:t>
            </a:r>
            <a:endParaRPr sz="2600">
              <a:solidFill>
                <a:srgbClr val="434343"/>
              </a:solidFill>
            </a:endParaRPr>
          </a:p>
          <a:p>
            <a:pPr indent="0" lvl="0" marL="1828800" rtl="0" algn="l">
              <a:lnSpc>
                <a:spcPct val="100000"/>
              </a:lnSpc>
              <a:spcBef>
                <a:spcPts val="600"/>
              </a:spcBef>
              <a:spcAft>
                <a:spcPts val="0"/>
              </a:spcAft>
              <a:buClr>
                <a:srgbClr val="000000"/>
              </a:buClr>
              <a:buSzPts val="1100"/>
              <a:buFont typeface="Arial"/>
              <a:buNone/>
            </a:pPr>
            <a:r>
              <a:rPr b="1" lang="en" sz="1600">
                <a:solidFill>
                  <a:srgbClr val="000080"/>
                </a:solidFill>
                <a:latin typeface="Courier New"/>
                <a:ea typeface="Courier New"/>
                <a:cs typeface="Courier New"/>
                <a:sym typeface="Courier New"/>
              </a:rPr>
              <a:t>constructor</a:t>
            </a:r>
            <a:r>
              <a:rPr lang="en" sz="1600">
                <a:solidFill>
                  <a:srgbClr val="000000"/>
                </a:solidFill>
                <a:latin typeface="Courier New"/>
                <a:ea typeface="Courier New"/>
                <a:cs typeface="Courier New"/>
                <a:sym typeface="Courier New"/>
              </a:rPr>
              <a:t>(</a:t>
            </a:r>
            <a:r>
              <a:rPr b="1" lang="en" sz="1600">
                <a:solidFill>
                  <a:srgbClr val="000080"/>
                </a:solidFill>
                <a:latin typeface="Courier New"/>
                <a:ea typeface="Courier New"/>
                <a:cs typeface="Courier New"/>
                <a:sym typeface="Courier New"/>
              </a:rPr>
              <a:t>private </a:t>
            </a:r>
            <a:r>
              <a:rPr b="1" lang="en" sz="1600">
                <a:solidFill>
                  <a:srgbClr val="660E7A"/>
                </a:solidFill>
                <a:latin typeface="Courier New"/>
                <a:ea typeface="Courier New"/>
                <a:cs typeface="Courier New"/>
                <a:sym typeface="Courier New"/>
              </a:rPr>
              <a:t>zone</a:t>
            </a:r>
            <a:r>
              <a:rPr lang="en" sz="1600">
                <a:solidFill>
                  <a:srgbClr val="000000"/>
                </a:solidFill>
                <a:latin typeface="Courier New"/>
                <a:ea typeface="Courier New"/>
                <a:cs typeface="Courier New"/>
                <a:sym typeface="Courier New"/>
              </a:rPr>
              <a:t>: NgZone) {</a:t>
            </a:r>
            <a:endParaRPr sz="1600">
              <a:solidFill>
                <a:srgbClr val="000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lang="en" sz="1600">
                <a:solidFill>
                  <a:srgbClr val="000000"/>
                </a:solidFill>
                <a:latin typeface="Courier New"/>
                <a:ea typeface="Courier New"/>
                <a:cs typeface="Courier New"/>
                <a:sym typeface="Courier New"/>
              </a:rPr>
              <a:t>  </a:t>
            </a:r>
            <a:r>
              <a:rPr b="1" lang="en" sz="1600">
                <a:solidFill>
                  <a:srgbClr val="000080"/>
                </a:solidFill>
                <a:latin typeface="Courier New"/>
                <a:ea typeface="Courier New"/>
                <a:cs typeface="Courier New"/>
                <a:sym typeface="Courier New"/>
              </a:rPr>
              <a:t>this</a:t>
            </a:r>
            <a:r>
              <a:rPr lang="en" sz="1600">
                <a:solidFill>
                  <a:srgbClr val="000000"/>
                </a:solidFill>
                <a:latin typeface="Courier New"/>
                <a:ea typeface="Courier New"/>
                <a:cs typeface="Courier New"/>
                <a:sym typeface="Courier New"/>
              </a:rPr>
              <a:t>.</a:t>
            </a:r>
            <a:r>
              <a:rPr b="1" lang="en" sz="1600">
                <a:solidFill>
                  <a:srgbClr val="660E7A"/>
                </a:solidFill>
                <a:latin typeface="Courier New"/>
                <a:ea typeface="Courier New"/>
                <a:cs typeface="Courier New"/>
                <a:sym typeface="Courier New"/>
              </a:rPr>
              <a:t>zone</a:t>
            </a:r>
            <a:r>
              <a:rPr lang="en" sz="1600">
                <a:solidFill>
                  <a:srgbClr val="000000"/>
                </a:solidFill>
                <a:latin typeface="Courier New"/>
                <a:ea typeface="Courier New"/>
                <a:cs typeface="Courier New"/>
                <a:sym typeface="Courier New"/>
              </a:rPr>
              <a:t>.</a:t>
            </a:r>
            <a:r>
              <a:rPr lang="en" sz="1600">
                <a:solidFill>
                  <a:srgbClr val="7A7A43"/>
                </a:solidFill>
                <a:latin typeface="Courier New"/>
                <a:ea typeface="Courier New"/>
                <a:cs typeface="Courier New"/>
                <a:sym typeface="Courier New"/>
              </a:rPr>
              <a:t>run</a:t>
            </a:r>
            <a:r>
              <a:rPr lang="en" sz="1600">
                <a:solidFill>
                  <a:srgbClr val="000000"/>
                </a:solidFill>
                <a:latin typeface="Courier New"/>
                <a:ea typeface="Courier New"/>
                <a:cs typeface="Courier New"/>
                <a:sym typeface="Courier New"/>
              </a:rPr>
              <a:t>(() =&gt; {</a:t>
            </a:r>
            <a:endParaRPr sz="1600">
              <a:solidFill>
                <a:srgbClr val="000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lang="en" sz="1600">
                <a:solidFill>
                  <a:srgbClr val="000000"/>
                </a:solidFill>
                <a:latin typeface="Courier New"/>
                <a:ea typeface="Courier New"/>
                <a:cs typeface="Courier New"/>
                <a:sym typeface="Courier New"/>
              </a:rPr>
              <a:t>      </a:t>
            </a:r>
            <a:r>
              <a:rPr b="1" lang="en" sz="1600">
                <a:solidFill>
                  <a:srgbClr val="000080"/>
                </a:solidFill>
                <a:latin typeface="Courier New"/>
                <a:ea typeface="Courier New"/>
                <a:cs typeface="Courier New"/>
                <a:sym typeface="Courier New"/>
              </a:rPr>
              <a:t>this</a:t>
            </a:r>
            <a:r>
              <a:rPr lang="en" sz="1600">
                <a:solidFill>
                  <a:srgbClr val="000000"/>
                </a:solidFill>
                <a:latin typeface="Courier New"/>
                <a:ea typeface="Courier New"/>
                <a:cs typeface="Courier New"/>
                <a:sym typeface="Courier New"/>
              </a:rPr>
              <a:t>.</a:t>
            </a:r>
            <a:r>
              <a:rPr b="1" lang="en" sz="1600">
                <a:solidFill>
                  <a:srgbClr val="660E7A"/>
                </a:solidFill>
                <a:latin typeface="Courier New"/>
                <a:ea typeface="Courier New"/>
                <a:cs typeface="Courier New"/>
                <a:sym typeface="Courier New"/>
              </a:rPr>
              <a:t>someProperty </a:t>
            </a:r>
            <a:r>
              <a:rPr lang="en" sz="1600">
                <a:solidFill>
                  <a:srgbClr val="000000"/>
                </a:solidFill>
                <a:latin typeface="Courier New"/>
                <a:ea typeface="Courier New"/>
                <a:cs typeface="Courier New"/>
                <a:sym typeface="Courier New"/>
              </a:rPr>
              <a:t>= jQuery.something();</a:t>
            </a:r>
            <a:endParaRPr sz="1600">
              <a:solidFill>
                <a:srgbClr val="000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lang="en" sz="1600">
                <a:solidFill>
                  <a:srgbClr val="000000"/>
                </a:solidFill>
                <a:latin typeface="Courier New"/>
                <a:ea typeface="Courier New"/>
                <a:cs typeface="Courier New"/>
                <a:sym typeface="Courier New"/>
              </a:rPr>
              <a:t>  });</a:t>
            </a:r>
            <a:endParaRPr sz="1600">
              <a:solidFill>
                <a:srgbClr val="000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lang="en" sz="1600">
                <a:solidFill>
                  <a:srgbClr val="000000"/>
                </a:solidFill>
                <a:latin typeface="Courier New"/>
                <a:ea typeface="Courier New"/>
                <a:cs typeface="Courier New"/>
                <a:sym typeface="Courier New"/>
              </a:rPr>
              <a:t>}</a:t>
            </a:r>
            <a:endParaRPr sz="1600">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0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Change Detection Strategies</a:t>
            </a:r>
            <a:endParaRPr/>
          </a:p>
        </p:txBody>
      </p:sp>
      <p:sp>
        <p:nvSpPr>
          <p:cNvPr id="1459" name="Google Shape;1459;p209"/>
          <p:cNvSpPr txBox="1"/>
          <p:nvPr>
            <p:ph idx="4294967295" type="body"/>
          </p:nvPr>
        </p:nvSpPr>
        <p:spPr>
          <a:xfrm>
            <a:off x="277800" y="853850"/>
            <a:ext cx="8736600" cy="40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There are two possible strategies: </a:t>
            </a:r>
            <a:r>
              <a:rPr b="1" lang="en" sz="2400">
                <a:solidFill>
                  <a:srgbClr val="434343"/>
                </a:solidFill>
                <a:latin typeface="Consolas"/>
                <a:ea typeface="Consolas"/>
                <a:cs typeface="Consolas"/>
                <a:sym typeface="Consolas"/>
              </a:rPr>
              <a:t>Default</a:t>
            </a:r>
            <a:r>
              <a:rPr lang="en" sz="2400">
                <a:solidFill>
                  <a:srgbClr val="434343"/>
                </a:solidFill>
                <a:latin typeface="Consolas"/>
                <a:ea typeface="Consolas"/>
                <a:cs typeface="Consolas"/>
                <a:sym typeface="Consolas"/>
              </a:rPr>
              <a:t> </a:t>
            </a:r>
            <a:r>
              <a:rPr lang="en" sz="2400">
                <a:solidFill>
                  <a:srgbClr val="434343"/>
                </a:solidFill>
              </a:rPr>
              <a:t>and </a:t>
            </a:r>
            <a:r>
              <a:rPr b="1" lang="en" sz="2400">
                <a:solidFill>
                  <a:srgbClr val="434343"/>
                </a:solidFill>
                <a:latin typeface="Consolas"/>
                <a:ea typeface="Consolas"/>
                <a:cs typeface="Consolas"/>
                <a:sym typeface="Consolas"/>
              </a:rPr>
              <a:t>OnPush</a:t>
            </a:r>
            <a:endParaRPr sz="2400">
              <a:solidFill>
                <a:srgbClr val="434343"/>
              </a:solidFill>
            </a:endParaRPr>
          </a:p>
          <a:p>
            <a:pPr indent="0" lvl="0" marL="0" rtl="0" algn="l">
              <a:lnSpc>
                <a:spcPct val="115000"/>
              </a:lnSpc>
              <a:spcBef>
                <a:spcPts val="1600"/>
              </a:spcBef>
              <a:spcAft>
                <a:spcPts val="0"/>
              </a:spcAft>
              <a:buNone/>
            </a:pPr>
            <a:r>
              <a:rPr b="1" lang="en" sz="2400">
                <a:solidFill>
                  <a:srgbClr val="434343"/>
                </a:solidFill>
                <a:latin typeface="Consolas"/>
                <a:ea typeface="Consolas"/>
                <a:cs typeface="Consolas"/>
                <a:sym typeface="Consolas"/>
              </a:rPr>
              <a:t>OnPush</a:t>
            </a:r>
            <a:r>
              <a:rPr lang="en" sz="2400">
                <a:solidFill>
                  <a:srgbClr val="434343"/>
                </a:solidFill>
                <a:latin typeface="Consolas"/>
                <a:ea typeface="Consolas"/>
                <a:cs typeface="Consolas"/>
                <a:sym typeface="Consolas"/>
              </a:rPr>
              <a:t> </a:t>
            </a:r>
            <a:r>
              <a:rPr lang="en" sz="2400">
                <a:solidFill>
                  <a:srgbClr val="434343"/>
                </a:solidFill>
              </a:rPr>
              <a:t>will only check for </a:t>
            </a:r>
            <a:br>
              <a:rPr lang="en" sz="2400">
                <a:solidFill>
                  <a:srgbClr val="434343"/>
                </a:solidFill>
              </a:rPr>
            </a:br>
            <a:r>
              <a:rPr lang="en" sz="2400">
                <a:solidFill>
                  <a:srgbClr val="434343"/>
                </a:solidFill>
              </a:rPr>
              <a:t>Changes when </a:t>
            </a:r>
            <a:r>
              <a:rPr b="1" lang="en" sz="2400">
                <a:solidFill>
                  <a:srgbClr val="434343"/>
                </a:solidFill>
                <a:latin typeface="Consolas"/>
                <a:ea typeface="Consolas"/>
                <a:cs typeface="Consolas"/>
                <a:sym typeface="Consolas"/>
              </a:rPr>
              <a:t>@Input</a:t>
            </a:r>
            <a:r>
              <a:rPr lang="en" sz="2400">
                <a:solidFill>
                  <a:srgbClr val="434343"/>
                </a:solidFill>
              </a:rPr>
              <a:t> </a:t>
            </a:r>
            <a:br>
              <a:rPr lang="en" sz="2400">
                <a:solidFill>
                  <a:srgbClr val="434343"/>
                </a:solidFill>
              </a:rPr>
            </a:br>
            <a:r>
              <a:rPr lang="en" sz="2400">
                <a:solidFill>
                  <a:srgbClr val="434343"/>
                </a:solidFill>
              </a:rPr>
              <a:t>properties change</a:t>
            </a:r>
            <a:endParaRPr sz="2400">
              <a:solidFill>
                <a:srgbClr val="434343"/>
              </a:solidFill>
            </a:endParaRPr>
          </a:p>
          <a:p>
            <a:pPr indent="0" lvl="0" marL="0" rtl="0" algn="l">
              <a:spcBef>
                <a:spcPts val="1600"/>
              </a:spcBef>
              <a:spcAft>
                <a:spcPts val="0"/>
              </a:spcAft>
              <a:buNone/>
            </a:pPr>
            <a:r>
              <a:t/>
            </a:r>
            <a:endParaRPr sz="2400">
              <a:solidFill>
                <a:srgbClr val="434343"/>
              </a:solidFill>
            </a:endParaRPr>
          </a:p>
          <a:p>
            <a:pPr indent="0" lvl="0" marL="0" rtl="0" algn="l">
              <a:spcBef>
                <a:spcPts val="0"/>
              </a:spcBef>
              <a:spcAft>
                <a:spcPts val="0"/>
              </a:spcAft>
              <a:buNone/>
            </a:pPr>
            <a:r>
              <a:rPr b="1" lang="en" sz="2400">
                <a:solidFill>
                  <a:srgbClr val="434343"/>
                </a:solidFill>
                <a:latin typeface="Consolas"/>
                <a:ea typeface="Consolas"/>
                <a:cs typeface="Consolas"/>
                <a:sym typeface="Consolas"/>
              </a:rPr>
              <a:t>Default</a:t>
            </a:r>
            <a:r>
              <a:rPr lang="en" sz="2400">
                <a:solidFill>
                  <a:srgbClr val="434343"/>
                </a:solidFill>
                <a:latin typeface="Consolas"/>
                <a:ea typeface="Consolas"/>
                <a:cs typeface="Consolas"/>
                <a:sym typeface="Consolas"/>
              </a:rPr>
              <a:t> </a:t>
            </a:r>
            <a:r>
              <a:rPr lang="en" sz="2400">
                <a:solidFill>
                  <a:srgbClr val="434343"/>
                </a:solidFill>
              </a:rPr>
              <a:t>will check for</a:t>
            </a:r>
            <a:endParaRPr sz="2400">
              <a:solidFill>
                <a:srgbClr val="434343"/>
              </a:solidFill>
            </a:endParaRPr>
          </a:p>
          <a:p>
            <a:pPr indent="0" lvl="0" marL="0" rtl="0" algn="l">
              <a:spcBef>
                <a:spcPts val="0"/>
              </a:spcBef>
              <a:spcAft>
                <a:spcPts val="0"/>
              </a:spcAft>
              <a:buNone/>
            </a:pPr>
            <a:r>
              <a:rPr lang="en" sz="2400">
                <a:solidFill>
                  <a:srgbClr val="434343"/>
                </a:solidFill>
              </a:rPr>
              <a:t>updates any time something</a:t>
            </a:r>
            <a:endParaRPr sz="2400">
              <a:solidFill>
                <a:srgbClr val="434343"/>
              </a:solidFill>
            </a:endParaRPr>
          </a:p>
          <a:p>
            <a:pPr indent="0" lvl="0" marL="0" rtl="0" algn="l">
              <a:spcBef>
                <a:spcPts val="0"/>
              </a:spcBef>
              <a:spcAft>
                <a:spcPts val="0"/>
              </a:spcAft>
              <a:buNone/>
            </a:pPr>
            <a:r>
              <a:rPr lang="en" sz="2400">
                <a:solidFill>
                  <a:srgbClr val="434343"/>
                </a:solidFill>
              </a:rPr>
              <a:t>might change</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1600"/>
              </a:spcBef>
              <a:spcAft>
                <a:spcPts val="1600"/>
              </a:spcAft>
              <a:buNone/>
            </a:pPr>
            <a:r>
              <a:t/>
            </a:r>
            <a:endParaRPr sz="2400">
              <a:solidFill>
                <a:srgbClr val="434343"/>
              </a:solidFill>
            </a:endParaRPr>
          </a:p>
        </p:txBody>
      </p:sp>
      <p:sp>
        <p:nvSpPr>
          <p:cNvPr id="1460" name="Google Shape;1460;p209"/>
          <p:cNvSpPr txBox="1"/>
          <p:nvPr/>
        </p:nvSpPr>
        <p:spPr>
          <a:xfrm>
            <a:off x="4100350" y="1652525"/>
            <a:ext cx="5043600" cy="32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08000"/>
                </a:solidFill>
                <a:highlight>
                  <a:srgbClr val="FFFFFF"/>
                </a:highlight>
                <a:latin typeface="Consolas"/>
                <a:ea typeface="Consolas"/>
                <a:cs typeface="Consolas"/>
                <a:sym typeface="Consolas"/>
              </a:rPr>
              <a:t>@Component</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spcBef>
                <a:spcPts val="0"/>
              </a:spcBef>
              <a:spcAft>
                <a:spcPts val="0"/>
              </a:spcAft>
              <a:buNone/>
            </a:pPr>
            <a:r>
              <a:rPr lang="en">
                <a:highlight>
                  <a:srgbClr val="FFFFFF"/>
                </a:highlight>
                <a:latin typeface="Consolas"/>
                <a:ea typeface="Consolas"/>
                <a:cs typeface="Consolas"/>
                <a:sym typeface="Consolas"/>
              </a:rPr>
              <a:t> </a:t>
            </a:r>
            <a:r>
              <a:rPr b="1" lang="en">
                <a:solidFill>
                  <a:srgbClr val="660E7A"/>
                </a:solidFill>
                <a:highlight>
                  <a:srgbClr val="FFFFFF"/>
                </a:highlight>
                <a:latin typeface="Consolas"/>
                <a:ea typeface="Consolas"/>
                <a:cs typeface="Consolas"/>
                <a:sym typeface="Consolas"/>
              </a:rPr>
              <a:t>selector</a:t>
            </a:r>
            <a:r>
              <a:rPr lang="en">
                <a:highlight>
                  <a:srgbClr val="FFFFFF"/>
                </a:highlight>
                <a:latin typeface="Consolas"/>
                <a:ea typeface="Consolas"/>
                <a:cs typeface="Consolas"/>
                <a:sym typeface="Consolas"/>
              </a:rPr>
              <a:t>: </a:t>
            </a:r>
            <a:r>
              <a:rPr b="1" lang="en">
                <a:solidFill>
                  <a:srgbClr val="008000"/>
                </a:solidFill>
                <a:highlight>
                  <a:srgbClr val="FFFFFF"/>
                </a:highlight>
                <a:latin typeface="Consolas"/>
                <a:ea typeface="Consolas"/>
                <a:cs typeface="Consolas"/>
                <a:sym typeface="Consolas"/>
              </a:rPr>
              <a:t>'app-jumbotron'</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spcBef>
                <a:spcPts val="0"/>
              </a:spcBef>
              <a:spcAft>
                <a:spcPts val="0"/>
              </a:spcAft>
              <a:buNone/>
            </a:pPr>
            <a:r>
              <a:rPr lang="en">
                <a:highlight>
                  <a:srgbClr val="FFFFFF"/>
                </a:highlight>
                <a:latin typeface="Consolas"/>
                <a:ea typeface="Consolas"/>
                <a:cs typeface="Consolas"/>
                <a:sym typeface="Consolas"/>
              </a:rPr>
              <a:t> </a:t>
            </a:r>
            <a:r>
              <a:rPr b="1" lang="en">
                <a:solidFill>
                  <a:srgbClr val="660E7A"/>
                </a:solidFill>
                <a:highlight>
                  <a:srgbClr val="FFFFFF"/>
                </a:highlight>
                <a:latin typeface="Consolas"/>
                <a:ea typeface="Consolas"/>
                <a:cs typeface="Consolas"/>
                <a:sym typeface="Consolas"/>
              </a:rPr>
              <a:t>templateUrl</a:t>
            </a:r>
            <a:r>
              <a:rPr lang="en">
                <a:highlight>
                  <a:srgbClr val="FFFFFF"/>
                </a:highlight>
                <a:latin typeface="Consolas"/>
                <a:ea typeface="Consolas"/>
                <a:cs typeface="Consolas"/>
                <a:sym typeface="Consolas"/>
              </a:rPr>
              <a:t>: </a:t>
            </a:r>
            <a:r>
              <a:rPr b="1" lang="en">
                <a:solidFill>
                  <a:srgbClr val="008000"/>
                </a:solidFill>
                <a:highlight>
                  <a:srgbClr val="FFFFFF"/>
                </a:highlight>
                <a:latin typeface="Consolas"/>
                <a:ea typeface="Consolas"/>
                <a:cs typeface="Consolas"/>
                <a:sym typeface="Consolas"/>
              </a:rPr>
              <a:t>'./jumbotron.component.html'</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spcBef>
                <a:spcPts val="0"/>
              </a:spcBef>
              <a:spcAft>
                <a:spcPts val="0"/>
              </a:spcAft>
              <a:buNone/>
            </a:pPr>
            <a:r>
              <a:rPr lang="en">
                <a:highlight>
                  <a:srgbClr val="FFFFFF"/>
                </a:highlight>
                <a:latin typeface="Consolas"/>
                <a:ea typeface="Consolas"/>
                <a:cs typeface="Consolas"/>
                <a:sym typeface="Consolas"/>
              </a:rPr>
              <a:t> </a:t>
            </a:r>
            <a:r>
              <a:rPr b="1" lang="en">
                <a:solidFill>
                  <a:srgbClr val="660E7A"/>
                </a:solidFill>
                <a:highlight>
                  <a:srgbClr val="FFFFFF"/>
                </a:highlight>
                <a:latin typeface="Consolas"/>
                <a:ea typeface="Consolas"/>
                <a:cs typeface="Consolas"/>
                <a:sym typeface="Consolas"/>
              </a:rPr>
              <a:t>styleUrls</a:t>
            </a:r>
            <a:r>
              <a:rPr lang="en">
                <a:highlight>
                  <a:srgbClr val="FFFFFF"/>
                </a:highlight>
                <a:latin typeface="Consolas"/>
                <a:ea typeface="Consolas"/>
                <a:cs typeface="Consolas"/>
                <a:sym typeface="Consolas"/>
              </a:rPr>
              <a:t>: [</a:t>
            </a:r>
            <a:r>
              <a:rPr b="1" lang="en">
                <a:solidFill>
                  <a:srgbClr val="008000"/>
                </a:solidFill>
                <a:highlight>
                  <a:srgbClr val="FFFFFF"/>
                </a:highlight>
                <a:latin typeface="Consolas"/>
                <a:ea typeface="Consolas"/>
                <a:cs typeface="Consolas"/>
                <a:sym typeface="Consolas"/>
              </a:rPr>
              <a:t>'./jumbotron.component.css'</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spcBef>
                <a:spcPts val="0"/>
              </a:spcBef>
              <a:spcAft>
                <a:spcPts val="0"/>
              </a:spcAft>
              <a:buNone/>
            </a:pPr>
            <a:r>
              <a:rPr lang="en">
                <a:highlight>
                  <a:srgbClr val="FFFFFF"/>
                </a:highlight>
                <a:latin typeface="Consolas"/>
                <a:ea typeface="Consolas"/>
                <a:cs typeface="Consolas"/>
                <a:sym typeface="Consolas"/>
              </a:rPr>
              <a:t> </a:t>
            </a:r>
            <a:r>
              <a:rPr b="1" lang="en">
                <a:solidFill>
                  <a:srgbClr val="660E7A"/>
                </a:solidFill>
                <a:highlight>
                  <a:srgbClr val="FFD966"/>
                </a:highlight>
                <a:latin typeface="Consolas"/>
                <a:ea typeface="Consolas"/>
                <a:cs typeface="Consolas"/>
                <a:sym typeface="Consolas"/>
              </a:rPr>
              <a:t>changeDetection</a:t>
            </a:r>
            <a:r>
              <a:rPr lang="en">
                <a:highlight>
                  <a:srgbClr val="FFD966"/>
                </a:highlight>
                <a:latin typeface="Consolas"/>
                <a:ea typeface="Consolas"/>
                <a:cs typeface="Consolas"/>
                <a:sym typeface="Consolas"/>
              </a:rPr>
              <a:t>: ChangeDetectionStrategy.</a:t>
            </a:r>
            <a:r>
              <a:rPr i="1" lang="en">
                <a:solidFill>
                  <a:srgbClr val="660E7A"/>
                </a:solidFill>
                <a:highlight>
                  <a:srgbClr val="FFD966"/>
                </a:highlight>
                <a:latin typeface="Consolas"/>
                <a:ea typeface="Consolas"/>
                <a:cs typeface="Consolas"/>
                <a:sym typeface="Consolas"/>
              </a:rPr>
              <a:t>OnPush</a:t>
            </a:r>
            <a:endParaRPr i="1">
              <a:solidFill>
                <a:srgbClr val="660E7A"/>
              </a:solidFill>
              <a:highlight>
                <a:srgbClr val="FFD966"/>
              </a:highlight>
              <a:latin typeface="Consolas"/>
              <a:ea typeface="Consolas"/>
              <a:cs typeface="Consolas"/>
              <a:sym typeface="Consolas"/>
            </a:endParaRPr>
          </a:p>
          <a:p>
            <a:pPr indent="0" lvl="0" marL="0" rtl="0" algn="l">
              <a:spcBef>
                <a:spcPts val="0"/>
              </a:spcBef>
              <a:spcAft>
                <a:spcPts val="0"/>
              </a:spcAft>
              <a:buNone/>
            </a:pP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spcBef>
                <a:spcPts val="0"/>
              </a:spcBef>
              <a:spcAft>
                <a:spcPts val="0"/>
              </a:spcAft>
              <a:buNone/>
            </a:pPr>
            <a:r>
              <a:rPr b="1" lang="en">
                <a:solidFill>
                  <a:srgbClr val="000080"/>
                </a:solidFill>
                <a:highlight>
                  <a:srgbClr val="FFFFFF"/>
                </a:highlight>
                <a:latin typeface="Consolas"/>
                <a:ea typeface="Consolas"/>
                <a:cs typeface="Consolas"/>
                <a:sym typeface="Consolas"/>
              </a:rPr>
              <a:t>export class </a:t>
            </a:r>
            <a:r>
              <a:rPr lang="en">
                <a:highlight>
                  <a:srgbClr val="FFFFFF"/>
                </a:highlight>
                <a:latin typeface="Consolas"/>
                <a:ea typeface="Consolas"/>
                <a:cs typeface="Consolas"/>
                <a:sym typeface="Consolas"/>
              </a:rPr>
              <a:t>JumbotronComponent  {</a:t>
            </a:r>
            <a:endParaRPr>
              <a:highlight>
                <a:srgbClr val="FFFFFF"/>
              </a:highlight>
              <a:latin typeface="Consolas"/>
              <a:ea typeface="Consolas"/>
              <a:cs typeface="Consolas"/>
              <a:sym typeface="Consolas"/>
            </a:endParaRPr>
          </a:p>
          <a:p>
            <a:pPr indent="0" lvl="0" marL="0" rtl="0" algn="l">
              <a:spcBef>
                <a:spcPts val="0"/>
              </a:spcBef>
              <a:spcAft>
                <a:spcPts val="0"/>
              </a:spcAft>
              <a:buNone/>
            </a:pPr>
            <a:r>
              <a:t/>
            </a:r>
            <a:endParaRPr>
              <a:highlight>
                <a:srgbClr val="FFFFFF"/>
              </a:highlight>
              <a:latin typeface="Consolas"/>
              <a:ea typeface="Consolas"/>
              <a:cs typeface="Consolas"/>
              <a:sym typeface="Consolas"/>
            </a:endParaRPr>
          </a:p>
          <a:p>
            <a:pPr indent="0" lvl="0" marL="457200" rtl="0" algn="l">
              <a:spcBef>
                <a:spcPts val="0"/>
              </a:spcBef>
              <a:spcAft>
                <a:spcPts val="0"/>
              </a:spcAft>
              <a:buNone/>
            </a:pPr>
            <a:r>
              <a:rPr lang="en">
                <a:highlight>
                  <a:srgbClr val="FFFFFF"/>
                </a:highlight>
                <a:latin typeface="Consolas"/>
                <a:ea typeface="Consolas"/>
                <a:cs typeface="Consolas"/>
                <a:sym typeface="Consolas"/>
              </a:rPr>
              <a:t> </a:t>
            </a:r>
            <a:r>
              <a:rPr lang="en">
                <a:solidFill>
                  <a:srgbClr val="808000"/>
                </a:solidFill>
                <a:highlight>
                  <a:srgbClr val="FFFFFF"/>
                </a:highlight>
                <a:latin typeface="Consolas"/>
                <a:ea typeface="Consolas"/>
                <a:cs typeface="Consolas"/>
                <a:sym typeface="Consolas"/>
              </a:rPr>
              <a:t>@Input</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457200" rtl="0" algn="l">
              <a:spcBef>
                <a:spcPts val="0"/>
              </a:spcBef>
              <a:spcAft>
                <a:spcPts val="0"/>
              </a:spcAft>
              <a:buNone/>
            </a:pPr>
            <a:r>
              <a:rPr lang="en">
                <a:highlight>
                  <a:srgbClr val="FFFFFF"/>
                </a:highlight>
                <a:latin typeface="Consolas"/>
                <a:ea typeface="Consolas"/>
                <a:cs typeface="Consolas"/>
                <a:sym typeface="Consolas"/>
              </a:rPr>
              <a:t> </a:t>
            </a:r>
            <a:r>
              <a:rPr b="1" lang="en">
                <a:solidFill>
                  <a:srgbClr val="660E7A"/>
                </a:solidFill>
                <a:highlight>
                  <a:srgbClr val="FFFFFF"/>
                </a:highlight>
                <a:latin typeface="Consolas"/>
                <a:ea typeface="Consolas"/>
                <a:cs typeface="Consolas"/>
                <a:sym typeface="Consolas"/>
              </a:rPr>
              <a:t>title</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457200" rtl="0" algn="l">
              <a:spcBef>
                <a:spcPts val="0"/>
              </a:spcBef>
              <a:spcAft>
                <a:spcPts val="0"/>
              </a:spcAft>
              <a:buNone/>
            </a:pPr>
            <a:r>
              <a:t/>
            </a:r>
            <a:endParaRPr>
              <a:highlight>
                <a:srgbClr val="FFFFFF"/>
              </a:highlight>
              <a:latin typeface="Consolas"/>
              <a:ea typeface="Consolas"/>
              <a:cs typeface="Consolas"/>
              <a:sym typeface="Consolas"/>
            </a:endParaRPr>
          </a:p>
          <a:p>
            <a:pPr indent="0" lvl="0" marL="457200" rtl="0" algn="l">
              <a:spcBef>
                <a:spcPts val="0"/>
              </a:spcBef>
              <a:spcAft>
                <a:spcPts val="0"/>
              </a:spcAft>
              <a:buNone/>
            </a:pPr>
            <a:r>
              <a:rPr lang="en">
                <a:highlight>
                  <a:srgbClr val="FFFFFF"/>
                </a:highlight>
                <a:latin typeface="Consolas"/>
                <a:ea typeface="Consolas"/>
                <a:cs typeface="Consolas"/>
                <a:sym typeface="Consolas"/>
              </a:rPr>
              <a:t> </a:t>
            </a:r>
            <a:r>
              <a:rPr lang="en">
                <a:solidFill>
                  <a:srgbClr val="808000"/>
                </a:solidFill>
                <a:highlight>
                  <a:srgbClr val="FFFFFF"/>
                </a:highlight>
                <a:latin typeface="Consolas"/>
                <a:ea typeface="Consolas"/>
                <a:cs typeface="Consolas"/>
                <a:sym typeface="Consolas"/>
              </a:rPr>
              <a:t>@Input</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457200" rtl="0" algn="l">
              <a:spcBef>
                <a:spcPts val="0"/>
              </a:spcBef>
              <a:spcAft>
                <a:spcPts val="0"/>
              </a:spcAft>
              <a:buNone/>
            </a:pPr>
            <a:r>
              <a:rPr lang="en">
                <a:highlight>
                  <a:srgbClr val="FFFFFF"/>
                </a:highlight>
                <a:latin typeface="Consolas"/>
                <a:ea typeface="Consolas"/>
                <a:cs typeface="Consolas"/>
                <a:sym typeface="Consolas"/>
              </a:rPr>
              <a:t> </a:t>
            </a:r>
            <a:r>
              <a:rPr b="1" lang="en">
                <a:solidFill>
                  <a:srgbClr val="660E7A"/>
                </a:solidFill>
                <a:highlight>
                  <a:srgbClr val="FFFFFF"/>
                </a:highlight>
                <a:latin typeface="Consolas"/>
                <a:ea typeface="Consolas"/>
                <a:cs typeface="Consolas"/>
                <a:sym typeface="Consolas"/>
              </a:rPr>
              <a:t>description</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spcBef>
                <a:spcPts val="0"/>
              </a:spcBef>
              <a:spcAft>
                <a:spcPts val="0"/>
              </a:spcAft>
              <a:buNone/>
            </a:pPr>
            <a:r>
              <a:t/>
            </a:r>
            <a:endParaRPr>
              <a:highlight>
                <a:srgbClr val="FFFFFF"/>
              </a:highlight>
              <a:latin typeface="Consolas"/>
              <a:ea typeface="Consolas"/>
              <a:cs typeface="Consolas"/>
              <a:sym typeface="Consolas"/>
            </a:endParaRPr>
          </a:p>
          <a:p>
            <a:pPr indent="0" lvl="0" marL="0" rtl="0" algn="l">
              <a:spcBef>
                <a:spcPts val="0"/>
              </a:spcBef>
              <a:spcAft>
                <a:spcPts val="0"/>
              </a:spcAft>
              <a:buNone/>
            </a:pP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spcBef>
                <a:spcPts val="0"/>
              </a:spcBef>
              <a:spcAft>
                <a:spcPts val="0"/>
              </a:spcAft>
              <a:buNone/>
            </a:pPr>
            <a:r>
              <a:t/>
            </a:r>
            <a:endParaRPr>
              <a:latin typeface="Calibri"/>
              <a:ea typeface="Calibri"/>
              <a:cs typeface="Calibri"/>
              <a:sym typeface="Calibri"/>
            </a:endParaRPr>
          </a:p>
        </p:txBody>
      </p:sp>
      <p:sp>
        <p:nvSpPr>
          <p:cNvPr id="1461" name="Google Shape;1461;p2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components?</a:t>
            </a:r>
            <a:endParaRPr/>
          </a:p>
        </p:txBody>
      </p:sp>
      <p:sp>
        <p:nvSpPr>
          <p:cNvPr id="344" name="Google Shape;344;p66"/>
          <p:cNvSpPr txBox="1"/>
          <p:nvPr>
            <p:ph idx="4294967295" type="body"/>
          </p:nvPr>
        </p:nvSpPr>
        <p:spPr>
          <a:xfrm>
            <a:off x="457200" y="891300"/>
            <a:ext cx="8229600" cy="4034400"/>
          </a:xfrm>
          <a:prstGeom prst="rect">
            <a:avLst/>
          </a:prstGeom>
          <a:solidFill>
            <a:srgbClr val="FFFFFF"/>
          </a:solidFill>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 component is comparable to an HTML element that YOU create</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It controls a small part of the screen</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An Angular app is a tree of components:</a:t>
            </a:r>
            <a:endParaRPr sz="2600">
              <a:solidFill>
                <a:srgbClr val="434343"/>
              </a:solidFill>
            </a:endParaRPr>
          </a:p>
          <a:p>
            <a:pPr indent="0" lvl="0" marL="1371600" rtl="0" algn="l">
              <a:lnSpc>
                <a:spcPct val="100000"/>
              </a:lnSpc>
              <a:spcBef>
                <a:spcPts val="600"/>
              </a:spcBef>
              <a:spcAft>
                <a:spcPts val="0"/>
              </a:spcAft>
              <a:buClr>
                <a:srgbClr val="000000"/>
              </a:buClr>
              <a:buSzPts val="1100"/>
              <a:buFont typeface="Arial"/>
              <a:buNone/>
            </a:pPr>
            <a:r>
              <a:rPr lang="en">
                <a:solidFill>
                  <a:srgbClr val="000000"/>
                </a:solidFill>
                <a:highlight>
                  <a:srgbClr val="FFFFFF"/>
                </a:highlight>
                <a:latin typeface="Courier New"/>
                <a:ea typeface="Courier New"/>
                <a:cs typeface="Courier New"/>
                <a:sym typeface="Courier New"/>
              </a:rPr>
              <a:t>&lt;</a:t>
            </a:r>
            <a:r>
              <a:rPr b="1" lang="en">
                <a:solidFill>
                  <a:srgbClr val="000080"/>
                </a:solidFill>
                <a:highlight>
                  <a:srgbClr val="FFFFFF"/>
                </a:highlight>
                <a:latin typeface="Courier New"/>
                <a:ea typeface="Courier New"/>
                <a:cs typeface="Courier New"/>
                <a:sym typeface="Courier New"/>
              </a:rPr>
              <a:t>my-app</a:t>
            </a:r>
            <a:r>
              <a:rPr lang="en">
                <a:solidFill>
                  <a:srgbClr val="000000"/>
                </a:solidFill>
                <a:highlight>
                  <a:srgbClr val="FFFFFF"/>
                </a:highlight>
                <a:latin typeface="Courier New"/>
                <a:ea typeface="Courier New"/>
                <a:cs typeface="Courier New"/>
                <a:sym typeface="Courier New"/>
              </a:rPr>
              <a:t>&gt;</a:t>
            </a:r>
            <a:endParaRPr>
              <a:solidFill>
                <a:srgbClr val="000000"/>
              </a:solidFill>
              <a:highlight>
                <a:srgbClr val="FFFFFF"/>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a:solidFill>
                  <a:srgbClr val="000000"/>
                </a:solidFill>
                <a:highlight>
                  <a:srgbClr val="FFFFFF"/>
                </a:highlight>
                <a:latin typeface="Courier New"/>
                <a:ea typeface="Courier New"/>
                <a:cs typeface="Courier New"/>
                <a:sym typeface="Courier New"/>
              </a:rPr>
              <a:t> &lt;</a:t>
            </a:r>
            <a:r>
              <a:rPr b="1" lang="en">
                <a:solidFill>
                  <a:srgbClr val="000080"/>
                </a:solidFill>
                <a:highlight>
                  <a:srgbClr val="FFFFFF"/>
                </a:highlight>
                <a:latin typeface="Courier New"/>
                <a:ea typeface="Courier New"/>
                <a:cs typeface="Courier New"/>
                <a:sym typeface="Courier New"/>
              </a:rPr>
              <a:t>header </a:t>
            </a:r>
            <a:r>
              <a:rPr b="1" lang="en">
                <a:solidFill>
                  <a:srgbClr val="0000FF"/>
                </a:solidFill>
                <a:highlight>
                  <a:srgbClr val="FFFFFF"/>
                </a:highlight>
                <a:latin typeface="Courier New"/>
                <a:ea typeface="Courier New"/>
                <a:cs typeface="Courier New"/>
                <a:sym typeface="Courier New"/>
              </a:rPr>
              <a:t>title=</a:t>
            </a:r>
            <a:r>
              <a:rPr b="1" lang="en">
                <a:solidFill>
                  <a:srgbClr val="008000"/>
                </a:solidFill>
                <a:highlight>
                  <a:srgbClr val="FFFFFF"/>
                </a:highlight>
                <a:latin typeface="Courier New"/>
                <a:ea typeface="Courier New"/>
                <a:cs typeface="Courier New"/>
                <a:sym typeface="Courier New"/>
              </a:rPr>
              <a:t>”</a:t>
            </a:r>
            <a:r>
              <a:rPr b="1" i="1" lang="en">
                <a:solidFill>
                  <a:srgbClr val="660E7A"/>
                </a:solidFill>
                <a:highlight>
                  <a:srgbClr val="FFFFFF"/>
                </a:highlight>
                <a:latin typeface="Courier New"/>
                <a:ea typeface="Courier New"/>
                <a:cs typeface="Courier New"/>
                <a:sym typeface="Courier New"/>
              </a:rPr>
              <a:t>A title</a:t>
            </a:r>
            <a:r>
              <a:rPr b="1" lang="en">
                <a:solidFill>
                  <a:srgbClr val="008000"/>
                </a:solidFill>
                <a:highlight>
                  <a:srgbClr val="FFFFFF"/>
                </a:highlight>
                <a:latin typeface="Courier New"/>
                <a:ea typeface="Courier New"/>
                <a:cs typeface="Courier New"/>
                <a:sym typeface="Courier New"/>
              </a:rPr>
              <a:t>”</a:t>
            </a:r>
            <a:r>
              <a:rPr lang="en">
                <a:solidFill>
                  <a:srgbClr val="000000"/>
                </a:solidFill>
                <a:highlight>
                  <a:srgbClr val="FFFFFF"/>
                </a:highlight>
                <a:latin typeface="Courier New"/>
                <a:ea typeface="Courier New"/>
                <a:cs typeface="Courier New"/>
                <a:sym typeface="Courier New"/>
              </a:rPr>
              <a:t>&gt;&lt;/</a:t>
            </a:r>
            <a:r>
              <a:rPr b="1" lang="en">
                <a:solidFill>
                  <a:srgbClr val="000080"/>
                </a:solidFill>
                <a:highlight>
                  <a:srgbClr val="FFFFFF"/>
                </a:highlight>
                <a:latin typeface="Courier New"/>
                <a:ea typeface="Courier New"/>
                <a:cs typeface="Courier New"/>
                <a:sym typeface="Courier New"/>
              </a:rPr>
              <a:t>header</a:t>
            </a:r>
            <a:r>
              <a:rPr lang="en">
                <a:solidFill>
                  <a:srgbClr val="000000"/>
                </a:solidFill>
                <a:highlight>
                  <a:srgbClr val="FFFFFF"/>
                </a:highlight>
                <a:latin typeface="Courier New"/>
                <a:ea typeface="Courier New"/>
                <a:cs typeface="Courier New"/>
                <a:sym typeface="Courier New"/>
              </a:rPr>
              <a:t>&gt;</a:t>
            </a:r>
            <a:endParaRPr>
              <a:solidFill>
                <a:srgbClr val="000000"/>
              </a:solidFill>
              <a:highlight>
                <a:srgbClr val="FFFFFF"/>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a:solidFill>
                  <a:srgbClr val="000000"/>
                </a:solidFill>
                <a:highlight>
                  <a:srgbClr val="FFFFFF"/>
                </a:highlight>
                <a:latin typeface="Courier New"/>
                <a:ea typeface="Courier New"/>
                <a:cs typeface="Courier New"/>
                <a:sym typeface="Courier New"/>
              </a:rPr>
              <a:t> &lt;</a:t>
            </a:r>
            <a:r>
              <a:rPr b="1" lang="en">
                <a:solidFill>
                  <a:srgbClr val="000080"/>
                </a:solidFill>
                <a:highlight>
                  <a:srgbClr val="FFFFFF"/>
                </a:highlight>
                <a:latin typeface="Courier New"/>
                <a:ea typeface="Courier New"/>
                <a:cs typeface="Courier New"/>
                <a:sym typeface="Courier New"/>
              </a:rPr>
              <a:t>left-menu </a:t>
            </a:r>
            <a:r>
              <a:rPr b="1" lang="en">
                <a:solidFill>
                  <a:srgbClr val="0000FF"/>
                </a:solidFill>
                <a:highlight>
                  <a:srgbClr val="FFFFFF"/>
                </a:highlight>
                <a:latin typeface="Courier New"/>
                <a:ea typeface="Courier New"/>
                <a:cs typeface="Courier New"/>
                <a:sym typeface="Courier New"/>
              </a:rPr>
              <a:t>[items]=</a:t>
            </a:r>
            <a:r>
              <a:rPr b="1" lang="en">
                <a:solidFill>
                  <a:srgbClr val="008000"/>
                </a:solidFill>
                <a:highlight>
                  <a:srgbClr val="FFFFFF"/>
                </a:highlight>
                <a:latin typeface="Courier New"/>
                <a:ea typeface="Courier New"/>
                <a:cs typeface="Courier New"/>
                <a:sym typeface="Courier New"/>
              </a:rPr>
              <a:t>”</a:t>
            </a:r>
            <a:r>
              <a:rPr b="1" i="1" lang="en">
                <a:solidFill>
                  <a:srgbClr val="660E7A"/>
                </a:solidFill>
                <a:highlight>
                  <a:srgbClr val="FFFFFF"/>
                </a:highlight>
                <a:latin typeface="Courier New"/>
                <a:ea typeface="Courier New"/>
                <a:cs typeface="Courier New"/>
                <a:sym typeface="Courier New"/>
              </a:rPr>
              <a:t>items</a:t>
            </a:r>
            <a:r>
              <a:rPr b="1" lang="en">
                <a:solidFill>
                  <a:srgbClr val="008000"/>
                </a:solidFill>
                <a:highlight>
                  <a:srgbClr val="FFFFFF"/>
                </a:highlight>
                <a:latin typeface="Courier New"/>
                <a:ea typeface="Courier New"/>
                <a:cs typeface="Courier New"/>
                <a:sym typeface="Courier New"/>
              </a:rPr>
              <a:t>”</a:t>
            </a:r>
            <a:r>
              <a:rPr lang="en">
                <a:solidFill>
                  <a:srgbClr val="000000"/>
                </a:solidFill>
                <a:highlight>
                  <a:srgbClr val="FFFFFF"/>
                </a:highlight>
                <a:latin typeface="Courier New"/>
                <a:ea typeface="Courier New"/>
                <a:cs typeface="Courier New"/>
                <a:sym typeface="Courier New"/>
              </a:rPr>
              <a:t>&gt;&lt;/</a:t>
            </a:r>
            <a:r>
              <a:rPr b="1" lang="en">
                <a:solidFill>
                  <a:srgbClr val="000080"/>
                </a:solidFill>
                <a:highlight>
                  <a:srgbClr val="FFFFFF"/>
                </a:highlight>
                <a:latin typeface="Courier New"/>
                <a:ea typeface="Courier New"/>
                <a:cs typeface="Courier New"/>
                <a:sym typeface="Courier New"/>
              </a:rPr>
              <a:t>left-menu</a:t>
            </a:r>
            <a:r>
              <a:rPr lang="en">
                <a:solidFill>
                  <a:srgbClr val="000000"/>
                </a:solidFill>
                <a:highlight>
                  <a:srgbClr val="FFFFFF"/>
                </a:highlight>
                <a:latin typeface="Courier New"/>
                <a:ea typeface="Courier New"/>
                <a:cs typeface="Courier New"/>
                <a:sym typeface="Courier New"/>
              </a:rPr>
              <a:t>&gt;</a:t>
            </a:r>
            <a:endParaRPr>
              <a:solidFill>
                <a:srgbClr val="000000"/>
              </a:solidFill>
              <a:highlight>
                <a:srgbClr val="FFFFFF"/>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a:solidFill>
                  <a:srgbClr val="000000"/>
                </a:solidFill>
                <a:highlight>
                  <a:srgbClr val="FFFFFF"/>
                </a:highlight>
                <a:latin typeface="Courier New"/>
                <a:ea typeface="Courier New"/>
                <a:cs typeface="Courier New"/>
                <a:sym typeface="Courier New"/>
              </a:rPr>
              <a:t> &lt;</a:t>
            </a:r>
            <a:r>
              <a:rPr b="1" lang="en">
                <a:solidFill>
                  <a:srgbClr val="000080"/>
                </a:solidFill>
                <a:highlight>
                  <a:srgbClr val="FFFFFF"/>
                </a:highlight>
                <a:latin typeface="Courier New"/>
                <a:ea typeface="Courier New"/>
                <a:cs typeface="Courier New"/>
                <a:sym typeface="Courier New"/>
              </a:rPr>
              <a:t>data-view </a:t>
            </a:r>
            <a:r>
              <a:rPr b="1" lang="en">
                <a:solidFill>
                  <a:srgbClr val="0000FF"/>
                </a:solidFill>
                <a:highlight>
                  <a:srgbClr val="FFFFFF"/>
                </a:highlight>
                <a:latin typeface="Courier New"/>
                <a:ea typeface="Courier New"/>
                <a:cs typeface="Courier New"/>
                <a:sym typeface="Courier New"/>
              </a:rPr>
              <a:t>[hidden]=</a:t>
            </a:r>
            <a:r>
              <a:rPr b="1" lang="en">
                <a:solidFill>
                  <a:srgbClr val="008000"/>
                </a:solidFill>
                <a:highlight>
                  <a:srgbClr val="FFFFFF"/>
                </a:highlight>
                <a:latin typeface="Courier New"/>
                <a:ea typeface="Courier New"/>
                <a:cs typeface="Courier New"/>
                <a:sym typeface="Courier New"/>
              </a:rPr>
              <a:t>false</a:t>
            </a:r>
            <a:r>
              <a:rPr lang="en">
                <a:solidFill>
                  <a:srgbClr val="000000"/>
                </a:solidFill>
                <a:highlight>
                  <a:srgbClr val="FFFFFF"/>
                </a:highlight>
                <a:latin typeface="Courier New"/>
                <a:ea typeface="Courier New"/>
                <a:cs typeface="Courier New"/>
                <a:sym typeface="Courier New"/>
              </a:rPr>
              <a:t>&gt;&lt;/</a:t>
            </a:r>
            <a:r>
              <a:rPr b="1" lang="en">
                <a:solidFill>
                  <a:srgbClr val="000080"/>
                </a:solidFill>
                <a:highlight>
                  <a:srgbClr val="FFFFFF"/>
                </a:highlight>
                <a:latin typeface="Courier New"/>
                <a:ea typeface="Courier New"/>
                <a:cs typeface="Courier New"/>
                <a:sym typeface="Courier New"/>
              </a:rPr>
              <a:t>data-view</a:t>
            </a:r>
            <a:r>
              <a:rPr lang="en">
                <a:solidFill>
                  <a:srgbClr val="000000"/>
                </a:solidFill>
                <a:highlight>
                  <a:srgbClr val="FFFFFF"/>
                </a:highlight>
                <a:latin typeface="Courier New"/>
                <a:ea typeface="Courier New"/>
                <a:cs typeface="Courier New"/>
                <a:sym typeface="Courier New"/>
              </a:rPr>
              <a:t>&gt;</a:t>
            </a:r>
            <a:endParaRPr>
              <a:solidFill>
                <a:srgbClr val="000000"/>
              </a:solidFill>
              <a:highlight>
                <a:srgbClr val="FFFFFF"/>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a:solidFill>
                  <a:srgbClr val="000000"/>
                </a:solidFill>
                <a:highlight>
                  <a:srgbClr val="FFFFFF"/>
                </a:highlight>
                <a:latin typeface="Courier New"/>
                <a:ea typeface="Courier New"/>
                <a:cs typeface="Courier New"/>
                <a:sym typeface="Courier New"/>
              </a:rPr>
              <a:t>&lt;/</a:t>
            </a:r>
            <a:r>
              <a:rPr b="1" lang="en">
                <a:solidFill>
                  <a:srgbClr val="000080"/>
                </a:solidFill>
                <a:highlight>
                  <a:srgbClr val="FFFFFF"/>
                </a:highlight>
                <a:latin typeface="Courier New"/>
                <a:ea typeface="Courier New"/>
                <a:cs typeface="Courier New"/>
                <a:sym typeface="Courier New"/>
              </a:rPr>
              <a:t>my-app</a:t>
            </a:r>
            <a:r>
              <a:rPr lang="en">
                <a:solidFill>
                  <a:srgbClr val="000000"/>
                </a:solidFill>
                <a:highlight>
                  <a:srgbClr val="FFFFFF"/>
                </a:highlight>
                <a:latin typeface="Courier New"/>
                <a:ea typeface="Courier New"/>
                <a:cs typeface="Courier New"/>
                <a:sym typeface="Courier New"/>
              </a:rPr>
              <a:t>&gt;</a:t>
            </a:r>
            <a:endParaRPr sz="2600">
              <a:solidFill>
                <a:srgbClr val="434343"/>
              </a:solidFill>
              <a:highlight>
                <a:srgbClr val="FFFFFF"/>
              </a:highlight>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8BD2"/>
        </a:solidFill>
      </p:bgPr>
    </p:bg>
    <p:spTree>
      <p:nvGrpSpPr>
        <p:cNvPr id="1465" name="Shape 1465"/>
        <p:cNvGrpSpPr/>
        <p:nvPr/>
      </p:nvGrpSpPr>
      <p:grpSpPr>
        <a:xfrm>
          <a:off x="0" y="0"/>
          <a:ext cx="0" cy="0"/>
          <a:chOff x="0" y="0"/>
          <a:chExt cx="0" cy="0"/>
        </a:xfrm>
      </p:grpSpPr>
      <p:sp>
        <p:nvSpPr>
          <p:cNvPr id="1466" name="Google Shape;1466;p210"/>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1467" name="Google Shape;1467;p210"/>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1468" name="Google Shape;1468;p210"/>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1469" name="Google Shape;1469;p210"/>
          <p:cNvSpPr txBox="1"/>
          <p:nvPr>
            <p:ph type="ctrTitle"/>
          </p:nvPr>
        </p:nvSpPr>
        <p:spPr>
          <a:xfrm>
            <a:off x="285575" y="894525"/>
            <a:ext cx="8222100" cy="24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Chapter 14: </a:t>
            </a:r>
            <a:endParaRPr/>
          </a:p>
          <a:p>
            <a:pPr indent="0" lvl="0" marL="0" rtl="0" algn="l">
              <a:spcBef>
                <a:spcPts val="0"/>
              </a:spcBef>
              <a:spcAft>
                <a:spcPts val="0"/>
              </a:spcAft>
              <a:buClr>
                <a:srgbClr val="000000"/>
              </a:buClr>
              <a:buSzPts val="1100"/>
              <a:buFont typeface="Arial"/>
              <a:buNone/>
            </a:pPr>
            <a:r>
              <a:rPr lang="en"/>
              <a:t>Advanced projects &amp; tools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211"/>
          <p:cNvSpPr txBox="1"/>
          <p:nvPr>
            <p:ph type="title"/>
          </p:nvPr>
        </p:nvSpPr>
        <p:spPr>
          <a:xfrm>
            <a:off x="226077"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Compodoc</a:t>
            </a:r>
            <a:endParaRPr sz="3600"/>
          </a:p>
        </p:txBody>
      </p:sp>
      <p:sp>
        <p:nvSpPr>
          <p:cNvPr id="1475" name="Google Shape;1475;p211"/>
          <p:cNvSpPr txBox="1"/>
          <p:nvPr>
            <p:ph idx="1" type="body"/>
          </p:nvPr>
        </p:nvSpPr>
        <p:spPr>
          <a:xfrm>
            <a:off x="226075" y="1763075"/>
            <a:ext cx="2808000" cy="2866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400"/>
              <a:t>A command line tool to generate documentation for your Angular app</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en" sz="2400"/>
              <a:t>Website: </a:t>
            </a:r>
            <a:r>
              <a:rPr lang="en" sz="2400" u="sng">
                <a:solidFill>
                  <a:schemeClr val="hlink"/>
                </a:solidFill>
                <a:hlinkClick r:id="rId3"/>
              </a:rPr>
              <a:t>https://compodoc.app/</a:t>
            </a:r>
            <a:endParaRPr sz="2400"/>
          </a:p>
          <a:p>
            <a:pPr indent="0" lvl="0" marL="0" marR="0" rtl="0" algn="l">
              <a:lnSpc>
                <a:spcPct val="100000"/>
              </a:lnSpc>
              <a:spcBef>
                <a:spcPts val="600"/>
              </a:spcBef>
              <a:spcAft>
                <a:spcPts val="0"/>
              </a:spcAft>
              <a:buNone/>
            </a:pPr>
            <a:r>
              <a:t/>
            </a:r>
            <a:endParaRPr/>
          </a:p>
        </p:txBody>
      </p:sp>
      <p:pic>
        <p:nvPicPr>
          <p:cNvPr id="1476" name="Google Shape;1476;p211"/>
          <p:cNvPicPr preferRelativeResize="0"/>
          <p:nvPr/>
        </p:nvPicPr>
        <p:blipFill>
          <a:blip r:embed="rId4">
            <a:alphaModFix/>
          </a:blip>
          <a:stretch>
            <a:fillRect/>
          </a:stretch>
        </p:blipFill>
        <p:spPr>
          <a:xfrm>
            <a:off x="7200825" y="155625"/>
            <a:ext cx="1485975" cy="1285026"/>
          </a:xfrm>
          <a:prstGeom prst="rect">
            <a:avLst/>
          </a:prstGeom>
          <a:noFill/>
          <a:ln>
            <a:noFill/>
          </a:ln>
        </p:spPr>
      </p:pic>
      <p:pic>
        <p:nvPicPr>
          <p:cNvPr id="1477" name="Google Shape;1477;p211"/>
          <p:cNvPicPr preferRelativeResize="0"/>
          <p:nvPr/>
        </p:nvPicPr>
        <p:blipFill>
          <a:blip r:embed="rId5">
            <a:alphaModFix/>
          </a:blip>
          <a:stretch>
            <a:fillRect/>
          </a:stretch>
        </p:blipFill>
        <p:spPr>
          <a:xfrm>
            <a:off x="3435200" y="1465800"/>
            <a:ext cx="5663550" cy="2866227"/>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21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Custom Elements</a:t>
            </a:r>
            <a:endParaRPr/>
          </a:p>
        </p:txBody>
      </p:sp>
      <p:sp>
        <p:nvSpPr>
          <p:cNvPr id="1483" name="Google Shape;1483;p212"/>
          <p:cNvSpPr txBox="1"/>
          <p:nvPr>
            <p:ph idx="4294967295" type="body"/>
          </p:nvPr>
        </p:nvSpPr>
        <p:spPr>
          <a:xfrm>
            <a:off x="457200" y="1365075"/>
            <a:ext cx="8229600" cy="38454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Clr>
                <a:srgbClr val="434343"/>
              </a:buClr>
              <a:buSzPts val="2800"/>
              <a:buChar char="●"/>
            </a:pPr>
            <a:r>
              <a:rPr lang="en" sz="2800">
                <a:solidFill>
                  <a:srgbClr val="434343"/>
                </a:solidFill>
              </a:rPr>
              <a:t>Turn a component into an independent HTML element that you can use on any webpage, even if it’s not an Angular </a:t>
            </a:r>
            <a:r>
              <a:rPr lang="en" sz="2800">
                <a:solidFill>
                  <a:srgbClr val="434343"/>
                </a:solidFill>
              </a:rPr>
              <a:t>project</a:t>
            </a:r>
            <a:r>
              <a:rPr lang="en" sz="2800">
                <a:solidFill>
                  <a:srgbClr val="434343"/>
                </a:solidFill>
              </a:rPr>
              <a:t>!</a:t>
            </a:r>
            <a:endParaRPr>
              <a:solidFill>
                <a:srgbClr val="434343"/>
              </a:solidFill>
            </a:endParaRPr>
          </a:p>
          <a:p>
            <a:pPr indent="0" lvl="0" marL="457200" rtl="0" algn="l">
              <a:spcBef>
                <a:spcPts val="0"/>
              </a:spcBef>
              <a:spcAft>
                <a:spcPts val="0"/>
              </a:spcAft>
              <a:buNone/>
            </a:pPr>
            <a:r>
              <a:t/>
            </a:r>
            <a:endParaRPr sz="1600">
              <a:solidFill>
                <a:srgbClr val="434343"/>
              </a:solidFill>
            </a:endParaRPr>
          </a:p>
          <a:p>
            <a:pPr indent="-406400" lvl="0" marL="457200" rtl="0" algn="l">
              <a:spcBef>
                <a:spcPts val="1600"/>
              </a:spcBef>
              <a:spcAft>
                <a:spcPts val="0"/>
              </a:spcAft>
              <a:buClr>
                <a:srgbClr val="434343"/>
              </a:buClr>
              <a:buSzPts val="2800"/>
              <a:buChar char="●"/>
            </a:pPr>
            <a:r>
              <a:rPr lang="en" sz="2800">
                <a:solidFill>
                  <a:srgbClr val="434343"/>
                </a:solidFill>
              </a:rPr>
              <a:t>All you’ll have to do is import a tiny bundle of JS code for that custom element</a:t>
            </a:r>
            <a:endParaRPr sz="2800">
              <a:solidFill>
                <a:srgbClr val="434343"/>
              </a:solidFill>
            </a:endParaRPr>
          </a:p>
        </p:txBody>
      </p:sp>
      <p:pic>
        <p:nvPicPr>
          <p:cNvPr id="1484" name="Google Shape;1484;p212"/>
          <p:cNvPicPr preferRelativeResize="0"/>
          <p:nvPr/>
        </p:nvPicPr>
        <p:blipFill>
          <a:blip r:embed="rId3">
            <a:alphaModFix/>
          </a:blip>
          <a:stretch>
            <a:fillRect/>
          </a:stretch>
        </p:blipFill>
        <p:spPr>
          <a:xfrm>
            <a:off x="7421575" y="200100"/>
            <a:ext cx="1421826" cy="1421826"/>
          </a:xfrm>
          <a:prstGeom prst="rect">
            <a:avLst/>
          </a:prstGeom>
          <a:noFill/>
          <a:ln>
            <a:noFill/>
          </a:ln>
        </p:spPr>
      </p:pic>
      <p:pic>
        <p:nvPicPr>
          <p:cNvPr id="1485" name="Google Shape;1485;p212"/>
          <p:cNvPicPr preferRelativeResize="0"/>
          <p:nvPr/>
        </p:nvPicPr>
        <p:blipFill>
          <a:blip r:embed="rId4">
            <a:alphaModFix/>
          </a:blip>
          <a:stretch>
            <a:fillRect/>
          </a:stretch>
        </p:blipFill>
        <p:spPr>
          <a:xfrm>
            <a:off x="7574700" y="3849713"/>
            <a:ext cx="1115567" cy="1115567"/>
          </a:xfrm>
          <a:prstGeom prst="rect">
            <a:avLst/>
          </a:prstGeom>
          <a:noFill/>
          <a:ln>
            <a:noFill/>
          </a:ln>
        </p:spPr>
      </p:pic>
      <p:sp>
        <p:nvSpPr>
          <p:cNvPr id="1486" name="Google Shape;1486;p2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213"/>
          <p:cNvSpPr txBox="1"/>
          <p:nvPr>
            <p:ph type="title"/>
          </p:nvPr>
        </p:nvSpPr>
        <p:spPr>
          <a:xfrm>
            <a:off x="226075" y="357800"/>
            <a:ext cx="2808000" cy="85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Angular CDK</a:t>
            </a:r>
            <a:endParaRPr sz="3600"/>
          </a:p>
        </p:txBody>
      </p:sp>
      <p:sp>
        <p:nvSpPr>
          <p:cNvPr id="1492" name="Google Shape;1492;p21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Component development kit for Angular</a:t>
            </a:r>
            <a:endParaRPr sz="2400"/>
          </a:p>
          <a:p>
            <a:pPr indent="0" lvl="0" marL="0" rtl="0" algn="l">
              <a:spcBef>
                <a:spcPts val="1600"/>
              </a:spcBef>
              <a:spcAft>
                <a:spcPts val="0"/>
              </a:spcAft>
              <a:buNone/>
            </a:pPr>
            <a:r>
              <a:rPr lang="en" sz="2400" u="sng">
                <a:solidFill>
                  <a:schemeClr val="hlink"/>
                </a:solidFill>
                <a:hlinkClick r:id="rId3"/>
              </a:rPr>
              <a:t>https://material.angular.io/cdk</a:t>
            </a:r>
            <a:endParaRPr sz="2400"/>
          </a:p>
          <a:p>
            <a:pPr indent="0" lvl="0" marL="457200" rtl="0" algn="l">
              <a:spcBef>
                <a:spcPts val="1600"/>
              </a:spcBef>
              <a:spcAft>
                <a:spcPts val="0"/>
              </a:spcAft>
              <a:buNone/>
            </a:pPr>
            <a:r>
              <a:t/>
            </a:r>
            <a:endParaRPr/>
          </a:p>
          <a:p>
            <a:pPr indent="0" lvl="0" marL="0" rtl="0" algn="l">
              <a:spcBef>
                <a:spcPts val="1600"/>
              </a:spcBef>
              <a:spcAft>
                <a:spcPts val="0"/>
              </a:spcAft>
              <a:buNone/>
            </a:pPr>
            <a:r>
              <a:t/>
            </a:r>
            <a:endParaRPr sz="1000"/>
          </a:p>
          <a:p>
            <a:pPr indent="0" lvl="0" marL="0" marR="0" rtl="0" algn="l">
              <a:lnSpc>
                <a:spcPct val="100000"/>
              </a:lnSpc>
              <a:spcBef>
                <a:spcPts val="1600"/>
              </a:spcBef>
              <a:spcAft>
                <a:spcPts val="0"/>
              </a:spcAft>
              <a:buNone/>
            </a:pPr>
            <a:r>
              <a:t/>
            </a:r>
            <a:endParaRPr/>
          </a:p>
        </p:txBody>
      </p:sp>
      <p:pic>
        <p:nvPicPr>
          <p:cNvPr id="1493" name="Google Shape;1493;p213"/>
          <p:cNvPicPr preferRelativeResize="0"/>
          <p:nvPr/>
        </p:nvPicPr>
        <p:blipFill>
          <a:blip r:embed="rId4">
            <a:alphaModFix/>
          </a:blip>
          <a:stretch>
            <a:fillRect/>
          </a:stretch>
        </p:blipFill>
        <p:spPr>
          <a:xfrm>
            <a:off x="4169250" y="76850"/>
            <a:ext cx="4246750" cy="2804125"/>
          </a:xfrm>
          <a:prstGeom prst="rect">
            <a:avLst/>
          </a:prstGeom>
          <a:noFill/>
          <a:ln>
            <a:noFill/>
          </a:ln>
        </p:spPr>
      </p:pic>
      <p:pic>
        <p:nvPicPr>
          <p:cNvPr id="1494" name="Google Shape;1494;p213"/>
          <p:cNvPicPr preferRelativeResize="0"/>
          <p:nvPr/>
        </p:nvPicPr>
        <p:blipFill>
          <a:blip r:embed="rId5">
            <a:alphaModFix/>
          </a:blip>
          <a:stretch>
            <a:fillRect/>
          </a:stretch>
        </p:blipFill>
        <p:spPr>
          <a:xfrm>
            <a:off x="4051100" y="2930775"/>
            <a:ext cx="4404942" cy="21611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Universal</a:t>
            </a:r>
            <a:endParaRPr/>
          </a:p>
        </p:txBody>
      </p:sp>
      <p:sp>
        <p:nvSpPr>
          <p:cNvPr id="1500" name="Google Shape;1500;p214"/>
          <p:cNvSpPr txBox="1"/>
          <p:nvPr>
            <p:ph idx="4294967295" type="body"/>
          </p:nvPr>
        </p:nvSpPr>
        <p:spPr>
          <a:xfrm>
            <a:off x="457200" y="1365075"/>
            <a:ext cx="8229600" cy="356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Server-side rendering for Angular apps</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u="sng">
                <a:solidFill>
                  <a:srgbClr val="434343"/>
                </a:solidFill>
                <a:hlinkClick r:id="rId3">
                  <a:extLst>
                    <a:ext uri="{A12FA001-AC4F-418D-AE19-62706E023703}">
                      <ahyp:hlinkClr val="tx"/>
                    </a:ext>
                  </a:extLst>
                </a:hlinkClick>
              </a:rPr>
              <a:t>https://universal.angular.io</a:t>
            </a:r>
            <a:endParaRPr sz="2400">
              <a:solidFill>
                <a:srgbClr val="434343"/>
              </a:solidFill>
            </a:endParaRPr>
          </a:p>
          <a:p>
            <a:pPr indent="-381000" lvl="0" marL="457200" marR="0" rtl="0" algn="l">
              <a:lnSpc>
                <a:spcPct val="100000"/>
              </a:lnSpc>
              <a:spcBef>
                <a:spcPts val="1000"/>
              </a:spcBef>
              <a:spcAft>
                <a:spcPts val="0"/>
              </a:spcAft>
              <a:buClr>
                <a:srgbClr val="434343"/>
              </a:buClr>
              <a:buSzPts val="2400"/>
              <a:buChar char="●"/>
            </a:pPr>
            <a:r>
              <a:rPr lang="en" sz="2400">
                <a:solidFill>
                  <a:srgbClr val="434343"/>
                </a:solidFill>
              </a:rPr>
              <a:t>Optimize your app for speed and SEO (search engine optimization)</a:t>
            </a:r>
            <a:endParaRPr sz="2400">
              <a:solidFill>
                <a:srgbClr val="434343"/>
              </a:solidFill>
            </a:endParaRPr>
          </a:p>
          <a:p>
            <a:pPr indent="-381000" lvl="0" marL="457200" marR="0" rtl="0" algn="l">
              <a:lnSpc>
                <a:spcPct val="100000"/>
              </a:lnSpc>
              <a:spcBef>
                <a:spcPts val="1000"/>
              </a:spcBef>
              <a:spcAft>
                <a:spcPts val="1000"/>
              </a:spcAft>
              <a:buClr>
                <a:srgbClr val="434343"/>
              </a:buClr>
              <a:buSzPts val="2400"/>
              <a:buChar char="●"/>
            </a:pPr>
            <a:r>
              <a:rPr lang="en" sz="2400">
                <a:solidFill>
                  <a:srgbClr val="434343"/>
                </a:solidFill>
              </a:rPr>
              <a:t>Angular TypeScript code runs on a Node.js server and returns “static” HTML</a:t>
            </a:r>
            <a:endParaRPr sz="2400">
              <a:solidFill>
                <a:srgbClr val="434343"/>
              </a:solidFill>
            </a:endParaRPr>
          </a:p>
        </p:txBody>
      </p:sp>
      <p:pic>
        <p:nvPicPr>
          <p:cNvPr id="1501" name="Google Shape;1501;p214"/>
          <p:cNvPicPr preferRelativeResize="0"/>
          <p:nvPr/>
        </p:nvPicPr>
        <p:blipFill>
          <a:blip r:embed="rId4">
            <a:alphaModFix/>
          </a:blip>
          <a:stretch>
            <a:fillRect/>
          </a:stretch>
        </p:blipFill>
        <p:spPr>
          <a:xfrm>
            <a:off x="5781600" y="759375"/>
            <a:ext cx="3143250" cy="571500"/>
          </a:xfrm>
          <a:prstGeom prst="rect">
            <a:avLst/>
          </a:prstGeom>
          <a:noFill/>
          <a:ln>
            <a:noFill/>
          </a:ln>
        </p:spPr>
      </p:pic>
      <p:sp>
        <p:nvSpPr>
          <p:cNvPr id="1502" name="Google Shape;1502;p2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15"/>
          <p:cNvSpPr txBox="1"/>
          <p:nvPr>
            <p:ph type="title"/>
          </p:nvPr>
        </p:nvSpPr>
        <p:spPr>
          <a:xfrm>
            <a:off x="226077"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Angular Augury</a:t>
            </a:r>
            <a:endParaRPr sz="3000"/>
          </a:p>
        </p:txBody>
      </p:sp>
      <p:sp>
        <p:nvSpPr>
          <p:cNvPr id="1508" name="Google Shape;1508;p21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Chrome Dev Tools extension for debugging Angular applications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u="sng">
                <a:solidFill>
                  <a:schemeClr val="hlink"/>
                </a:solidFill>
                <a:hlinkClick r:id="rId3"/>
              </a:rPr>
              <a:t>https://augury.angular.io/</a:t>
            </a:r>
            <a:endParaRPr>
              <a:solidFill>
                <a:srgbClr val="434343"/>
              </a:solidFill>
            </a:endParaRPr>
          </a:p>
          <a:p>
            <a:pPr indent="0" lvl="0" marL="0" rtl="0" algn="l">
              <a:spcBef>
                <a:spcPts val="1000"/>
              </a:spcBef>
              <a:spcAft>
                <a:spcPts val="0"/>
              </a:spcAft>
              <a:buNone/>
            </a:pPr>
            <a:r>
              <a:t/>
            </a:r>
            <a:endParaRPr>
              <a:solidFill>
                <a:srgbClr val="434343"/>
              </a:solidFill>
            </a:endParaRPr>
          </a:p>
          <a:p>
            <a:pPr indent="0" lvl="0" marL="0" rtl="0" algn="l">
              <a:spcBef>
                <a:spcPts val="1000"/>
              </a:spcBef>
              <a:spcAft>
                <a:spcPts val="1000"/>
              </a:spcAft>
              <a:buNone/>
            </a:pPr>
            <a:r>
              <a:rPr lang="en"/>
              <a:t>Visualize the application through component trees, and visual debugging tools.</a:t>
            </a:r>
            <a:endParaRPr/>
          </a:p>
        </p:txBody>
      </p:sp>
      <p:pic>
        <p:nvPicPr>
          <p:cNvPr id="1509" name="Google Shape;1509;p215"/>
          <p:cNvPicPr preferRelativeResize="0"/>
          <p:nvPr/>
        </p:nvPicPr>
        <p:blipFill>
          <a:blip r:embed="rId4">
            <a:alphaModFix/>
          </a:blip>
          <a:stretch>
            <a:fillRect/>
          </a:stretch>
        </p:blipFill>
        <p:spPr>
          <a:xfrm>
            <a:off x="6129900" y="395500"/>
            <a:ext cx="2724150" cy="561975"/>
          </a:xfrm>
          <a:prstGeom prst="rect">
            <a:avLst/>
          </a:prstGeom>
          <a:noFill/>
          <a:ln>
            <a:noFill/>
          </a:ln>
        </p:spPr>
      </p:pic>
      <p:pic>
        <p:nvPicPr>
          <p:cNvPr id="1510" name="Google Shape;1510;p215"/>
          <p:cNvPicPr preferRelativeResize="0"/>
          <p:nvPr/>
        </p:nvPicPr>
        <p:blipFill>
          <a:blip r:embed="rId5">
            <a:alphaModFix/>
          </a:blip>
          <a:stretch>
            <a:fillRect/>
          </a:stretch>
        </p:blipFill>
        <p:spPr>
          <a:xfrm>
            <a:off x="3638975" y="1421900"/>
            <a:ext cx="5215075" cy="309102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8BD2"/>
        </a:solidFill>
      </p:bgPr>
    </p:bg>
    <p:spTree>
      <p:nvGrpSpPr>
        <p:cNvPr id="1514" name="Shape 1514"/>
        <p:cNvGrpSpPr/>
        <p:nvPr/>
      </p:nvGrpSpPr>
      <p:grpSpPr>
        <a:xfrm>
          <a:off x="0" y="0"/>
          <a:ext cx="0" cy="0"/>
          <a:chOff x="0" y="0"/>
          <a:chExt cx="0" cy="0"/>
        </a:xfrm>
      </p:grpSpPr>
      <p:sp>
        <p:nvSpPr>
          <p:cNvPr id="1515" name="Google Shape;1515;p216"/>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1516" name="Google Shape;1516;p216"/>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1517" name="Google Shape;1517;p216"/>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1518" name="Google Shape;1518;p216"/>
          <p:cNvSpPr txBox="1"/>
          <p:nvPr>
            <p:ph type="ctrTitle"/>
          </p:nvPr>
        </p:nvSpPr>
        <p:spPr>
          <a:xfrm>
            <a:off x="285575" y="894525"/>
            <a:ext cx="8222100" cy="24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Chapter 15: </a:t>
            </a:r>
            <a:endParaRPr/>
          </a:p>
          <a:p>
            <a:pPr indent="0" lvl="0" marL="0" rtl="0" algn="l">
              <a:spcBef>
                <a:spcPts val="0"/>
              </a:spcBef>
              <a:spcAft>
                <a:spcPts val="0"/>
              </a:spcAft>
              <a:buClr>
                <a:srgbClr val="000000"/>
              </a:buClr>
              <a:buSzPts val="1100"/>
              <a:buFont typeface="Arial"/>
              <a:buNone/>
            </a:pPr>
            <a:r>
              <a:rPr lang="en"/>
              <a:t>Testing Angular Applications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2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test Angular applications?</a:t>
            </a:r>
            <a:endParaRPr/>
          </a:p>
        </p:txBody>
      </p:sp>
      <p:sp>
        <p:nvSpPr>
          <p:cNvPr id="1524" name="Google Shape;1524;p217"/>
          <p:cNvSpPr txBox="1"/>
          <p:nvPr>
            <p:ph idx="4294967295" type="body"/>
          </p:nvPr>
        </p:nvSpPr>
        <p:spPr>
          <a:xfrm>
            <a:off x="471900" y="1048300"/>
            <a:ext cx="8222100" cy="3581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Angular has always been a test-friendly framework, with dependency injection as a way to inject test data easily</a:t>
            </a:r>
            <a:endParaRPr sz="2400">
              <a:solidFill>
                <a:srgbClr val="434343"/>
              </a:solidFill>
            </a:endParaRPr>
          </a:p>
          <a:p>
            <a:pPr indent="-381000" lvl="0" marL="457200" marR="0" rtl="0" algn="l">
              <a:lnSpc>
                <a:spcPct val="100000"/>
              </a:lnSpc>
              <a:spcBef>
                <a:spcPts val="1000"/>
              </a:spcBef>
              <a:spcAft>
                <a:spcPts val="0"/>
              </a:spcAft>
              <a:buClr>
                <a:srgbClr val="434343"/>
              </a:buClr>
              <a:buSzPts val="2400"/>
              <a:buChar char="●"/>
            </a:pPr>
            <a:r>
              <a:rPr lang="en" sz="2400">
                <a:solidFill>
                  <a:srgbClr val="434343"/>
                </a:solidFill>
              </a:rPr>
              <a:t>As a result, it supports </a:t>
            </a:r>
            <a:r>
              <a:rPr b="1" lang="en" sz="2400">
                <a:solidFill>
                  <a:srgbClr val="434343"/>
                </a:solidFill>
              </a:rPr>
              <a:t>Jasmine</a:t>
            </a:r>
            <a:r>
              <a:rPr lang="en" sz="2400">
                <a:solidFill>
                  <a:srgbClr val="434343"/>
                </a:solidFill>
              </a:rPr>
              <a:t>, the most popular Javascript testing framework</a:t>
            </a:r>
            <a:endParaRPr sz="2400">
              <a:solidFill>
                <a:srgbClr val="434343"/>
              </a:solidFill>
            </a:endParaRPr>
          </a:p>
          <a:p>
            <a:pPr indent="-381000" lvl="0" marL="457200" marR="0" rtl="0" algn="l">
              <a:lnSpc>
                <a:spcPct val="100000"/>
              </a:lnSpc>
              <a:spcBef>
                <a:spcPts val="1000"/>
              </a:spcBef>
              <a:spcAft>
                <a:spcPts val="1000"/>
              </a:spcAft>
              <a:buClr>
                <a:srgbClr val="434343"/>
              </a:buClr>
              <a:buSzPts val="2400"/>
              <a:buChar char="●"/>
            </a:pPr>
            <a:r>
              <a:rPr lang="en" sz="2400">
                <a:solidFill>
                  <a:srgbClr val="434343"/>
                </a:solidFill>
              </a:rPr>
              <a:t>Angular CLI generates Jasmine test specs automatically and brings tooling for Jasmine, Karma and Protractor testing.</a:t>
            </a:r>
            <a:endParaRPr sz="2400">
              <a:solidFill>
                <a:srgbClr val="434343"/>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2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test Angular applications?</a:t>
            </a:r>
            <a:endParaRPr/>
          </a:p>
        </p:txBody>
      </p:sp>
      <p:sp>
        <p:nvSpPr>
          <p:cNvPr id="1530" name="Google Shape;1530;p218"/>
          <p:cNvSpPr txBox="1"/>
          <p:nvPr>
            <p:ph idx="4294967295" type="body"/>
          </p:nvPr>
        </p:nvSpPr>
        <p:spPr>
          <a:xfrm>
            <a:off x="471900" y="927650"/>
            <a:ext cx="8222100" cy="3838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rgbClr val="434343"/>
                </a:solidFill>
              </a:rPr>
              <a:t>The full testing guide can be found here: </a:t>
            </a:r>
            <a:r>
              <a:rPr lang="en" sz="2400" u="sng">
                <a:solidFill>
                  <a:schemeClr val="hlink"/>
                </a:solidFill>
                <a:hlinkClick r:id="rId3"/>
              </a:rPr>
              <a:t>https://angular.io/guide/testing</a:t>
            </a:r>
            <a:endParaRPr sz="1000"/>
          </a:p>
          <a:p>
            <a:pPr indent="-381000" lvl="0" marL="457200" marR="0" rtl="0" algn="l">
              <a:lnSpc>
                <a:spcPct val="100000"/>
              </a:lnSpc>
              <a:spcBef>
                <a:spcPts val="1000"/>
              </a:spcBef>
              <a:spcAft>
                <a:spcPts val="0"/>
              </a:spcAft>
              <a:buClr>
                <a:srgbClr val="434343"/>
              </a:buClr>
              <a:buSzPts val="2400"/>
              <a:buChar char="●"/>
            </a:pPr>
            <a:r>
              <a:rPr lang="en" sz="2400">
                <a:solidFill>
                  <a:srgbClr val="434343"/>
                </a:solidFill>
              </a:rPr>
              <a:t>It’s a complete guide with examples for a lot of different test cases</a:t>
            </a:r>
            <a:endParaRPr sz="2400">
              <a:solidFill>
                <a:srgbClr val="434343"/>
              </a:solidFill>
            </a:endParaRPr>
          </a:p>
          <a:p>
            <a:pPr indent="-381000" lvl="0" marL="457200" marR="0" rtl="0" algn="l">
              <a:lnSpc>
                <a:spcPct val="100000"/>
              </a:lnSpc>
              <a:spcBef>
                <a:spcPts val="1000"/>
              </a:spcBef>
              <a:spcAft>
                <a:spcPts val="1000"/>
              </a:spcAft>
              <a:buClr>
                <a:srgbClr val="434343"/>
              </a:buClr>
              <a:buSzPts val="2400"/>
              <a:buChar char="●"/>
            </a:pPr>
            <a:r>
              <a:rPr lang="en" sz="2400">
                <a:solidFill>
                  <a:srgbClr val="434343"/>
                </a:solidFill>
              </a:rPr>
              <a:t>Angular provides testing utilities (</a:t>
            </a:r>
            <a:r>
              <a:rPr b="1" lang="en" sz="2400">
                <a:solidFill>
                  <a:srgbClr val="434343"/>
                </a:solidFill>
                <a:latin typeface="Consolas"/>
                <a:ea typeface="Consolas"/>
                <a:cs typeface="Consolas"/>
                <a:sym typeface="Consolas"/>
              </a:rPr>
              <a:t>TestBed</a:t>
            </a:r>
            <a:r>
              <a:rPr lang="en" sz="2400">
                <a:solidFill>
                  <a:srgbClr val="434343"/>
                </a:solidFill>
              </a:rPr>
              <a:t>) that create a test environment for the Angular application code under test (custom dependency injection, etc.)</a:t>
            </a:r>
            <a:endParaRPr sz="2400">
              <a:solidFill>
                <a:srgbClr val="434343"/>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219"/>
          <p:cNvSpPr txBox="1"/>
          <p:nvPr>
            <p:ph type="title"/>
          </p:nvPr>
        </p:nvSpPr>
        <p:spPr>
          <a:xfrm>
            <a:off x="226075" y="357800"/>
            <a:ext cx="2808000" cy="90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Jasmine</a:t>
            </a:r>
            <a:endParaRPr sz="3600"/>
          </a:p>
        </p:txBody>
      </p:sp>
      <p:sp>
        <p:nvSpPr>
          <p:cNvPr id="1536" name="Google Shape;1536;p219"/>
          <p:cNvSpPr txBox="1"/>
          <p:nvPr>
            <p:ph idx="1" type="body"/>
          </p:nvPr>
        </p:nvSpPr>
        <p:spPr>
          <a:xfrm>
            <a:off x="226075" y="1608500"/>
            <a:ext cx="2808000" cy="29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 is an open source testing framework for JavaScript.</a:t>
            </a:r>
            <a:endParaRPr/>
          </a:p>
          <a:p>
            <a:pPr indent="0" lvl="0" marL="0" rtl="0" algn="l">
              <a:spcBef>
                <a:spcPts val="1600"/>
              </a:spcBef>
              <a:spcAft>
                <a:spcPts val="0"/>
              </a:spcAft>
              <a:buNone/>
            </a:pPr>
            <a:r>
              <a:rPr lang="en"/>
              <a:t>Jasmine aims to be easy to read: Code can almost read just like plain English sentences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sz="2000">
              <a:solidFill>
                <a:srgbClr val="252525"/>
              </a:solidFill>
            </a:endParaRPr>
          </a:p>
        </p:txBody>
      </p:sp>
      <p:sp>
        <p:nvSpPr>
          <p:cNvPr id="1537" name="Google Shape;1537;p219"/>
          <p:cNvSpPr txBox="1"/>
          <p:nvPr/>
        </p:nvSpPr>
        <p:spPr>
          <a:xfrm>
            <a:off x="3550375" y="682775"/>
            <a:ext cx="5560800" cy="42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t>Example of code</a:t>
            </a:r>
            <a:endParaRPr sz="1800" u="sng"/>
          </a:p>
          <a:p>
            <a:pPr indent="0" lvl="0" marL="0" rtl="0" algn="l">
              <a:spcBef>
                <a:spcPts val="0"/>
              </a:spcBef>
              <a:spcAft>
                <a:spcPts val="0"/>
              </a:spcAft>
              <a:buNone/>
            </a:pPr>
            <a:r>
              <a:t/>
            </a:r>
            <a:endParaRPr sz="1800" u="sng"/>
          </a:p>
          <a:p>
            <a:pPr indent="0" lvl="0" marL="0" rtl="0" algn="l">
              <a:spcBef>
                <a:spcPts val="0"/>
              </a:spcBef>
              <a:spcAft>
                <a:spcPts val="0"/>
              </a:spcAft>
              <a:buClr>
                <a:srgbClr val="000000"/>
              </a:buClr>
              <a:buSzPts val="1100"/>
              <a:buFont typeface="Arial"/>
              <a:buNone/>
            </a:pPr>
            <a:r>
              <a:rPr b="1" lang="en" sz="1800">
                <a:solidFill>
                  <a:srgbClr val="000080"/>
                </a:solidFill>
                <a:highlight>
                  <a:srgbClr val="FFFFFF"/>
                </a:highlight>
                <a:latin typeface="Consolas"/>
                <a:ea typeface="Consolas"/>
                <a:cs typeface="Consolas"/>
                <a:sym typeface="Consolas"/>
              </a:rPr>
              <a:t>function </a:t>
            </a:r>
            <a:r>
              <a:rPr i="1" lang="en" sz="1800">
                <a:highlight>
                  <a:srgbClr val="FFFFFF"/>
                </a:highlight>
                <a:latin typeface="Consolas"/>
                <a:ea typeface="Consolas"/>
                <a:cs typeface="Consolas"/>
                <a:sym typeface="Consolas"/>
              </a:rPr>
              <a:t>helloWorld</a:t>
            </a:r>
            <a:r>
              <a:rPr lang="en" sz="1800">
                <a:highlight>
                  <a:srgbClr val="FFFFFF"/>
                </a:highlight>
                <a:latin typeface="Consolas"/>
                <a:ea typeface="Consolas"/>
                <a:cs typeface="Consolas"/>
                <a:sym typeface="Consolas"/>
              </a:rPr>
              <a:t>() {</a:t>
            </a:r>
            <a:endParaRPr sz="1800">
              <a:highlight>
                <a:srgbClr val="FFFFFF"/>
              </a:highlight>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highlight>
                  <a:srgbClr val="FFFFFF"/>
                </a:highlight>
                <a:latin typeface="Consolas"/>
                <a:ea typeface="Consolas"/>
                <a:cs typeface="Consolas"/>
                <a:sym typeface="Consolas"/>
              </a:rPr>
              <a:t> </a:t>
            </a:r>
            <a:r>
              <a:rPr b="1" lang="en" sz="1800">
                <a:solidFill>
                  <a:srgbClr val="000080"/>
                </a:solidFill>
                <a:highlight>
                  <a:srgbClr val="FFFFFF"/>
                </a:highlight>
                <a:latin typeface="Consolas"/>
                <a:ea typeface="Consolas"/>
                <a:cs typeface="Consolas"/>
                <a:sym typeface="Consolas"/>
              </a:rPr>
              <a:t>return </a:t>
            </a:r>
            <a:r>
              <a:rPr b="1" lang="en" sz="1800">
                <a:solidFill>
                  <a:srgbClr val="008000"/>
                </a:solidFill>
                <a:highlight>
                  <a:srgbClr val="FFFFFF"/>
                </a:highlight>
                <a:latin typeface="Consolas"/>
                <a:ea typeface="Consolas"/>
                <a:cs typeface="Consolas"/>
                <a:sym typeface="Consolas"/>
              </a:rPr>
              <a:t>'Hello world!'</a:t>
            </a:r>
            <a:r>
              <a:rPr lang="en" sz="1800">
                <a:highlight>
                  <a:srgbClr val="FFFFFF"/>
                </a:highlight>
                <a:latin typeface="Consolas"/>
                <a:ea typeface="Consolas"/>
                <a:cs typeface="Consolas"/>
                <a:sym typeface="Consolas"/>
              </a:rPr>
              <a:t>;</a:t>
            </a:r>
            <a:endParaRPr sz="1800">
              <a:highlight>
                <a:srgbClr val="FFFFFF"/>
              </a:highlight>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highlight>
                  <a:srgbClr val="FFFFFF"/>
                </a:highlight>
                <a:latin typeface="Consolas"/>
                <a:ea typeface="Consolas"/>
                <a:cs typeface="Consolas"/>
                <a:sym typeface="Consolas"/>
              </a:rPr>
              <a:t>}</a:t>
            </a:r>
            <a:endParaRPr sz="1800">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highlight>
                <a:srgbClr val="EFEFEF"/>
              </a:highlight>
              <a:latin typeface="Consolas"/>
              <a:ea typeface="Consolas"/>
              <a:cs typeface="Consolas"/>
              <a:sym typeface="Consolas"/>
            </a:endParaRPr>
          </a:p>
          <a:p>
            <a:pPr indent="0" lvl="0" marL="0" rtl="0" algn="l">
              <a:spcBef>
                <a:spcPts val="0"/>
              </a:spcBef>
              <a:spcAft>
                <a:spcPts val="0"/>
              </a:spcAft>
              <a:buNone/>
            </a:pPr>
            <a:r>
              <a:rPr lang="en" sz="1800" u="sng"/>
              <a:t>Jasmine test for that code</a:t>
            </a:r>
            <a:endParaRPr sz="1800" u="sng"/>
          </a:p>
          <a:p>
            <a:pPr indent="0" lvl="0" marL="0" rtl="0" algn="l">
              <a:spcBef>
                <a:spcPts val="0"/>
              </a:spcBef>
              <a:spcAft>
                <a:spcPts val="0"/>
              </a:spcAft>
              <a:buNone/>
            </a:pPr>
            <a:r>
              <a:t/>
            </a:r>
            <a:endParaRPr sz="1800" u="sng"/>
          </a:p>
          <a:p>
            <a:pPr indent="0" lvl="0" marL="0" rtl="0" algn="l">
              <a:spcBef>
                <a:spcPts val="0"/>
              </a:spcBef>
              <a:spcAft>
                <a:spcPts val="0"/>
              </a:spcAft>
              <a:buClr>
                <a:srgbClr val="000000"/>
              </a:buClr>
              <a:buSzPts val="1100"/>
              <a:buFont typeface="Arial"/>
              <a:buNone/>
            </a:pPr>
            <a:r>
              <a:rPr i="1" lang="en" sz="1600">
                <a:highlight>
                  <a:srgbClr val="FFFFFF"/>
                </a:highlight>
                <a:latin typeface="Consolas"/>
                <a:ea typeface="Consolas"/>
                <a:cs typeface="Consolas"/>
                <a:sym typeface="Consolas"/>
              </a:rPr>
              <a:t>describe</a:t>
            </a:r>
            <a:r>
              <a:rPr lang="en" sz="1600">
                <a:highlight>
                  <a:srgbClr val="FFFFFF"/>
                </a:highlight>
                <a:latin typeface="Consolas"/>
                <a:ea typeface="Consolas"/>
                <a:cs typeface="Consolas"/>
                <a:sym typeface="Consolas"/>
              </a:rPr>
              <a:t>(</a:t>
            </a:r>
            <a:r>
              <a:rPr b="1" lang="en" sz="1600">
                <a:solidFill>
                  <a:srgbClr val="008000"/>
                </a:solidFill>
                <a:highlight>
                  <a:srgbClr val="FFFFFF"/>
                </a:highlight>
                <a:latin typeface="Consolas"/>
                <a:ea typeface="Consolas"/>
                <a:cs typeface="Consolas"/>
                <a:sym typeface="Consolas"/>
              </a:rPr>
              <a:t>'Hello world test'</a:t>
            </a:r>
            <a:r>
              <a:rPr lang="en" sz="1600">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function </a:t>
            </a:r>
            <a:r>
              <a:rPr lang="en" sz="1600">
                <a:highlight>
                  <a:srgbClr val="FFFFFF"/>
                </a:highlight>
                <a:latin typeface="Consolas"/>
                <a:ea typeface="Consolas"/>
                <a:cs typeface="Consolas"/>
                <a:sym typeface="Consolas"/>
              </a:rPr>
              <a:t>() {</a:t>
            </a:r>
            <a:endParaRPr sz="1600">
              <a:highlight>
                <a:srgbClr val="FFFFFF"/>
              </a:highlight>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highlight>
                  <a:srgbClr val="FFFFFF"/>
                </a:highlight>
                <a:latin typeface="Consolas"/>
                <a:ea typeface="Consolas"/>
                <a:cs typeface="Consolas"/>
                <a:sym typeface="Consolas"/>
              </a:rPr>
              <a:t> </a:t>
            </a:r>
            <a:r>
              <a:rPr i="1" lang="en" sz="1600">
                <a:highlight>
                  <a:srgbClr val="FFFFFF"/>
                </a:highlight>
                <a:latin typeface="Consolas"/>
                <a:ea typeface="Consolas"/>
                <a:cs typeface="Consolas"/>
                <a:sym typeface="Consolas"/>
              </a:rPr>
              <a:t>it</a:t>
            </a:r>
            <a:r>
              <a:rPr lang="en" sz="1600">
                <a:highlight>
                  <a:srgbClr val="FFFFFF"/>
                </a:highlight>
                <a:latin typeface="Consolas"/>
                <a:ea typeface="Consolas"/>
                <a:cs typeface="Consolas"/>
                <a:sym typeface="Consolas"/>
              </a:rPr>
              <a:t>(</a:t>
            </a:r>
            <a:r>
              <a:rPr b="1" lang="en" sz="1600">
                <a:solidFill>
                  <a:srgbClr val="008000"/>
                </a:solidFill>
                <a:highlight>
                  <a:srgbClr val="FFFFFF"/>
                </a:highlight>
                <a:latin typeface="Consolas"/>
                <a:ea typeface="Consolas"/>
                <a:cs typeface="Consolas"/>
                <a:sym typeface="Consolas"/>
              </a:rPr>
              <a:t>'says hello'</a:t>
            </a:r>
            <a:r>
              <a:rPr lang="en" sz="1600">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function </a:t>
            </a:r>
            <a:r>
              <a:rPr lang="en" sz="1600">
                <a:highlight>
                  <a:srgbClr val="FFFFFF"/>
                </a:highlight>
                <a:latin typeface="Consolas"/>
                <a:ea typeface="Consolas"/>
                <a:cs typeface="Consolas"/>
                <a:sym typeface="Consolas"/>
              </a:rPr>
              <a:t>() {</a:t>
            </a:r>
            <a:endParaRPr sz="1600">
              <a:highlight>
                <a:srgbClr val="FFFFFF"/>
              </a:highlight>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highlight>
                  <a:srgbClr val="FFFFFF"/>
                </a:highlight>
                <a:latin typeface="Consolas"/>
                <a:ea typeface="Consolas"/>
                <a:cs typeface="Consolas"/>
                <a:sym typeface="Consolas"/>
              </a:rPr>
              <a:t>   </a:t>
            </a:r>
            <a:r>
              <a:rPr i="1" lang="en" sz="1600">
                <a:highlight>
                  <a:srgbClr val="FFFFFF"/>
                </a:highlight>
                <a:latin typeface="Consolas"/>
                <a:ea typeface="Consolas"/>
                <a:cs typeface="Consolas"/>
                <a:sym typeface="Consolas"/>
              </a:rPr>
              <a:t>expect</a:t>
            </a:r>
            <a:r>
              <a:rPr lang="en" sz="1600">
                <a:highlight>
                  <a:srgbClr val="FFFFFF"/>
                </a:highlight>
                <a:latin typeface="Consolas"/>
                <a:ea typeface="Consolas"/>
                <a:cs typeface="Consolas"/>
                <a:sym typeface="Consolas"/>
              </a:rPr>
              <a:t>(</a:t>
            </a:r>
            <a:r>
              <a:rPr i="1" lang="en" sz="1600">
                <a:highlight>
                  <a:srgbClr val="FFFFFF"/>
                </a:highlight>
                <a:latin typeface="Consolas"/>
                <a:ea typeface="Consolas"/>
                <a:cs typeface="Consolas"/>
                <a:sym typeface="Consolas"/>
              </a:rPr>
              <a:t>helloWorld</a:t>
            </a:r>
            <a:r>
              <a:rPr lang="en" sz="1600">
                <a:highlight>
                  <a:srgbClr val="FFFFFF"/>
                </a:highlight>
                <a:latin typeface="Consolas"/>
                <a:ea typeface="Consolas"/>
                <a:cs typeface="Consolas"/>
                <a:sym typeface="Consolas"/>
              </a:rPr>
              <a:t>()).</a:t>
            </a:r>
            <a:r>
              <a:rPr lang="en" sz="1600">
                <a:solidFill>
                  <a:srgbClr val="7A7A43"/>
                </a:solidFill>
                <a:highlight>
                  <a:srgbClr val="FFFFFF"/>
                </a:highlight>
                <a:latin typeface="Consolas"/>
                <a:ea typeface="Consolas"/>
                <a:cs typeface="Consolas"/>
                <a:sym typeface="Consolas"/>
              </a:rPr>
              <a:t>toEqual</a:t>
            </a:r>
            <a:r>
              <a:rPr lang="en" sz="1600">
                <a:highlight>
                  <a:srgbClr val="FFFFFF"/>
                </a:highlight>
                <a:latin typeface="Consolas"/>
                <a:ea typeface="Consolas"/>
                <a:cs typeface="Consolas"/>
                <a:sym typeface="Consolas"/>
              </a:rPr>
              <a:t>(</a:t>
            </a:r>
            <a:r>
              <a:rPr b="1" lang="en" sz="1600">
                <a:solidFill>
                  <a:srgbClr val="008000"/>
                </a:solidFill>
                <a:highlight>
                  <a:srgbClr val="FFFFFF"/>
                </a:highlight>
                <a:latin typeface="Consolas"/>
                <a:ea typeface="Consolas"/>
                <a:cs typeface="Consolas"/>
                <a:sym typeface="Consolas"/>
              </a:rPr>
              <a:t>'Hello world!'</a:t>
            </a:r>
            <a:r>
              <a:rPr lang="en" sz="1600">
                <a:highlight>
                  <a:srgbClr val="FFFFFF"/>
                </a:highlight>
                <a:latin typeface="Consolas"/>
                <a:ea typeface="Consolas"/>
                <a:cs typeface="Consolas"/>
                <a:sym typeface="Consolas"/>
              </a:rPr>
              <a:t>);</a:t>
            </a:r>
            <a:endParaRPr sz="1600">
              <a:highlight>
                <a:srgbClr val="FFFFFF"/>
              </a:highlight>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highlight>
                  <a:srgbClr val="FFFFFF"/>
                </a:highlight>
                <a:latin typeface="Consolas"/>
                <a:ea typeface="Consolas"/>
                <a:cs typeface="Consolas"/>
                <a:sym typeface="Consolas"/>
              </a:rPr>
              <a:t> });</a:t>
            </a:r>
            <a:endParaRPr sz="1600">
              <a:highlight>
                <a:srgbClr val="FFFFFF"/>
              </a:highlight>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highlight>
                  <a:srgbClr val="FFFFFF"/>
                </a:highlight>
                <a:latin typeface="Consolas"/>
                <a:ea typeface="Consolas"/>
                <a:cs typeface="Consolas"/>
                <a:sym typeface="Consolas"/>
              </a:rPr>
              <a:t>});</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u="sng"/>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component: HTML and CSS</a:t>
            </a:r>
            <a:endParaRPr/>
          </a:p>
        </p:txBody>
      </p:sp>
      <p:sp>
        <p:nvSpPr>
          <p:cNvPr id="350" name="Google Shape;350;p67"/>
          <p:cNvSpPr txBox="1"/>
          <p:nvPr>
            <p:ph idx="4294967295" type="body"/>
          </p:nvPr>
        </p:nvSpPr>
        <p:spPr>
          <a:xfrm>
            <a:off x="457200" y="891300"/>
            <a:ext cx="8229600" cy="4034400"/>
          </a:xfrm>
          <a:prstGeom prst="rect">
            <a:avLst/>
          </a:prstGeom>
          <a:solidFill>
            <a:srgbClr val="FFFFFF"/>
          </a:solidFill>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Both HTML and CSS for a component can be stored in their own files</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We get those files loaded using the following syntax:</a:t>
            </a:r>
            <a:endParaRPr sz="2600">
              <a:solidFill>
                <a:srgbClr val="434343"/>
              </a:solidFill>
            </a:endParaRPr>
          </a:p>
          <a:p>
            <a:pPr indent="0" lvl="0" marL="1371600" rtl="0" algn="l">
              <a:lnSpc>
                <a:spcPct val="100000"/>
              </a:lnSpc>
              <a:spcBef>
                <a:spcPts val="600"/>
              </a:spcBef>
              <a:spcAft>
                <a:spcPts val="0"/>
              </a:spcAft>
              <a:buClr>
                <a:srgbClr val="000000"/>
              </a:buClr>
              <a:buSzPts val="1100"/>
              <a:buFont typeface="Arial"/>
              <a:buNone/>
            </a:pPr>
            <a:r>
              <a:rPr b="1" lang="en">
                <a:solidFill>
                  <a:srgbClr val="808000"/>
                </a:solidFill>
                <a:highlight>
                  <a:schemeClr val="lt1"/>
                </a:highlight>
                <a:latin typeface="Courier New"/>
                <a:ea typeface="Courier New"/>
                <a:cs typeface="Courier New"/>
                <a:sym typeface="Courier New"/>
              </a:rPr>
              <a:t>@Component</a:t>
            </a:r>
            <a:r>
              <a:rPr b="1" lang="en">
                <a:solidFill>
                  <a:srgbClr val="000000"/>
                </a:solidFill>
                <a:highlight>
                  <a:schemeClr val="lt1"/>
                </a:highlight>
                <a:latin typeface="Courier New"/>
                <a:ea typeface="Courier New"/>
                <a:cs typeface="Courier New"/>
                <a:sym typeface="Courier New"/>
              </a:rPr>
              <a:t>({</a:t>
            </a:r>
            <a:endParaRPr b="1">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b="1" lang="en">
                <a:solidFill>
                  <a:srgbClr val="000000"/>
                </a:solidFill>
                <a:highlight>
                  <a:schemeClr val="lt1"/>
                </a:highlight>
                <a:latin typeface="Courier New"/>
                <a:ea typeface="Courier New"/>
                <a:cs typeface="Courier New"/>
                <a:sym typeface="Courier New"/>
              </a:rPr>
              <a:t> </a:t>
            </a:r>
            <a:r>
              <a:rPr b="1" lang="en">
                <a:solidFill>
                  <a:srgbClr val="660E7A"/>
                </a:solidFill>
                <a:highlight>
                  <a:schemeClr val="lt1"/>
                </a:highlight>
                <a:latin typeface="Courier New"/>
                <a:ea typeface="Courier New"/>
                <a:cs typeface="Courier New"/>
                <a:sym typeface="Courier New"/>
              </a:rPr>
              <a:t>selector</a:t>
            </a:r>
            <a:r>
              <a:rPr b="1" lang="en">
                <a:solidFill>
                  <a:srgbClr val="000000"/>
                </a:solidFill>
                <a:highlight>
                  <a:schemeClr val="lt1"/>
                </a:highlight>
                <a:latin typeface="Courier New"/>
                <a:ea typeface="Courier New"/>
                <a:cs typeface="Courier New"/>
                <a:sym typeface="Courier New"/>
              </a:rPr>
              <a:t>: </a:t>
            </a:r>
            <a:r>
              <a:rPr b="1" lang="en">
                <a:solidFill>
                  <a:srgbClr val="008000"/>
                </a:solidFill>
                <a:highlight>
                  <a:schemeClr val="lt1"/>
                </a:highlight>
                <a:latin typeface="Courier New"/>
                <a:ea typeface="Courier New"/>
                <a:cs typeface="Courier New"/>
                <a:sym typeface="Courier New"/>
              </a:rPr>
              <a:t>'app-hello'</a:t>
            </a:r>
            <a:r>
              <a:rPr b="1" lang="en">
                <a:solidFill>
                  <a:srgbClr val="000000"/>
                </a:solidFill>
                <a:highlight>
                  <a:schemeClr val="lt1"/>
                </a:highlight>
                <a:latin typeface="Courier New"/>
                <a:ea typeface="Courier New"/>
                <a:cs typeface="Courier New"/>
                <a:sym typeface="Courier New"/>
              </a:rPr>
              <a:t>,</a:t>
            </a:r>
            <a:endParaRPr b="1">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b="1" lang="en">
                <a:solidFill>
                  <a:srgbClr val="000000"/>
                </a:solidFill>
                <a:highlight>
                  <a:schemeClr val="lt1"/>
                </a:highlight>
                <a:latin typeface="Courier New"/>
                <a:ea typeface="Courier New"/>
                <a:cs typeface="Courier New"/>
                <a:sym typeface="Courier New"/>
              </a:rPr>
              <a:t> </a:t>
            </a:r>
            <a:r>
              <a:rPr b="1" lang="en">
                <a:solidFill>
                  <a:srgbClr val="660E7A"/>
                </a:solidFill>
                <a:highlight>
                  <a:schemeClr val="lt1"/>
                </a:highlight>
                <a:latin typeface="Courier New"/>
                <a:ea typeface="Courier New"/>
                <a:cs typeface="Courier New"/>
                <a:sym typeface="Courier New"/>
              </a:rPr>
              <a:t>templateUrl</a:t>
            </a:r>
            <a:r>
              <a:rPr b="1" lang="en">
                <a:solidFill>
                  <a:srgbClr val="000000"/>
                </a:solidFill>
                <a:highlight>
                  <a:schemeClr val="lt1"/>
                </a:highlight>
                <a:latin typeface="Courier New"/>
                <a:ea typeface="Courier New"/>
                <a:cs typeface="Courier New"/>
                <a:sym typeface="Courier New"/>
              </a:rPr>
              <a:t>: </a:t>
            </a:r>
            <a:r>
              <a:rPr b="1" lang="en">
                <a:solidFill>
                  <a:srgbClr val="008000"/>
                </a:solidFill>
                <a:highlight>
                  <a:schemeClr val="lt1"/>
                </a:highlight>
                <a:latin typeface="Courier New"/>
                <a:ea typeface="Courier New"/>
                <a:cs typeface="Courier New"/>
                <a:sym typeface="Courier New"/>
              </a:rPr>
              <a:t>'./hello.component.html'</a:t>
            </a:r>
            <a:r>
              <a:rPr b="1" lang="en">
                <a:solidFill>
                  <a:srgbClr val="000000"/>
                </a:solidFill>
                <a:highlight>
                  <a:schemeClr val="lt1"/>
                </a:highlight>
                <a:latin typeface="Courier New"/>
                <a:ea typeface="Courier New"/>
                <a:cs typeface="Courier New"/>
                <a:sym typeface="Courier New"/>
              </a:rPr>
              <a:t>,</a:t>
            </a:r>
            <a:endParaRPr b="1">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b="1" lang="en">
                <a:solidFill>
                  <a:srgbClr val="000000"/>
                </a:solidFill>
                <a:highlight>
                  <a:schemeClr val="lt1"/>
                </a:highlight>
                <a:latin typeface="Courier New"/>
                <a:ea typeface="Courier New"/>
                <a:cs typeface="Courier New"/>
                <a:sym typeface="Courier New"/>
              </a:rPr>
              <a:t> </a:t>
            </a:r>
            <a:r>
              <a:rPr b="1" lang="en">
                <a:solidFill>
                  <a:srgbClr val="660E7A"/>
                </a:solidFill>
                <a:highlight>
                  <a:schemeClr val="lt1"/>
                </a:highlight>
                <a:latin typeface="Courier New"/>
                <a:ea typeface="Courier New"/>
                <a:cs typeface="Courier New"/>
                <a:sym typeface="Courier New"/>
              </a:rPr>
              <a:t>styleUrls</a:t>
            </a:r>
            <a:r>
              <a:rPr b="1" lang="en">
                <a:solidFill>
                  <a:srgbClr val="000000"/>
                </a:solidFill>
                <a:highlight>
                  <a:schemeClr val="lt1"/>
                </a:highlight>
                <a:latin typeface="Courier New"/>
                <a:ea typeface="Courier New"/>
                <a:cs typeface="Courier New"/>
                <a:sym typeface="Courier New"/>
              </a:rPr>
              <a:t>: [</a:t>
            </a:r>
            <a:r>
              <a:rPr b="1" lang="en">
                <a:solidFill>
                  <a:srgbClr val="008000"/>
                </a:solidFill>
                <a:highlight>
                  <a:schemeClr val="lt1"/>
                </a:highlight>
                <a:latin typeface="Courier New"/>
                <a:ea typeface="Courier New"/>
                <a:cs typeface="Courier New"/>
                <a:sym typeface="Courier New"/>
              </a:rPr>
              <a:t>'./hello.component.css'</a:t>
            </a:r>
            <a:r>
              <a:rPr b="1" lang="en">
                <a:solidFill>
                  <a:srgbClr val="000000"/>
                </a:solidFill>
                <a:highlight>
                  <a:schemeClr val="lt1"/>
                </a:highlight>
                <a:latin typeface="Courier New"/>
                <a:ea typeface="Courier New"/>
                <a:cs typeface="Courier New"/>
                <a:sym typeface="Courier New"/>
              </a:rPr>
              <a:t>]</a:t>
            </a:r>
            <a:endParaRPr b="1">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b="1" lang="en">
                <a:solidFill>
                  <a:srgbClr val="000000"/>
                </a:solidFill>
                <a:highlight>
                  <a:schemeClr val="lt1"/>
                </a:highlight>
                <a:latin typeface="Courier New"/>
                <a:ea typeface="Courier New"/>
                <a:cs typeface="Courier New"/>
                <a:sym typeface="Courier New"/>
              </a:rPr>
              <a:t>})</a:t>
            </a:r>
            <a:endParaRPr b="1">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b="1" lang="en">
                <a:solidFill>
                  <a:srgbClr val="000080"/>
                </a:solidFill>
                <a:highlight>
                  <a:schemeClr val="lt1"/>
                </a:highlight>
                <a:latin typeface="Courier New"/>
                <a:ea typeface="Courier New"/>
                <a:cs typeface="Courier New"/>
                <a:sym typeface="Courier New"/>
              </a:rPr>
              <a:t>export class </a:t>
            </a:r>
            <a:r>
              <a:rPr b="1" lang="en">
                <a:solidFill>
                  <a:srgbClr val="000000"/>
                </a:solidFill>
                <a:highlight>
                  <a:schemeClr val="lt1"/>
                </a:highlight>
                <a:latin typeface="Courier New"/>
                <a:ea typeface="Courier New"/>
                <a:cs typeface="Courier New"/>
                <a:sym typeface="Courier New"/>
              </a:rPr>
              <a:t>HelloComponent {</a:t>
            </a:r>
            <a:endParaRPr b="1">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b="1" lang="en">
                <a:solidFill>
                  <a:srgbClr val="000000"/>
                </a:solidFill>
                <a:highlight>
                  <a:schemeClr val="lt1"/>
                </a:highlight>
                <a:latin typeface="Courier New"/>
                <a:ea typeface="Courier New"/>
                <a:cs typeface="Courier New"/>
                <a:sym typeface="Courier New"/>
              </a:rPr>
              <a:t> </a:t>
            </a:r>
            <a:r>
              <a:rPr b="1" i="1" lang="en">
                <a:solidFill>
                  <a:srgbClr val="808080"/>
                </a:solidFill>
                <a:highlight>
                  <a:schemeClr val="lt1"/>
                </a:highlight>
                <a:latin typeface="Courier New"/>
                <a:ea typeface="Courier New"/>
                <a:cs typeface="Courier New"/>
                <a:sym typeface="Courier New"/>
              </a:rPr>
              <a:t>//</a:t>
            </a:r>
            <a:endParaRPr sz="2600">
              <a:solidFill>
                <a:srgbClr val="434343"/>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20"/>
          <p:cNvSpPr txBox="1"/>
          <p:nvPr>
            <p:ph type="title"/>
          </p:nvPr>
        </p:nvSpPr>
        <p:spPr>
          <a:xfrm>
            <a:off x="226075" y="494850"/>
            <a:ext cx="2808000" cy="90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Jasmine:</a:t>
            </a:r>
            <a:endParaRPr sz="3600"/>
          </a:p>
          <a:p>
            <a:pPr indent="0" lvl="0" marL="0" rtl="0" algn="l">
              <a:spcBef>
                <a:spcPts val="0"/>
              </a:spcBef>
              <a:spcAft>
                <a:spcPts val="0"/>
              </a:spcAft>
              <a:buNone/>
            </a:pPr>
            <a:r>
              <a:rPr lang="en" sz="3600"/>
              <a:t>Describe</a:t>
            </a:r>
            <a:endParaRPr sz="3600"/>
          </a:p>
        </p:txBody>
      </p:sp>
      <p:sp>
        <p:nvSpPr>
          <p:cNvPr id="1543" name="Google Shape;1543;p220"/>
          <p:cNvSpPr txBox="1"/>
          <p:nvPr>
            <p:ph idx="1" type="body"/>
          </p:nvPr>
        </p:nvSpPr>
        <p:spPr>
          <a:xfrm>
            <a:off x="226075" y="1608500"/>
            <a:ext cx="2808000" cy="29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describe function is for grouping related specs (tests), typically each test file has one at the top level. </a:t>
            </a:r>
            <a:endParaRPr/>
          </a:p>
          <a:p>
            <a:pPr indent="0" lvl="0" marL="0" rtl="0" algn="l">
              <a:spcBef>
                <a:spcPts val="1600"/>
              </a:spcBef>
              <a:spcAft>
                <a:spcPts val="0"/>
              </a:spcAft>
              <a:buNone/>
            </a:pPr>
            <a:r>
              <a:rPr lang="en"/>
              <a:t>The string parameter is for naming the collection of specs, and will be concatenated with specs to make a spec's full name. </a:t>
            </a:r>
            <a:endParaRPr/>
          </a:p>
          <a:p>
            <a:pPr indent="0" lvl="0" marL="0" rtl="0" algn="l">
              <a:spcBef>
                <a:spcPts val="1600"/>
              </a:spcBef>
              <a:spcAft>
                <a:spcPts val="1600"/>
              </a:spcAft>
              <a:buNone/>
            </a:pPr>
            <a:r>
              <a:t/>
            </a:r>
            <a:endParaRPr/>
          </a:p>
        </p:txBody>
      </p:sp>
      <p:sp>
        <p:nvSpPr>
          <p:cNvPr id="1544" name="Google Shape;1544;p220"/>
          <p:cNvSpPr txBox="1"/>
          <p:nvPr/>
        </p:nvSpPr>
        <p:spPr>
          <a:xfrm>
            <a:off x="3550375" y="682775"/>
            <a:ext cx="5560800" cy="42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u="sng"/>
          </a:p>
          <a:p>
            <a:pPr indent="0" lvl="0" marL="0" rtl="0" algn="l">
              <a:spcBef>
                <a:spcPts val="0"/>
              </a:spcBef>
              <a:spcAft>
                <a:spcPts val="0"/>
              </a:spcAft>
              <a:buNone/>
            </a:pPr>
            <a:r>
              <a:t/>
            </a:r>
            <a:endParaRPr sz="1800" u="sng"/>
          </a:p>
          <a:p>
            <a:pPr indent="0" lvl="0" marL="0" rtl="0" algn="l">
              <a:spcBef>
                <a:spcPts val="0"/>
              </a:spcBef>
              <a:spcAft>
                <a:spcPts val="0"/>
              </a:spcAft>
              <a:buNone/>
            </a:pPr>
            <a:r>
              <a:rPr i="1" lang="en" sz="1600">
                <a:highlight>
                  <a:srgbClr val="F1C232"/>
                </a:highlight>
                <a:latin typeface="Consolas"/>
                <a:ea typeface="Consolas"/>
                <a:cs typeface="Consolas"/>
                <a:sym typeface="Consolas"/>
              </a:rPr>
              <a:t>describe</a:t>
            </a:r>
            <a:r>
              <a:rPr lang="en" sz="1600">
                <a:highlight>
                  <a:srgbClr val="F1C232"/>
                </a:highlight>
                <a:latin typeface="Consolas"/>
                <a:ea typeface="Consolas"/>
                <a:cs typeface="Consolas"/>
                <a:sym typeface="Consolas"/>
              </a:rPr>
              <a:t>(</a:t>
            </a:r>
            <a:r>
              <a:rPr b="1" lang="en" sz="1600">
                <a:solidFill>
                  <a:srgbClr val="008000"/>
                </a:solidFill>
                <a:highlight>
                  <a:srgbClr val="FFFFFF"/>
                </a:highlight>
                <a:latin typeface="Consolas"/>
                <a:ea typeface="Consolas"/>
                <a:cs typeface="Consolas"/>
                <a:sym typeface="Consolas"/>
              </a:rPr>
              <a:t>'Hello world test'</a:t>
            </a:r>
            <a:r>
              <a:rPr lang="en" sz="1600">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function </a:t>
            </a:r>
            <a:r>
              <a:rPr lang="en" sz="1600">
                <a:highlight>
                  <a:srgbClr val="FFFFFF"/>
                </a:highlight>
                <a:latin typeface="Consolas"/>
                <a:ea typeface="Consolas"/>
                <a:cs typeface="Consolas"/>
                <a:sym typeface="Consolas"/>
              </a:rPr>
              <a:t>()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rPr lang="en" sz="1600">
                <a:highlight>
                  <a:srgbClr val="FFFFFF"/>
                </a:highlight>
                <a:latin typeface="Consolas"/>
                <a:ea typeface="Consolas"/>
                <a:cs typeface="Consolas"/>
                <a:sym typeface="Consolas"/>
              </a:rPr>
              <a:t> </a:t>
            </a:r>
            <a:r>
              <a:rPr i="1" lang="en" sz="1600">
                <a:highlight>
                  <a:srgbClr val="FFFFFF"/>
                </a:highlight>
                <a:latin typeface="Consolas"/>
                <a:ea typeface="Consolas"/>
                <a:cs typeface="Consolas"/>
                <a:sym typeface="Consolas"/>
              </a:rPr>
              <a:t>it</a:t>
            </a:r>
            <a:r>
              <a:rPr lang="en" sz="1600">
                <a:highlight>
                  <a:srgbClr val="FFFFFF"/>
                </a:highlight>
                <a:latin typeface="Consolas"/>
                <a:ea typeface="Consolas"/>
                <a:cs typeface="Consolas"/>
                <a:sym typeface="Consolas"/>
              </a:rPr>
              <a:t>(</a:t>
            </a:r>
            <a:r>
              <a:rPr b="1" lang="en" sz="1600">
                <a:solidFill>
                  <a:srgbClr val="008000"/>
                </a:solidFill>
                <a:highlight>
                  <a:srgbClr val="FFFFFF"/>
                </a:highlight>
                <a:latin typeface="Consolas"/>
                <a:ea typeface="Consolas"/>
                <a:cs typeface="Consolas"/>
                <a:sym typeface="Consolas"/>
              </a:rPr>
              <a:t>'says hello'</a:t>
            </a:r>
            <a:r>
              <a:rPr lang="en" sz="1600">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function </a:t>
            </a:r>
            <a:r>
              <a:rPr lang="en" sz="1600">
                <a:highlight>
                  <a:srgbClr val="FFFFFF"/>
                </a:highlight>
                <a:latin typeface="Consolas"/>
                <a:ea typeface="Consolas"/>
                <a:cs typeface="Consolas"/>
                <a:sym typeface="Consolas"/>
              </a:rPr>
              <a:t>()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rPr lang="en" sz="1600">
                <a:highlight>
                  <a:srgbClr val="FFFFFF"/>
                </a:highlight>
                <a:latin typeface="Consolas"/>
                <a:ea typeface="Consolas"/>
                <a:cs typeface="Consolas"/>
                <a:sym typeface="Consolas"/>
              </a:rPr>
              <a:t>   </a:t>
            </a:r>
            <a:r>
              <a:rPr i="1" lang="en" sz="1600">
                <a:highlight>
                  <a:srgbClr val="FFFFFF"/>
                </a:highlight>
                <a:latin typeface="Consolas"/>
                <a:ea typeface="Consolas"/>
                <a:cs typeface="Consolas"/>
                <a:sym typeface="Consolas"/>
              </a:rPr>
              <a:t>expect</a:t>
            </a:r>
            <a:r>
              <a:rPr lang="en" sz="1600">
                <a:highlight>
                  <a:srgbClr val="FFFFFF"/>
                </a:highlight>
                <a:latin typeface="Consolas"/>
                <a:ea typeface="Consolas"/>
                <a:cs typeface="Consolas"/>
                <a:sym typeface="Consolas"/>
              </a:rPr>
              <a:t>(</a:t>
            </a:r>
            <a:r>
              <a:rPr i="1" lang="en" sz="1600">
                <a:highlight>
                  <a:srgbClr val="FFFFFF"/>
                </a:highlight>
                <a:latin typeface="Consolas"/>
                <a:ea typeface="Consolas"/>
                <a:cs typeface="Consolas"/>
                <a:sym typeface="Consolas"/>
              </a:rPr>
              <a:t>helloWorld</a:t>
            </a:r>
            <a:r>
              <a:rPr lang="en" sz="1600">
                <a:highlight>
                  <a:srgbClr val="FFFFFF"/>
                </a:highlight>
                <a:latin typeface="Consolas"/>
                <a:ea typeface="Consolas"/>
                <a:cs typeface="Consolas"/>
                <a:sym typeface="Consolas"/>
              </a:rPr>
              <a:t>()).</a:t>
            </a:r>
            <a:r>
              <a:rPr lang="en" sz="1600">
                <a:solidFill>
                  <a:srgbClr val="7A7A43"/>
                </a:solidFill>
                <a:highlight>
                  <a:srgbClr val="FFFFFF"/>
                </a:highlight>
                <a:latin typeface="Consolas"/>
                <a:ea typeface="Consolas"/>
                <a:cs typeface="Consolas"/>
                <a:sym typeface="Consolas"/>
              </a:rPr>
              <a:t>toEqual</a:t>
            </a:r>
            <a:r>
              <a:rPr lang="en" sz="1600">
                <a:highlight>
                  <a:srgbClr val="FFFFFF"/>
                </a:highlight>
                <a:latin typeface="Consolas"/>
                <a:ea typeface="Consolas"/>
                <a:cs typeface="Consolas"/>
                <a:sym typeface="Consolas"/>
              </a:rPr>
              <a:t>(</a:t>
            </a:r>
            <a:r>
              <a:rPr b="1" lang="en" sz="1600">
                <a:solidFill>
                  <a:srgbClr val="008000"/>
                </a:solidFill>
                <a:highlight>
                  <a:srgbClr val="FFFFFF"/>
                </a:highlight>
                <a:latin typeface="Consolas"/>
                <a:ea typeface="Consolas"/>
                <a:cs typeface="Consolas"/>
                <a:sym typeface="Consolas"/>
              </a:rPr>
              <a:t>'Hello world!'</a:t>
            </a:r>
            <a:r>
              <a:rPr lang="en" sz="1600">
                <a:highlight>
                  <a:srgbClr val="FFFFFF"/>
                </a:highlight>
                <a:latin typeface="Consolas"/>
                <a:ea typeface="Consolas"/>
                <a:cs typeface="Consolas"/>
                <a:sym typeface="Consolas"/>
              </a:rPr>
              <a:t>);</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rPr lang="en" sz="1600">
                <a:highlight>
                  <a:srgbClr val="FFFFFF"/>
                </a:highlight>
                <a:latin typeface="Consolas"/>
                <a:ea typeface="Consolas"/>
                <a:cs typeface="Consolas"/>
                <a:sym typeface="Consolas"/>
              </a:rPr>
              <a:t>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rPr lang="en" sz="1600">
                <a:highlight>
                  <a:srgbClr val="FFFFFF"/>
                </a:highlight>
                <a:latin typeface="Consolas"/>
                <a:ea typeface="Consolas"/>
                <a:cs typeface="Consolas"/>
                <a:sym typeface="Consolas"/>
              </a:rPr>
              <a:t>}</a:t>
            </a:r>
            <a:r>
              <a:rPr lang="en" sz="1600">
                <a:highlight>
                  <a:srgbClr val="F1C232"/>
                </a:highlight>
                <a:latin typeface="Consolas"/>
                <a:ea typeface="Consolas"/>
                <a:cs typeface="Consolas"/>
                <a:sym typeface="Consolas"/>
              </a:rPr>
              <a:t>)</a:t>
            </a:r>
            <a:r>
              <a:rPr lang="en" sz="1600">
                <a:highlight>
                  <a:srgbClr val="FFFFFF"/>
                </a:highlight>
                <a:latin typeface="Consolas"/>
                <a:ea typeface="Consolas"/>
                <a:cs typeface="Consolas"/>
                <a:sym typeface="Consolas"/>
              </a:rPr>
              <a:t>;</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u="sng"/>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221"/>
          <p:cNvSpPr txBox="1"/>
          <p:nvPr>
            <p:ph type="title"/>
          </p:nvPr>
        </p:nvSpPr>
        <p:spPr>
          <a:xfrm>
            <a:off x="226075" y="494850"/>
            <a:ext cx="2969700" cy="90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Jasmine:</a:t>
            </a:r>
            <a:endParaRPr sz="3600"/>
          </a:p>
          <a:p>
            <a:pPr indent="0" lvl="0" marL="0" rtl="0" algn="l">
              <a:spcBef>
                <a:spcPts val="0"/>
              </a:spcBef>
              <a:spcAft>
                <a:spcPts val="0"/>
              </a:spcAft>
              <a:buNone/>
            </a:pPr>
            <a:r>
              <a:rPr lang="en" sz="3600"/>
              <a:t>Specs with </a:t>
            </a:r>
            <a:r>
              <a:rPr b="1" lang="en" sz="3600"/>
              <a:t>it()</a:t>
            </a:r>
            <a:endParaRPr b="1" sz="3600"/>
          </a:p>
        </p:txBody>
      </p:sp>
      <p:sp>
        <p:nvSpPr>
          <p:cNvPr id="1550" name="Google Shape;1550;p221"/>
          <p:cNvSpPr txBox="1"/>
          <p:nvPr>
            <p:ph idx="1" type="body"/>
          </p:nvPr>
        </p:nvSpPr>
        <p:spPr>
          <a:xfrm>
            <a:off x="226075" y="1478850"/>
            <a:ext cx="2808000" cy="30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Specs are defined by calling the </a:t>
            </a:r>
            <a:r>
              <a:rPr b="1" lang="en">
                <a:latin typeface="Consolas"/>
                <a:ea typeface="Consolas"/>
                <a:cs typeface="Consolas"/>
                <a:sym typeface="Consolas"/>
              </a:rPr>
              <a:t>it</a:t>
            </a:r>
            <a:r>
              <a:rPr lang="en"/>
              <a:t> function, which takes two parameters:</a:t>
            </a:r>
            <a:endParaRPr/>
          </a:p>
          <a:p>
            <a:pPr indent="0" lvl="0" marL="0" rtl="0" algn="l">
              <a:spcBef>
                <a:spcPts val="1600"/>
              </a:spcBef>
              <a:spcAft>
                <a:spcPts val="0"/>
              </a:spcAft>
              <a:buNone/>
            </a:pPr>
            <a:r>
              <a:rPr lang="en"/>
              <a:t>The string is the title of the spec and the function is the test itself. </a:t>
            </a:r>
            <a:endParaRPr/>
          </a:p>
          <a:p>
            <a:pPr indent="0" lvl="0" marL="0" rtl="0" algn="l">
              <a:spcBef>
                <a:spcPts val="1600"/>
              </a:spcBef>
              <a:spcAft>
                <a:spcPts val="1600"/>
              </a:spcAft>
              <a:buNone/>
            </a:pPr>
            <a:r>
              <a:rPr lang="en"/>
              <a:t>A spec contains one or more expectations that test the state of the code. </a:t>
            </a:r>
            <a:endParaRPr/>
          </a:p>
        </p:txBody>
      </p:sp>
      <p:sp>
        <p:nvSpPr>
          <p:cNvPr id="1551" name="Google Shape;1551;p221"/>
          <p:cNvSpPr txBox="1"/>
          <p:nvPr/>
        </p:nvSpPr>
        <p:spPr>
          <a:xfrm>
            <a:off x="3550375" y="682775"/>
            <a:ext cx="5560800" cy="42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u="sng"/>
          </a:p>
          <a:p>
            <a:pPr indent="0" lvl="0" marL="0" rtl="0" algn="l">
              <a:spcBef>
                <a:spcPts val="0"/>
              </a:spcBef>
              <a:spcAft>
                <a:spcPts val="0"/>
              </a:spcAft>
              <a:buNone/>
            </a:pPr>
            <a:r>
              <a:t/>
            </a:r>
            <a:endParaRPr sz="1800" u="sng"/>
          </a:p>
          <a:p>
            <a:pPr indent="0" lvl="0" marL="0" rtl="0" algn="l">
              <a:spcBef>
                <a:spcPts val="0"/>
              </a:spcBef>
              <a:spcAft>
                <a:spcPts val="0"/>
              </a:spcAft>
              <a:buNone/>
            </a:pPr>
            <a:r>
              <a:rPr i="1" lang="en" sz="1600">
                <a:latin typeface="Consolas"/>
                <a:ea typeface="Consolas"/>
                <a:cs typeface="Consolas"/>
                <a:sym typeface="Consolas"/>
              </a:rPr>
              <a:t>describe</a:t>
            </a:r>
            <a:r>
              <a:rPr lang="en" sz="1600">
                <a:latin typeface="Consolas"/>
                <a:ea typeface="Consolas"/>
                <a:cs typeface="Consolas"/>
                <a:sym typeface="Consolas"/>
              </a:rPr>
              <a:t>(</a:t>
            </a:r>
            <a:r>
              <a:rPr b="1" lang="en" sz="1600">
                <a:solidFill>
                  <a:srgbClr val="008000"/>
                </a:solidFill>
                <a:highlight>
                  <a:srgbClr val="FFFFFF"/>
                </a:highlight>
                <a:latin typeface="Consolas"/>
                <a:ea typeface="Consolas"/>
                <a:cs typeface="Consolas"/>
                <a:sym typeface="Consolas"/>
              </a:rPr>
              <a:t>'Hello world test'</a:t>
            </a:r>
            <a:r>
              <a:rPr lang="en" sz="1600">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function </a:t>
            </a:r>
            <a:r>
              <a:rPr lang="en" sz="1600">
                <a:highlight>
                  <a:srgbClr val="FFFFFF"/>
                </a:highlight>
                <a:latin typeface="Consolas"/>
                <a:ea typeface="Consolas"/>
                <a:cs typeface="Consolas"/>
                <a:sym typeface="Consolas"/>
              </a:rPr>
              <a:t>()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rPr lang="en" sz="1600">
                <a:highlight>
                  <a:srgbClr val="FFFFFF"/>
                </a:highlight>
                <a:latin typeface="Consolas"/>
                <a:ea typeface="Consolas"/>
                <a:cs typeface="Consolas"/>
                <a:sym typeface="Consolas"/>
              </a:rPr>
              <a:t> </a:t>
            </a:r>
            <a:r>
              <a:rPr i="1" lang="en" sz="1600">
                <a:highlight>
                  <a:srgbClr val="F1C232"/>
                </a:highlight>
                <a:latin typeface="Consolas"/>
                <a:ea typeface="Consolas"/>
                <a:cs typeface="Consolas"/>
                <a:sym typeface="Consolas"/>
              </a:rPr>
              <a:t>it</a:t>
            </a:r>
            <a:r>
              <a:rPr lang="en" sz="1600">
                <a:highlight>
                  <a:srgbClr val="F1C232"/>
                </a:highlight>
                <a:latin typeface="Consolas"/>
                <a:ea typeface="Consolas"/>
                <a:cs typeface="Consolas"/>
                <a:sym typeface="Consolas"/>
              </a:rPr>
              <a:t>(</a:t>
            </a:r>
            <a:r>
              <a:rPr b="1" lang="en" sz="1600">
                <a:solidFill>
                  <a:srgbClr val="008000"/>
                </a:solidFill>
                <a:highlight>
                  <a:srgbClr val="FFFFFF"/>
                </a:highlight>
                <a:latin typeface="Consolas"/>
                <a:ea typeface="Consolas"/>
                <a:cs typeface="Consolas"/>
                <a:sym typeface="Consolas"/>
              </a:rPr>
              <a:t>'says hello'</a:t>
            </a:r>
            <a:r>
              <a:rPr lang="en" sz="1600">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function </a:t>
            </a:r>
            <a:r>
              <a:rPr lang="en" sz="1600">
                <a:highlight>
                  <a:srgbClr val="FFFFFF"/>
                </a:highlight>
                <a:latin typeface="Consolas"/>
                <a:ea typeface="Consolas"/>
                <a:cs typeface="Consolas"/>
                <a:sym typeface="Consolas"/>
              </a:rPr>
              <a:t>()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rPr lang="en" sz="1600">
                <a:highlight>
                  <a:srgbClr val="FFFFFF"/>
                </a:highlight>
                <a:latin typeface="Consolas"/>
                <a:ea typeface="Consolas"/>
                <a:cs typeface="Consolas"/>
                <a:sym typeface="Consolas"/>
              </a:rPr>
              <a:t>   </a:t>
            </a:r>
            <a:r>
              <a:rPr i="1" lang="en" sz="1600">
                <a:highlight>
                  <a:srgbClr val="FFFFFF"/>
                </a:highlight>
                <a:latin typeface="Consolas"/>
                <a:ea typeface="Consolas"/>
                <a:cs typeface="Consolas"/>
                <a:sym typeface="Consolas"/>
              </a:rPr>
              <a:t>expect</a:t>
            </a:r>
            <a:r>
              <a:rPr lang="en" sz="1600">
                <a:highlight>
                  <a:srgbClr val="FFFFFF"/>
                </a:highlight>
                <a:latin typeface="Consolas"/>
                <a:ea typeface="Consolas"/>
                <a:cs typeface="Consolas"/>
                <a:sym typeface="Consolas"/>
              </a:rPr>
              <a:t>(</a:t>
            </a:r>
            <a:r>
              <a:rPr i="1" lang="en" sz="1600">
                <a:highlight>
                  <a:srgbClr val="FFFFFF"/>
                </a:highlight>
                <a:latin typeface="Consolas"/>
                <a:ea typeface="Consolas"/>
                <a:cs typeface="Consolas"/>
                <a:sym typeface="Consolas"/>
              </a:rPr>
              <a:t>helloWorld</a:t>
            </a:r>
            <a:r>
              <a:rPr lang="en" sz="1600">
                <a:highlight>
                  <a:srgbClr val="FFFFFF"/>
                </a:highlight>
                <a:latin typeface="Consolas"/>
                <a:ea typeface="Consolas"/>
                <a:cs typeface="Consolas"/>
                <a:sym typeface="Consolas"/>
              </a:rPr>
              <a:t>()).</a:t>
            </a:r>
            <a:r>
              <a:rPr lang="en" sz="1600">
                <a:solidFill>
                  <a:srgbClr val="7A7A43"/>
                </a:solidFill>
                <a:highlight>
                  <a:srgbClr val="FFFFFF"/>
                </a:highlight>
                <a:latin typeface="Consolas"/>
                <a:ea typeface="Consolas"/>
                <a:cs typeface="Consolas"/>
                <a:sym typeface="Consolas"/>
              </a:rPr>
              <a:t>toEqual</a:t>
            </a:r>
            <a:r>
              <a:rPr lang="en" sz="1600">
                <a:highlight>
                  <a:srgbClr val="FFFFFF"/>
                </a:highlight>
                <a:latin typeface="Consolas"/>
                <a:ea typeface="Consolas"/>
                <a:cs typeface="Consolas"/>
                <a:sym typeface="Consolas"/>
              </a:rPr>
              <a:t>(</a:t>
            </a:r>
            <a:r>
              <a:rPr b="1" lang="en" sz="1600">
                <a:solidFill>
                  <a:srgbClr val="008000"/>
                </a:solidFill>
                <a:highlight>
                  <a:srgbClr val="FFFFFF"/>
                </a:highlight>
                <a:latin typeface="Consolas"/>
                <a:ea typeface="Consolas"/>
                <a:cs typeface="Consolas"/>
                <a:sym typeface="Consolas"/>
              </a:rPr>
              <a:t>'Hello world!'</a:t>
            </a:r>
            <a:r>
              <a:rPr lang="en" sz="1600">
                <a:highlight>
                  <a:srgbClr val="FFFFFF"/>
                </a:highlight>
                <a:latin typeface="Consolas"/>
                <a:ea typeface="Consolas"/>
                <a:cs typeface="Consolas"/>
                <a:sym typeface="Consolas"/>
              </a:rPr>
              <a:t>);</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rPr lang="en" sz="1600">
                <a:highlight>
                  <a:srgbClr val="FFFFFF"/>
                </a:highlight>
                <a:latin typeface="Consolas"/>
                <a:ea typeface="Consolas"/>
                <a:cs typeface="Consolas"/>
                <a:sym typeface="Consolas"/>
              </a:rPr>
              <a:t> }</a:t>
            </a:r>
            <a:r>
              <a:rPr lang="en" sz="1600">
                <a:highlight>
                  <a:srgbClr val="F1C232"/>
                </a:highlight>
                <a:latin typeface="Consolas"/>
                <a:ea typeface="Consolas"/>
                <a:cs typeface="Consolas"/>
                <a:sym typeface="Consolas"/>
              </a:rPr>
              <a:t>)</a:t>
            </a:r>
            <a:r>
              <a:rPr lang="en" sz="1600">
                <a:highlight>
                  <a:srgbClr val="FFFFFF"/>
                </a:highlight>
                <a:latin typeface="Consolas"/>
                <a:ea typeface="Consolas"/>
                <a:cs typeface="Consolas"/>
                <a:sym typeface="Consolas"/>
              </a:rPr>
              <a:t>;</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rPr lang="en" sz="1600">
                <a:highlight>
                  <a:srgbClr val="FFFFFF"/>
                </a:highlight>
                <a:latin typeface="Consolas"/>
                <a:ea typeface="Consolas"/>
                <a:cs typeface="Consolas"/>
                <a:sym typeface="Consolas"/>
              </a:rPr>
              <a:t>}</a:t>
            </a:r>
            <a:r>
              <a:rPr lang="en" sz="1600">
                <a:latin typeface="Consolas"/>
                <a:ea typeface="Consolas"/>
                <a:cs typeface="Consolas"/>
                <a:sym typeface="Consolas"/>
              </a:rPr>
              <a:t>)</a:t>
            </a:r>
            <a:r>
              <a:rPr lang="en" sz="1600">
                <a:highlight>
                  <a:srgbClr val="FFFFFF"/>
                </a:highlight>
                <a:latin typeface="Consolas"/>
                <a:ea typeface="Consolas"/>
                <a:cs typeface="Consolas"/>
                <a:sym typeface="Consolas"/>
              </a:rPr>
              <a:t>;</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u="sng"/>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222"/>
          <p:cNvSpPr txBox="1"/>
          <p:nvPr>
            <p:ph type="title"/>
          </p:nvPr>
        </p:nvSpPr>
        <p:spPr>
          <a:xfrm>
            <a:off x="226075" y="494850"/>
            <a:ext cx="2969700" cy="98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Expectations and matchers</a:t>
            </a:r>
            <a:endParaRPr b="1" sz="3600"/>
          </a:p>
        </p:txBody>
      </p:sp>
      <p:sp>
        <p:nvSpPr>
          <p:cNvPr id="1557" name="Google Shape;1557;p222"/>
          <p:cNvSpPr txBox="1"/>
          <p:nvPr>
            <p:ph idx="1" type="body"/>
          </p:nvPr>
        </p:nvSpPr>
        <p:spPr>
          <a:xfrm>
            <a:off x="226075" y="1587050"/>
            <a:ext cx="2808000" cy="29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Expectations are built with the function </a:t>
            </a:r>
            <a:r>
              <a:rPr b="1" lang="en">
                <a:latin typeface="Consolas"/>
                <a:ea typeface="Consolas"/>
                <a:cs typeface="Consolas"/>
                <a:sym typeface="Consolas"/>
              </a:rPr>
              <a:t>expect </a:t>
            </a:r>
            <a:r>
              <a:rPr lang="en"/>
              <a:t>which takes a value, called the actual. </a:t>
            </a:r>
            <a:endParaRPr/>
          </a:p>
          <a:p>
            <a:pPr indent="0" lvl="0" marL="0" rtl="0" algn="l">
              <a:spcBef>
                <a:spcPts val="1600"/>
              </a:spcBef>
              <a:spcAft>
                <a:spcPts val="1600"/>
              </a:spcAft>
              <a:buNone/>
            </a:pPr>
            <a:r>
              <a:rPr lang="en"/>
              <a:t>It is chained with a Matcher function, which takes the expected value.</a:t>
            </a:r>
            <a:endParaRPr/>
          </a:p>
        </p:txBody>
      </p:sp>
      <p:sp>
        <p:nvSpPr>
          <p:cNvPr id="1558" name="Google Shape;1558;p222"/>
          <p:cNvSpPr txBox="1"/>
          <p:nvPr/>
        </p:nvSpPr>
        <p:spPr>
          <a:xfrm>
            <a:off x="3477100" y="389550"/>
            <a:ext cx="5857500" cy="45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u="sng"/>
          </a:p>
          <a:p>
            <a:pPr indent="0" lvl="0" marL="0" rtl="0" algn="l">
              <a:spcBef>
                <a:spcPts val="0"/>
              </a:spcBef>
              <a:spcAft>
                <a:spcPts val="0"/>
              </a:spcAft>
              <a:buNone/>
            </a:pPr>
            <a:r>
              <a:t/>
            </a:r>
            <a:endParaRPr sz="1800" u="sng"/>
          </a:p>
          <a:p>
            <a:pPr indent="0" lvl="0" marL="0" rtl="0" algn="l">
              <a:spcBef>
                <a:spcPts val="0"/>
              </a:spcBef>
              <a:spcAft>
                <a:spcPts val="0"/>
              </a:spcAft>
              <a:buNone/>
            </a:pPr>
            <a:r>
              <a:t/>
            </a:r>
            <a:endParaRPr sz="1600">
              <a:highlight>
                <a:srgbClr val="FFFFFF"/>
              </a:highlight>
              <a:latin typeface="Consolas"/>
              <a:ea typeface="Consolas"/>
              <a:cs typeface="Consolas"/>
              <a:sym typeface="Consolas"/>
            </a:endParaRPr>
          </a:p>
          <a:p>
            <a:pPr indent="0" lvl="0" marL="0" rtl="0" algn="l">
              <a:lnSpc>
                <a:spcPct val="150000"/>
              </a:lnSpc>
              <a:spcBef>
                <a:spcPts val="1000"/>
              </a:spcBef>
              <a:spcAft>
                <a:spcPts val="0"/>
              </a:spcAft>
              <a:buNone/>
            </a:pPr>
            <a:r>
              <a:rPr i="1" lang="en" sz="1800">
                <a:highlight>
                  <a:srgbClr val="F1C232"/>
                </a:highlight>
                <a:latin typeface="Consolas"/>
                <a:ea typeface="Consolas"/>
                <a:cs typeface="Consolas"/>
                <a:sym typeface="Consolas"/>
              </a:rPr>
              <a:t>expect</a:t>
            </a:r>
            <a:r>
              <a:rPr lang="en" sz="1800">
                <a:highlight>
                  <a:srgbClr val="F1C232"/>
                </a:highlight>
                <a:latin typeface="Consolas"/>
                <a:ea typeface="Consolas"/>
                <a:cs typeface="Consolas"/>
                <a:sym typeface="Consolas"/>
              </a:rPr>
              <a:t>(</a:t>
            </a:r>
            <a:r>
              <a:rPr i="1" lang="en" sz="1800">
                <a:highlight>
                  <a:srgbClr val="FFFFFF"/>
                </a:highlight>
                <a:latin typeface="Consolas"/>
                <a:ea typeface="Consolas"/>
                <a:cs typeface="Consolas"/>
                <a:sym typeface="Consolas"/>
              </a:rPr>
              <a:t>helloWorld</a:t>
            </a:r>
            <a:r>
              <a:rPr lang="en" sz="1800">
                <a:highlight>
                  <a:srgbClr val="FFFFFF"/>
                </a:highlight>
                <a:latin typeface="Consolas"/>
                <a:ea typeface="Consolas"/>
                <a:cs typeface="Consolas"/>
                <a:sym typeface="Consolas"/>
              </a:rPr>
              <a:t>()).</a:t>
            </a:r>
            <a:r>
              <a:rPr lang="en" sz="1800">
                <a:solidFill>
                  <a:srgbClr val="7A7A43"/>
                </a:solidFill>
                <a:highlight>
                  <a:srgbClr val="F1C232"/>
                </a:highlight>
                <a:latin typeface="Consolas"/>
                <a:ea typeface="Consolas"/>
                <a:cs typeface="Consolas"/>
                <a:sym typeface="Consolas"/>
              </a:rPr>
              <a:t>toEqual</a:t>
            </a:r>
            <a:r>
              <a:rPr lang="en" sz="1800">
                <a:highlight>
                  <a:srgbClr val="F1C232"/>
                </a:highlight>
                <a:latin typeface="Consolas"/>
                <a:ea typeface="Consolas"/>
                <a:cs typeface="Consolas"/>
                <a:sym typeface="Consolas"/>
              </a:rPr>
              <a:t>(</a:t>
            </a:r>
            <a:r>
              <a:rPr b="1" lang="en" sz="1800">
                <a:solidFill>
                  <a:srgbClr val="008000"/>
                </a:solidFill>
                <a:highlight>
                  <a:srgbClr val="FFFFFF"/>
                </a:highlight>
                <a:latin typeface="Consolas"/>
                <a:ea typeface="Consolas"/>
                <a:cs typeface="Consolas"/>
                <a:sym typeface="Consolas"/>
              </a:rPr>
              <a:t>'Hello world'</a:t>
            </a:r>
            <a:r>
              <a:rPr lang="en" sz="1800">
                <a:highlight>
                  <a:srgbClr val="FFFFFF"/>
                </a:highlight>
                <a:latin typeface="Consolas"/>
                <a:ea typeface="Consolas"/>
                <a:cs typeface="Consolas"/>
                <a:sym typeface="Consolas"/>
              </a:rPr>
              <a:t>);</a:t>
            </a:r>
            <a:endParaRPr sz="1800">
              <a:highlight>
                <a:srgbClr val="FFFFFF"/>
              </a:highlight>
              <a:latin typeface="Consolas"/>
              <a:ea typeface="Consolas"/>
              <a:cs typeface="Consolas"/>
              <a:sym typeface="Consolas"/>
            </a:endParaRPr>
          </a:p>
          <a:p>
            <a:pPr indent="0" lvl="0" marL="0" rtl="0" algn="l">
              <a:lnSpc>
                <a:spcPct val="150000"/>
              </a:lnSpc>
              <a:spcBef>
                <a:spcPts val="1000"/>
              </a:spcBef>
              <a:spcAft>
                <a:spcPts val="0"/>
              </a:spcAft>
              <a:buNone/>
            </a:pPr>
            <a:r>
              <a:rPr i="1" lang="en" sz="1800">
                <a:latin typeface="Consolas"/>
                <a:ea typeface="Consolas"/>
                <a:cs typeface="Consolas"/>
                <a:sym typeface="Consolas"/>
              </a:rPr>
              <a:t>expect</a:t>
            </a:r>
            <a:r>
              <a:rPr lang="en" sz="1800">
                <a:latin typeface="Consolas"/>
                <a:ea typeface="Consolas"/>
                <a:cs typeface="Consolas"/>
                <a:sym typeface="Consolas"/>
              </a:rPr>
              <a:t>(</a:t>
            </a:r>
            <a:r>
              <a:rPr i="1" lang="en" sz="1800">
                <a:latin typeface="Consolas"/>
                <a:ea typeface="Consolas"/>
                <a:cs typeface="Consolas"/>
                <a:sym typeface="Consolas"/>
              </a:rPr>
              <a:t>1+1</a:t>
            </a:r>
            <a:r>
              <a:rPr lang="en" sz="1800">
                <a:latin typeface="Consolas"/>
                <a:ea typeface="Consolas"/>
                <a:cs typeface="Consolas"/>
                <a:sym typeface="Consolas"/>
              </a:rPr>
              <a:t>).</a:t>
            </a:r>
            <a:r>
              <a:rPr lang="en" sz="1800">
                <a:solidFill>
                  <a:srgbClr val="7A7A43"/>
                </a:solidFill>
                <a:latin typeface="Consolas"/>
                <a:ea typeface="Consolas"/>
                <a:cs typeface="Consolas"/>
                <a:sym typeface="Consolas"/>
              </a:rPr>
              <a:t>toBe</a:t>
            </a:r>
            <a:r>
              <a:rPr lang="en" sz="1800">
                <a:latin typeface="Consolas"/>
                <a:ea typeface="Consolas"/>
                <a:cs typeface="Consolas"/>
                <a:sym typeface="Consolas"/>
              </a:rPr>
              <a:t>(</a:t>
            </a:r>
            <a:r>
              <a:rPr b="1" lang="en" sz="1800">
                <a:solidFill>
                  <a:srgbClr val="008000"/>
                </a:solidFill>
                <a:latin typeface="Consolas"/>
                <a:ea typeface="Consolas"/>
                <a:cs typeface="Consolas"/>
                <a:sym typeface="Consolas"/>
              </a:rPr>
              <a:t>2</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50000"/>
              </a:lnSpc>
              <a:spcBef>
                <a:spcPts val="1000"/>
              </a:spcBef>
              <a:spcAft>
                <a:spcPts val="0"/>
              </a:spcAft>
              <a:buNone/>
            </a:pPr>
            <a:r>
              <a:rPr i="1" lang="en" sz="1800">
                <a:latin typeface="Consolas"/>
                <a:ea typeface="Consolas"/>
                <a:cs typeface="Consolas"/>
                <a:sym typeface="Consolas"/>
              </a:rPr>
              <a:t>expect</a:t>
            </a:r>
            <a:r>
              <a:rPr lang="en" sz="1800">
                <a:latin typeface="Consolas"/>
                <a:ea typeface="Consolas"/>
                <a:cs typeface="Consolas"/>
                <a:sym typeface="Consolas"/>
              </a:rPr>
              <a:t>(</a:t>
            </a:r>
            <a:r>
              <a:rPr i="1" lang="en" sz="1800">
                <a:latin typeface="Consolas"/>
                <a:ea typeface="Consolas"/>
                <a:cs typeface="Consolas"/>
                <a:sym typeface="Consolas"/>
              </a:rPr>
              <a:t>false</a:t>
            </a:r>
            <a:r>
              <a:rPr lang="en" sz="1800">
                <a:latin typeface="Consolas"/>
                <a:ea typeface="Consolas"/>
                <a:cs typeface="Consolas"/>
                <a:sym typeface="Consolas"/>
              </a:rPr>
              <a:t>).</a:t>
            </a:r>
            <a:r>
              <a:rPr lang="en" sz="1800">
                <a:solidFill>
                  <a:srgbClr val="7A7A43"/>
                </a:solidFill>
                <a:latin typeface="Consolas"/>
                <a:ea typeface="Consolas"/>
                <a:cs typeface="Consolas"/>
                <a:sym typeface="Consolas"/>
              </a:rPr>
              <a:t>not.toBe</a:t>
            </a:r>
            <a:r>
              <a:rPr lang="en" sz="1800">
                <a:latin typeface="Consolas"/>
                <a:ea typeface="Consolas"/>
                <a:cs typeface="Consolas"/>
                <a:sym typeface="Consolas"/>
              </a:rPr>
              <a:t>(</a:t>
            </a:r>
            <a:r>
              <a:rPr b="1" lang="en" sz="1800">
                <a:solidFill>
                  <a:srgbClr val="008000"/>
                </a:solidFill>
                <a:latin typeface="Consolas"/>
                <a:ea typeface="Consolas"/>
                <a:cs typeface="Consolas"/>
                <a:sym typeface="Consolas"/>
              </a:rPr>
              <a:t>true</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50000"/>
              </a:lnSpc>
              <a:spcBef>
                <a:spcPts val="1000"/>
              </a:spcBef>
              <a:spcAft>
                <a:spcPts val="0"/>
              </a:spcAft>
              <a:buNone/>
            </a:pPr>
            <a:r>
              <a:rPr i="1" lang="en" sz="1800">
                <a:highlight>
                  <a:srgbClr val="FFFFFF"/>
                </a:highlight>
                <a:latin typeface="Consolas"/>
                <a:ea typeface="Consolas"/>
                <a:cs typeface="Consolas"/>
                <a:sym typeface="Consolas"/>
              </a:rPr>
              <a:t>expect</a:t>
            </a:r>
            <a:r>
              <a:rPr lang="en" sz="1800">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1</a:t>
            </a:r>
            <a:r>
              <a:rPr lang="en" sz="1800">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2</a:t>
            </a:r>
            <a:r>
              <a:rPr lang="en" sz="1800">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highlight>
                  <a:srgbClr val="FFFFFF"/>
                </a:highlight>
                <a:latin typeface="Consolas"/>
                <a:ea typeface="Consolas"/>
                <a:cs typeface="Consolas"/>
                <a:sym typeface="Consolas"/>
              </a:rPr>
              <a:t>]).</a:t>
            </a:r>
            <a:r>
              <a:rPr lang="en" sz="1800">
                <a:solidFill>
                  <a:srgbClr val="7A7A43"/>
                </a:solidFill>
                <a:highlight>
                  <a:srgbClr val="FFFFFF"/>
                </a:highlight>
                <a:latin typeface="Consolas"/>
                <a:ea typeface="Consolas"/>
                <a:cs typeface="Consolas"/>
                <a:sym typeface="Consolas"/>
              </a:rPr>
              <a:t>toContain</a:t>
            </a:r>
            <a:r>
              <a:rPr lang="en" sz="1800">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2</a:t>
            </a:r>
            <a:r>
              <a:rPr lang="en" sz="1800">
                <a:highlight>
                  <a:srgbClr val="FFFFFF"/>
                </a:highlight>
                <a:latin typeface="Consolas"/>
                <a:ea typeface="Consolas"/>
                <a:cs typeface="Consolas"/>
                <a:sym typeface="Consolas"/>
              </a:rPr>
              <a:t>);</a:t>
            </a:r>
            <a:endParaRPr sz="1800">
              <a:highlight>
                <a:srgbClr val="FFFFFF"/>
              </a:highlight>
              <a:latin typeface="Consolas"/>
              <a:ea typeface="Consolas"/>
              <a:cs typeface="Consolas"/>
              <a:sym typeface="Consolas"/>
            </a:endParaRPr>
          </a:p>
          <a:p>
            <a:pPr indent="0" lvl="0" marL="0" rtl="0" algn="l">
              <a:lnSpc>
                <a:spcPct val="150000"/>
              </a:lnSpc>
              <a:spcBef>
                <a:spcPts val="1000"/>
              </a:spcBef>
              <a:spcAft>
                <a:spcPts val="0"/>
              </a:spcAft>
              <a:buNone/>
            </a:pPr>
            <a:r>
              <a:rPr i="1" lang="en" sz="1800">
                <a:latin typeface="Consolas"/>
                <a:ea typeface="Consolas"/>
                <a:cs typeface="Consolas"/>
                <a:sym typeface="Consolas"/>
              </a:rPr>
              <a:t>expect</a:t>
            </a:r>
            <a:r>
              <a:rPr lang="en" sz="1800">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2</a:t>
            </a:r>
            <a:r>
              <a:rPr lang="en" sz="1800">
                <a:latin typeface="Consolas"/>
                <a:ea typeface="Consolas"/>
                <a:cs typeface="Consolas"/>
                <a:sym typeface="Consolas"/>
              </a:rPr>
              <a:t>).</a:t>
            </a:r>
            <a:r>
              <a:rPr lang="en" sz="1800">
                <a:solidFill>
                  <a:srgbClr val="7A7A43"/>
                </a:solidFill>
                <a:latin typeface="Consolas"/>
                <a:ea typeface="Consolas"/>
                <a:cs typeface="Consolas"/>
                <a:sym typeface="Consolas"/>
              </a:rPr>
              <a:t>toBeLessThan</a:t>
            </a:r>
            <a:r>
              <a:rPr lang="en" sz="1800">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3</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u="sng"/>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Karma</a:t>
            </a:r>
            <a:endParaRPr/>
          </a:p>
        </p:txBody>
      </p:sp>
      <p:sp>
        <p:nvSpPr>
          <p:cNvPr id="1564" name="Google Shape;1564;p223"/>
          <p:cNvSpPr txBox="1"/>
          <p:nvPr>
            <p:ph idx="4294967295" type="body"/>
          </p:nvPr>
        </p:nvSpPr>
        <p:spPr>
          <a:xfrm>
            <a:off x="457200" y="1000225"/>
            <a:ext cx="8229600" cy="39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Karma is a test-runner that simplifies the entire testing workflow -</a:t>
            </a:r>
            <a:r>
              <a:rPr lang="en" sz="2400"/>
              <a:t> </a:t>
            </a:r>
            <a:r>
              <a:rPr lang="en" sz="2400" u="sng">
                <a:solidFill>
                  <a:schemeClr val="hlink"/>
                </a:solidFill>
                <a:hlinkClick r:id="rId3"/>
              </a:rPr>
              <a:t>https://karma-runner.github.io</a:t>
            </a:r>
            <a:endParaRPr sz="1000"/>
          </a:p>
          <a:p>
            <a:pPr indent="0" lvl="0" marL="0" marR="0" rtl="0" algn="l">
              <a:lnSpc>
                <a:spcPct val="100000"/>
              </a:lnSpc>
              <a:spcBef>
                <a:spcPts val="1600"/>
              </a:spcBef>
              <a:spcAft>
                <a:spcPts val="0"/>
              </a:spcAft>
              <a:buNone/>
            </a:pPr>
            <a:r>
              <a:rPr lang="en" sz="2400">
                <a:solidFill>
                  <a:srgbClr val="434343"/>
                </a:solidFill>
              </a:rPr>
              <a:t>Karma has a minimalist config, generates test reports and is already integrated with most continuous integration servers (Jenkins, Travis)</a:t>
            </a:r>
            <a:endParaRPr sz="2400">
              <a:solidFill>
                <a:srgbClr val="434343"/>
              </a:solidFill>
            </a:endParaRPr>
          </a:p>
          <a:p>
            <a:pPr indent="0" lvl="0" marL="0" marR="0" rtl="0" algn="l">
              <a:lnSpc>
                <a:spcPct val="100000"/>
              </a:lnSpc>
              <a:spcBef>
                <a:spcPts val="600"/>
              </a:spcBef>
              <a:spcAft>
                <a:spcPts val="0"/>
              </a:spcAft>
              <a:buNone/>
            </a:pPr>
            <a:r>
              <a:t/>
            </a:r>
            <a:endParaRPr sz="1000">
              <a:solidFill>
                <a:srgbClr val="434343"/>
              </a:solidFill>
            </a:endParaRPr>
          </a:p>
          <a:p>
            <a:pPr indent="0" lvl="0" marL="0" marR="0" rtl="0" algn="l">
              <a:lnSpc>
                <a:spcPct val="100000"/>
              </a:lnSpc>
              <a:spcBef>
                <a:spcPts val="600"/>
              </a:spcBef>
              <a:spcAft>
                <a:spcPts val="0"/>
              </a:spcAft>
              <a:buNone/>
            </a:pPr>
            <a:r>
              <a:rPr lang="en" sz="2400">
                <a:solidFill>
                  <a:srgbClr val="434343"/>
                </a:solidFill>
              </a:rPr>
              <a:t>With Angular CLI, just run </a:t>
            </a:r>
            <a:r>
              <a:rPr b="1" lang="en" sz="2400">
                <a:solidFill>
                  <a:srgbClr val="434343"/>
                </a:solidFill>
                <a:latin typeface="Consolas"/>
                <a:ea typeface="Consolas"/>
                <a:cs typeface="Consolas"/>
                <a:sym typeface="Consolas"/>
              </a:rPr>
              <a:t>ng test</a:t>
            </a:r>
            <a:r>
              <a:rPr lang="en" sz="2400">
                <a:solidFill>
                  <a:srgbClr val="434343"/>
                </a:solidFill>
              </a:rPr>
              <a:t> to have karma run all of your Jasmine tests</a:t>
            </a:r>
            <a:endParaRPr sz="2400">
              <a:solidFill>
                <a:srgbClr val="434343"/>
              </a:solidFill>
            </a:endParaRPr>
          </a:p>
          <a:p>
            <a:pPr indent="0" lvl="0" marL="0" marR="0" rtl="0" algn="l">
              <a:lnSpc>
                <a:spcPct val="100000"/>
              </a:lnSpc>
              <a:spcBef>
                <a:spcPts val="600"/>
              </a:spcBef>
              <a:spcAft>
                <a:spcPts val="0"/>
              </a:spcAft>
              <a:buNone/>
            </a:pPr>
            <a:r>
              <a:t/>
            </a:r>
            <a:endParaRPr sz="1000"/>
          </a:p>
          <a:p>
            <a:pPr indent="0" lvl="0" marL="0" marR="0" rtl="0" algn="l">
              <a:lnSpc>
                <a:spcPct val="100000"/>
              </a:lnSpc>
              <a:spcBef>
                <a:spcPts val="600"/>
              </a:spcBef>
              <a:spcAft>
                <a:spcPts val="0"/>
              </a:spcAft>
              <a:buNone/>
            </a:pPr>
            <a:r>
              <a:t/>
            </a:r>
            <a:endParaRPr sz="2400"/>
          </a:p>
        </p:txBody>
      </p:sp>
      <p:pic>
        <p:nvPicPr>
          <p:cNvPr id="1565" name="Google Shape;1565;p223"/>
          <p:cNvPicPr preferRelativeResize="0"/>
          <p:nvPr/>
        </p:nvPicPr>
        <p:blipFill>
          <a:blip r:embed="rId4">
            <a:alphaModFix/>
          </a:blip>
          <a:stretch>
            <a:fillRect/>
          </a:stretch>
        </p:blipFill>
        <p:spPr>
          <a:xfrm>
            <a:off x="5744848" y="86300"/>
            <a:ext cx="3281038" cy="8646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24"/>
          <p:cNvSpPr txBox="1"/>
          <p:nvPr>
            <p:ph type="title"/>
          </p:nvPr>
        </p:nvSpPr>
        <p:spPr>
          <a:xfrm>
            <a:off x="226075" y="357800"/>
            <a:ext cx="2808000" cy="87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Karma Report</a:t>
            </a:r>
            <a:endParaRPr sz="3600"/>
          </a:p>
        </p:txBody>
      </p:sp>
      <p:sp>
        <p:nvSpPr>
          <p:cNvPr id="1571" name="Google Shape;1571;p224"/>
          <p:cNvSpPr txBox="1"/>
          <p:nvPr>
            <p:ph idx="1" type="body"/>
          </p:nvPr>
        </p:nvSpPr>
        <p:spPr>
          <a:xfrm>
            <a:off x="226075" y="1666725"/>
            <a:ext cx="2808000" cy="3092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t>Karma runs in a browser and reports all tests that pass and all tests that fail, using the texts provided in Jasmine to give us explicit descriptions of what worked and what didn’t:</a:t>
            </a:r>
            <a:endParaRPr sz="2000"/>
          </a:p>
          <a:p>
            <a:pPr indent="0" lvl="0" marL="0" marR="0" rtl="0" algn="l">
              <a:lnSpc>
                <a:spcPct val="100000"/>
              </a:lnSpc>
              <a:spcBef>
                <a:spcPts val="600"/>
              </a:spcBef>
              <a:spcAft>
                <a:spcPts val="0"/>
              </a:spcAft>
              <a:buNone/>
            </a:pPr>
            <a:r>
              <a:t/>
            </a:r>
            <a:endParaRPr sz="1000"/>
          </a:p>
          <a:p>
            <a:pPr indent="0" lvl="0" marL="0" marR="0" rtl="0" algn="l">
              <a:lnSpc>
                <a:spcPct val="100000"/>
              </a:lnSpc>
              <a:spcBef>
                <a:spcPts val="600"/>
              </a:spcBef>
              <a:spcAft>
                <a:spcPts val="0"/>
              </a:spcAft>
              <a:buNone/>
            </a:pPr>
            <a:r>
              <a:t/>
            </a:r>
            <a:endParaRPr sz="2400"/>
          </a:p>
        </p:txBody>
      </p:sp>
      <p:pic>
        <p:nvPicPr>
          <p:cNvPr id="1572" name="Google Shape;1572;p224"/>
          <p:cNvPicPr preferRelativeResize="0"/>
          <p:nvPr/>
        </p:nvPicPr>
        <p:blipFill>
          <a:blip r:embed="rId3">
            <a:alphaModFix/>
          </a:blip>
          <a:stretch>
            <a:fillRect/>
          </a:stretch>
        </p:blipFill>
        <p:spPr>
          <a:xfrm>
            <a:off x="3575875" y="2517075"/>
            <a:ext cx="5269775" cy="2563900"/>
          </a:xfrm>
          <a:prstGeom prst="rect">
            <a:avLst/>
          </a:prstGeom>
          <a:noFill/>
          <a:ln>
            <a:noFill/>
          </a:ln>
        </p:spPr>
      </p:pic>
      <p:pic>
        <p:nvPicPr>
          <p:cNvPr id="1573" name="Google Shape;1573;p224"/>
          <p:cNvPicPr preferRelativeResize="0"/>
          <p:nvPr/>
        </p:nvPicPr>
        <p:blipFill>
          <a:blip r:embed="rId4">
            <a:alphaModFix/>
          </a:blip>
          <a:stretch>
            <a:fillRect/>
          </a:stretch>
        </p:blipFill>
        <p:spPr>
          <a:xfrm>
            <a:off x="5668449" y="160000"/>
            <a:ext cx="3177200" cy="325642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25"/>
          <p:cNvSpPr txBox="1"/>
          <p:nvPr>
            <p:ph type="title"/>
          </p:nvPr>
        </p:nvSpPr>
        <p:spPr>
          <a:xfrm>
            <a:off x="226075" y="354475"/>
            <a:ext cx="2969700" cy="111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fdescribe, xdescribe, fit, xit</a:t>
            </a:r>
            <a:endParaRPr b="1" sz="3000"/>
          </a:p>
        </p:txBody>
      </p:sp>
      <p:sp>
        <p:nvSpPr>
          <p:cNvPr id="1579" name="Google Shape;1579;p225"/>
          <p:cNvSpPr txBox="1"/>
          <p:nvPr>
            <p:ph idx="1" type="body"/>
          </p:nvPr>
        </p:nvSpPr>
        <p:spPr>
          <a:xfrm>
            <a:off x="226075" y="1853975"/>
            <a:ext cx="2808000" cy="267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 focus on specific test cases, you can use the “f” prefix (for </a:t>
            </a:r>
            <a:r>
              <a:rPr b="1" lang="en"/>
              <a:t>f</a:t>
            </a:r>
            <a:r>
              <a:rPr lang="en"/>
              <a:t>ocus) in front of a describe or a it function.</a:t>
            </a:r>
            <a:br>
              <a:rPr lang="en"/>
            </a:br>
            <a:br>
              <a:rPr lang="en"/>
            </a:br>
            <a:r>
              <a:rPr lang="en"/>
              <a:t>In a similar fashion, you can exclude some tests that are work in progress by using the “x” prefix (x for e</a:t>
            </a:r>
            <a:r>
              <a:rPr b="1" lang="en"/>
              <a:t>x</a:t>
            </a:r>
            <a:r>
              <a:rPr lang="en"/>
              <a:t>clude). </a:t>
            </a:r>
            <a:endParaRPr/>
          </a:p>
        </p:txBody>
      </p:sp>
      <p:sp>
        <p:nvSpPr>
          <p:cNvPr id="1580" name="Google Shape;1580;p225"/>
          <p:cNvSpPr txBox="1"/>
          <p:nvPr/>
        </p:nvSpPr>
        <p:spPr>
          <a:xfrm>
            <a:off x="3477100" y="0"/>
            <a:ext cx="5857500" cy="489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100">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i="1" sz="1100">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i="1" lang="en">
                <a:solidFill>
                  <a:srgbClr val="808080"/>
                </a:solidFill>
                <a:highlight>
                  <a:srgbClr val="FFFFFF"/>
                </a:highlight>
                <a:latin typeface="Courier New"/>
                <a:ea typeface="Courier New"/>
                <a:cs typeface="Courier New"/>
                <a:sym typeface="Courier New"/>
              </a:rPr>
              <a:t>// Focus on that describe function only</a:t>
            </a:r>
            <a:endParaRPr i="1">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i="1" lang="en">
                <a:highlight>
                  <a:srgbClr val="FFD966"/>
                </a:highlight>
                <a:latin typeface="Consolas"/>
                <a:ea typeface="Consolas"/>
                <a:cs typeface="Consolas"/>
                <a:sym typeface="Consolas"/>
              </a:rPr>
              <a:t>fdescribe</a:t>
            </a:r>
            <a:r>
              <a:rPr lang="en">
                <a:highlight>
                  <a:srgbClr val="FFFFFF"/>
                </a:highlight>
                <a:latin typeface="Consolas"/>
                <a:ea typeface="Consolas"/>
                <a:cs typeface="Consolas"/>
                <a:sym typeface="Consolas"/>
              </a:rPr>
              <a:t>(</a:t>
            </a:r>
            <a:r>
              <a:rPr b="1" lang="en">
                <a:solidFill>
                  <a:srgbClr val="008000"/>
                </a:solidFill>
                <a:highlight>
                  <a:srgbClr val="FFFFFF"/>
                </a:highlight>
                <a:latin typeface="Consolas"/>
                <a:ea typeface="Consolas"/>
                <a:cs typeface="Consolas"/>
                <a:sym typeface="Consolas"/>
              </a:rPr>
              <a:t>'CurrencyRendererPipe'</a:t>
            </a:r>
            <a:r>
              <a:rPr lang="en">
                <a:highlight>
                  <a:srgbClr val="FFFFFF"/>
                </a:highlight>
                <a:latin typeface="Consolas"/>
                <a:ea typeface="Consolas"/>
                <a:cs typeface="Consolas"/>
                <a:sym typeface="Consolas"/>
              </a:rPr>
              <a:t>, () =&gt; {</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const </a:t>
            </a:r>
            <a:r>
              <a:rPr lang="en">
                <a:solidFill>
                  <a:srgbClr val="458383"/>
                </a:solidFill>
                <a:highlight>
                  <a:srgbClr val="FFFFFF"/>
                </a:highlight>
                <a:latin typeface="Consolas"/>
                <a:ea typeface="Consolas"/>
                <a:cs typeface="Consolas"/>
                <a:sym typeface="Consolas"/>
              </a:rPr>
              <a:t>service </a:t>
            </a: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new </a:t>
            </a:r>
            <a:r>
              <a:rPr lang="en">
                <a:highlight>
                  <a:srgbClr val="FFFFFF"/>
                </a:highlight>
                <a:latin typeface="Consolas"/>
                <a:ea typeface="Consolas"/>
                <a:cs typeface="Consolas"/>
                <a:sym typeface="Consolas"/>
              </a:rPr>
              <a:t>CurrencyService();</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rPr lang="en">
                <a:highlight>
                  <a:srgbClr val="FFFFFF"/>
                </a:highlight>
                <a:latin typeface="Consolas"/>
                <a:ea typeface="Consolas"/>
                <a:cs typeface="Consolas"/>
                <a:sym typeface="Consolas"/>
              </a:rPr>
              <a:t>   </a:t>
            </a:r>
            <a:r>
              <a:rPr i="1" lang="en">
                <a:highlight>
                  <a:srgbClr val="FFFFFF"/>
                </a:highlight>
                <a:latin typeface="Consolas"/>
                <a:ea typeface="Consolas"/>
                <a:cs typeface="Consolas"/>
                <a:sym typeface="Consolas"/>
              </a:rPr>
              <a:t>it</a:t>
            </a:r>
            <a:r>
              <a:rPr lang="en">
                <a:highlight>
                  <a:srgbClr val="FFFFFF"/>
                </a:highlight>
                <a:latin typeface="Consolas"/>
                <a:ea typeface="Consolas"/>
                <a:cs typeface="Consolas"/>
                <a:sym typeface="Consolas"/>
              </a:rPr>
              <a:t>(</a:t>
            </a:r>
            <a:r>
              <a:rPr b="1" lang="en">
                <a:solidFill>
                  <a:srgbClr val="008000"/>
                </a:solidFill>
                <a:highlight>
                  <a:srgbClr val="FFFFFF"/>
                </a:highlight>
                <a:latin typeface="Consolas"/>
                <a:ea typeface="Consolas"/>
                <a:cs typeface="Consolas"/>
                <a:sym typeface="Consolas"/>
              </a:rPr>
              <a:t>'should format USD amounts properly'</a:t>
            </a:r>
            <a:r>
              <a:rPr lang="en">
                <a:highlight>
                  <a:srgbClr val="FFFFFF"/>
                </a:highlight>
                <a:latin typeface="Consolas"/>
                <a:ea typeface="Consolas"/>
                <a:cs typeface="Consolas"/>
                <a:sym typeface="Consolas"/>
              </a:rPr>
              <a:t>, () =&gt; {</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const </a:t>
            </a:r>
            <a:r>
              <a:rPr lang="en">
                <a:solidFill>
                  <a:srgbClr val="458383"/>
                </a:solidFill>
                <a:highlight>
                  <a:srgbClr val="FFFFFF"/>
                </a:highlight>
                <a:latin typeface="Consolas"/>
                <a:ea typeface="Consolas"/>
                <a:cs typeface="Consolas"/>
                <a:sym typeface="Consolas"/>
              </a:rPr>
              <a:t>pipe </a:t>
            </a: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new </a:t>
            </a:r>
            <a:r>
              <a:rPr lang="en">
                <a:highlight>
                  <a:srgbClr val="FFFFFF"/>
                </a:highlight>
                <a:latin typeface="Consolas"/>
                <a:ea typeface="Consolas"/>
                <a:cs typeface="Consolas"/>
                <a:sym typeface="Consolas"/>
              </a:rPr>
              <a:t>CurrencyRendererPipe(</a:t>
            </a:r>
            <a:r>
              <a:rPr lang="en">
                <a:solidFill>
                  <a:srgbClr val="458383"/>
                </a:solidFill>
                <a:highlight>
                  <a:srgbClr val="FFFFFF"/>
                </a:highlight>
                <a:latin typeface="Consolas"/>
                <a:ea typeface="Consolas"/>
                <a:cs typeface="Consolas"/>
                <a:sym typeface="Consolas"/>
              </a:rPr>
              <a:t>service</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rPr lang="en">
                <a:highlight>
                  <a:srgbClr val="FFFFFF"/>
                </a:highlight>
                <a:latin typeface="Consolas"/>
                <a:ea typeface="Consolas"/>
                <a:cs typeface="Consolas"/>
                <a:sym typeface="Consolas"/>
              </a:rPr>
              <a:t>     </a:t>
            </a:r>
            <a:r>
              <a:rPr i="1" lang="en">
                <a:highlight>
                  <a:srgbClr val="FFFFFF"/>
                </a:highlight>
                <a:latin typeface="Consolas"/>
                <a:ea typeface="Consolas"/>
                <a:cs typeface="Consolas"/>
                <a:sym typeface="Consolas"/>
              </a:rPr>
              <a:t>expect</a:t>
            </a:r>
            <a:r>
              <a:rPr lang="en">
                <a:highlight>
                  <a:srgbClr val="FFFFFF"/>
                </a:highlight>
                <a:latin typeface="Consolas"/>
                <a:ea typeface="Consolas"/>
                <a:cs typeface="Consolas"/>
                <a:sym typeface="Consolas"/>
              </a:rPr>
              <a:t>(</a:t>
            </a:r>
            <a:r>
              <a:rPr lang="en">
                <a:solidFill>
                  <a:srgbClr val="458383"/>
                </a:solidFill>
                <a:highlight>
                  <a:srgbClr val="FFFFFF"/>
                </a:highlight>
                <a:latin typeface="Consolas"/>
                <a:ea typeface="Consolas"/>
                <a:cs typeface="Consolas"/>
                <a:sym typeface="Consolas"/>
              </a:rPr>
              <a:t>pipe</a:t>
            </a:r>
            <a:r>
              <a:rPr lang="en">
                <a:highlight>
                  <a:srgbClr val="FFFFFF"/>
                </a:highlight>
                <a:latin typeface="Consolas"/>
                <a:ea typeface="Consolas"/>
                <a:cs typeface="Consolas"/>
                <a:sym typeface="Consolas"/>
              </a:rPr>
              <a:t>.</a:t>
            </a:r>
            <a:r>
              <a:rPr lang="en">
                <a:solidFill>
                  <a:srgbClr val="7A7A43"/>
                </a:solidFill>
                <a:highlight>
                  <a:srgbClr val="FFFFFF"/>
                </a:highlight>
                <a:latin typeface="Consolas"/>
                <a:ea typeface="Consolas"/>
                <a:cs typeface="Consolas"/>
                <a:sym typeface="Consolas"/>
              </a:rPr>
              <a:t>transform</a:t>
            </a:r>
            <a:r>
              <a:rPr lang="en">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12.558</a:t>
            </a:r>
            <a:r>
              <a:rPr lang="en">
                <a:highlight>
                  <a:srgbClr val="FFFFFF"/>
                </a:highlight>
                <a:latin typeface="Consolas"/>
                <a:ea typeface="Consolas"/>
                <a:cs typeface="Consolas"/>
                <a:sym typeface="Consolas"/>
              </a:rPr>
              <a:t>)).</a:t>
            </a:r>
            <a:r>
              <a:rPr lang="en">
                <a:solidFill>
                  <a:srgbClr val="7A7A43"/>
                </a:solidFill>
                <a:highlight>
                  <a:srgbClr val="FFFFFF"/>
                </a:highlight>
                <a:latin typeface="Consolas"/>
                <a:ea typeface="Consolas"/>
                <a:cs typeface="Consolas"/>
                <a:sym typeface="Consolas"/>
              </a:rPr>
              <a:t>toBe</a:t>
            </a:r>
            <a:r>
              <a:rPr lang="en">
                <a:highlight>
                  <a:srgbClr val="FFFFFF"/>
                </a:highlight>
                <a:latin typeface="Consolas"/>
                <a:ea typeface="Consolas"/>
                <a:cs typeface="Consolas"/>
                <a:sym typeface="Consolas"/>
              </a:rPr>
              <a:t>(</a:t>
            </a:r>
            <a:r>
              <a:rPr b="1" lang="en">
                <a:solidFill>
                  <a:srgbClr val="008000"/>
                </a:solidFill>
                <a:highlight>
                  <a:srgbClr val="FFFFFF"/>
                </a:highlight>
                <a:latin typeface="Consolas"/>
                <a:ea typeface="Consolas"/>
                <a:cs typeface="Consolas"/>
                <a:sym typeface="Consolas"/>
              </a:rPr>
              <a:t>'$12.56'</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0" rtl="0" algn="l">
              <a:spcBef>
                <a:spcPts val="0"/>
              </a:spcBef>
              <a:spcAft>
                <a:spcPts val="0"/>
              </a:spcAft>
              <a:buNone/>
            </a:pPr>
            <a:r>
              <a:rPr i="1" lang="en">
                <a:solidFill>
                  <a:srgbClr val="808080"/>
                </a:solidFill>
                <a:highlight>
                  <a:srgbClr val="FFFFFF"/>
                </a:highlight>
                <a:latin typeface="Courier New"/>
                <a:ea typeface="Courier New"/>
                <a:cs typeface="Courier New"/>
                <a:sym typeface="Courier New"/>
              </a:rPr>
              <a:t>   // Exclude that test for now</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rPr lang="en">
                <a:highlight>
                  <a:srgbClr val="FFFFFF"/>
                </a:highlight>
                <a:latin typeface="Consolas"/>
                <a:ea typeface="Consolas"/>
                <a:cs typeface="Consolas"/>
                <a:sym typeface="Consolas"/>
              </a:rPr>
              <a:t>   </a:t>
            </a:r>
            <a:r>
              <a:rPr lang="en">
                <a:highlight>
                  <a:srgbClr val="FFD966"/>
                </a:highlight>
                <a:latin typeface="Consolas"/>
                <a:ea typeface="Consolas"/>
                <a:cs typeface="Consolas"/>
                <a:sym typeface="Consolas"/>
              </a:rPr>
              <a:t>x</a:t>
            </a:r>
            <a:r>
              <a:rPr i="1" lang="en">
                <a:highlight>
                  <a:srgbClr val="FFD966"/>
                </a:highlight>
                <a:latin typeface="Consolas"/>
                <a:ea typeface="Consolas"/>
                <a:cs typeface="Consolas"/>
                <a:sym typeface="Consolas"/>
              </a:rPr>
              <a:t>it</a:t>
            </a:r>
            <a:r>
              <a:rPr lang="en">
                <a:highlight>
                  <a:srgbClr val="FFD966"/>
                </a:highlight>
                <a:latin typeface="Consolas"/>
                <a:ea typeface="Consolas"/>
                <a:cs typeface="Consolas"/>
                <a:sym typeface="Consolas"/>
              </a:rPr>
              <a:t>(</a:t>
            </a:r>
            <a:r>
              <a:rPr b="1" lang="en">
                <a:solidFill>
                  <a:srgbClr val="008000"/>
                </a:solidFill>
                <a:highlight>
                  <a:srgbClr val="FFFFFF"/>
                </a:highlight>
                <a:latin typeface="Consolas"/>
                <a:ea typeface="Consolas"/>
                <a:cs typeface="Consolas"/>
                <a:sym typeface="Consolas"/>
              </a:rPr>
              <a:t>'should format EUR amounts properly'</a:t>
            </a:r>
            <a:r>
              <a:rPr lang="en">
                <a:highlight>
                  <a:srgbClr val="FFFFFF"/>
                </a:highlight>
                <a:latin typeface="Consolas"/>
                <a:ea typeface="Consolas"/>
                <a:cs typeface="Consolas"/>
                <a:sym typeface="Consolas"/>
              </a:rPr>
              <a:t>, () =&gt; {</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rPr lang="en">
                <a:highlight>
                  <a:srgbClr val="FFFFFF"/>
                </a:highlight>
                <a:latin typeface="Consolas"/>
                <a:ea typeface="Consolas"/>
                <a:cs typeface="Consolas"/>
                <a:sym typeface="Consolas"/>
              </a:rPr>
              <a:t>     </a:t>
            </a:r>
            <a:r>
              <a:rPr lang="en">
                <a:solidFill>
                  <a:srgbClr val="458383"/>
                </a:solidFill>
                <a:highlight>
                  <a:srgbClr val="FFFFFF"/>
                </a:highlight>
                <a:latin typeface="Consolas"/>
                <a:ea typeface="Consolas"/>
                <a:cs typeface="Consolas"/>
                <a:sym typeface="Consolas"/>
              </a:rPr>
              <a:t>service</a:t>
            </a:r>
            <a:r>
              <a:rPr lang="en">
                <a:highlight>
                  <a:srgbClr val="FFFFFF"/>
                </a:highlight>
                <a:latin typeface="Consolas"/>
                <a:ea typeface="Consolas"/>
                <a:cs typeface="Consolas"/>
                <a:sym typeface="Consolas"/>
              </a:rPr>
              <a:t>.</a:t>
            </a:r>
            <a:r>
              <a:rPr lang="en">
                <a:solidFill>
                  <a:srgbClr val="7A7A43"/>
                </a:solidFill>
                <a:highlight>
                  <a:srgbClr val="FFFFFF"/>
                </a:highlight>
                <a:latin typeface="Consolas"/>
                <a:ea typeface="Consolas"/>
                <a:cs typeface="Consolas"/>
                <a:sym typeface="Consolas"/>
              </a:rPr>
              <a:t>setCurrency</a:t>
            </a:r>
            <a:r>
              <a:rPr lang="en">
                <a:highlight>
                  <a:srgbClr val="FFFFFF"/>
                </a:highlight>
                <a:latin typeface="Consolas"/>
                <a:ea typeface="Consolas"/>
                <a:cs typeface="Consolas"/>
                <a:sym typeface="Consolas"/>
              </a:rPr>
              <a:t>(</a:t>
            </a:r>
            <a:r>
              <a:rPr b="1" lang="en">
                <a:solidFill>
                  <a:srgbClr val="008000"/>
                </a:solidFill>
                <a:highlight>
                  <a:srgbClr val="FFFFFF"/>
                </a:highlight>
                <a:latin typeface="Consolas"/>
                <a:ea typeface="Consolas"/>
                <a:cs typeface="Consolas"/>
                <a:sym typeface="Consolas"/>
              </a:rPr>
              <a:t>'EUR'</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const </a:t>
            </a:r>
            <a:r>
              <a:rPr lang="en">
                <a:solidFill>
                  <a:srgbClr val="458383"/>
                </a:solidFill>
                <a:highlight>
                  <a:srgbClr val="FFFFFF"/>
                </a:highlight>
                <a:latin typeface="Consolas"/>
                <a:ea typeface="Consolas"/>
                <a:cs typeface="Consolas"/>
                <a:sym typeface="Consolas"/>
              </a:rPr>
              <a:t>pipe </a:t>
            </a: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new </a:t>
            </a:r>
            <a:r>
              <a:rPr lang="en">
                <a:highlight>
                  <a:srgbClr val="FFFFFF"/>
                </a:highlight>
                <a:latin typeface="Consolas"/>
                <a:ea typeface="Consolas"/>
                <a:cs typeface="Consolas"/>
                <a:sym typeface="Consolas"/>
              </a:rPr>
              <a:t>CurrencyRendererPipe(</a:t>
            </a:r>
            <a:r>
              <a:rPr lang="en">
                <a:solidFill>
                  <a:srgbClr val="458383"/>
                </a:solidFill>
                <a:highlight>
                  <a:srgbClr val="FFFFFF"/>
                </a:highlight>
                <a:latin typeface="Consolas"/>
                <a:ea typeface="Consolas"/>
                <a:cs typeface="Consolas"/>
                <a:sym typeface="Consolas"/>
              </a:rPr>
              <a:t>service</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rPr lang="en">
                <a:highlight>
                  <a:srgbClr val="FFFFFF"/>
                </a:highlight>
                <a:latin typeface="Consolas"/>
                <a:ea typeface="Consolas"/>
                <a:cs typeface="Consolas"/>
                <a:sym typeface="Consolas"/>
              </a:rPr>
              <a:t>     </a:t>
            </a:r>
            <a:r>
              <a:rPr i="1" lang="en">
                <a:highlight>
                  <a:srgbClr val="FFFFFF"/>
                </a:highlight>
                <a:latin typeface="Consolas"/>
                <a:ea typeface="Consolas"/>
                <a:cs typeface="Consolas"/>
                <a:sym typeface="Consolas"/>
              </a:rPr>
              <a:t>expect</a:t>
            </a:r>
            <a:r>
              <a:rPr lang="en">
                <a:highlight>
                  <a:srgbClr val="FFFFFF"/>
                </a:highlight>
                <a:latin typeface="Consolas"/>
                <a:ea typeface="Consolas"/>
                <a:cs typeface="Consolas"/>
                <a:sym typeface="Consolas"/>
              </a:rPr>
              <a:t>(</a:t>
            </a:r>
            <a:r>
              <a:rPr lang="en">
                <a:solidFill>
                  <a:srgbClr val="458383"/>
                </a:solidFill>
                <a:highlight>
                  <a:srgbClr val="FFFFFF"/>
                </a:highlight>
                <a:latin typeface="Consolas"/>
                <a:ea typeface="Consolas"/>
                <a:cs typeface="Consolas"/>
                <a:sym typeface="Consolas"/>
              </a:rPr>
              <a:t>pipe</a:t>
            </a:r>
            <a:r>
              <a:rPr lang="en">
                <a:highlight>
                  <a:srgbClr val="FFFFFF"/>
                </a:highlight>
                <a:latin typeface="Consolas"/>
                <a:ea typeface="Consolas"/>
                <a:cs typeface="Consolas"/>
                <a:sym typeface="Consolas"/>
              </a:rPr>
              <a:t>.</a:t>
            </a:r>
            <a:r>
              <a:rPr lang="en">
                <a:solidFill>
                  <a:srgbClr val="7A7A43"/>
                </a:solidFill>
                <a:highlight>
                  <a:srgbClr val="FFFFFF"/>
                </a:highlight>
                <a:latin typeface="Consolas"/>
                <a:ea typeface="Consolas"/>
                <a:cs typeface="Consolas"/>
                <a:sym typeface="Consolas"/>
              </a:rPr>
              <a:t>transform</a:t>
            </a:r>
            <a:r>
              <a:rPr lang="en">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12.558</a:t>
            </a:r>
            <a:r>
              <a:rPr lang="en">
                <a:highlight>
                  <a:srgbClr val="FFFFFF"/>
                </a:highlight>
                <a:latin typeface="Consolas"/>
                <a:ea typeface="Consolas"/>
                <a:cs typeface="Consolas"/>
                <a:sym typeface="Consolas"/>
              </a:rPr>
              <a:t>)).</a:t>
            </a:r>
            <a:r>
              <a:rPr lang="en">
                <a:solidFill>
                  <a:srgbClr val="7A7A43"/>
                </a:solidFill>
                <a:highlight>
                  <a:srgbClr val="FFFFFF"/>
                </a:highlight>
                <a:latin typeface="Consolas"/>
                <a:ea typeface="Consolas"/>
                <a:cs typeface="Consolas"/>
                <a:sym typeface="Consolas"/>
              </a:rPr>
              <a:t>toBe</a:t>
            </a:r>
            <a:r>
              <a:rPr lang="en">
                <a:highlight>
                  <a:srgbClr val="FFFFFF"/>
                </a:highlight>
                <a:latin typeface="Consolas"/>
                <a:ea typeface="Consolas"/>
                <a:cs typeface="Consolas"/>
                <a:sym typeface="Consolas"/>
              </a:rPr>
              <a:t>(</a:t>
            </a:r>
            <a:r>
              <a:rPr b="1" lang="en">
                <a:solidFill>
                  <a:srgbClr val="008000"/>
                </a:solidFill>
                <a:highlight>
                  <a:srgbClr val="FFFFFF"/>
                </a:highlight>
                <a:latin typeface="Consolas"/>
                <a:ea typeface="Consolas"/>
                <a:cs typeface="Consolas"/>
                <a:sym typeface="Consolas"/>
              </a:rPr>
              <a:t>'12.56€'</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0" rtl="0" algn="l">
              <a:lnSpc>
                <a:spcPct val="100000"/>
              </a:lnSpc>
              <a:spcBef>
                <a:spcPts val="1000"/>
              </a:spcBef>
              <a:spcAft>
                <a:spcPts val="0"/>
              </a:spcAft>
              <a:buNone/>
            </a:pPr>
            <a:r>
              <a:t/>
            </a:r>
            <a:endParaRPr i="1" sz="1800">
              <a:highlight>
                <a:srgbClr val="F1C232"/>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600">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800" u="sng">
              <a:latin typeface="Consolas"/>
              <a:ea typeface="Consolas"/>
              <a:cs typeface="Consolas"/>
              <a:sym typeface="Consolas"/>
            </a:endParaRPr>
          </a:p>
        </p:txBody>
      </p:sp>
      <p:pic>
        <p:nvPicPr>
          <p:cNvPr id="1581" name="Google Shape;1581;p225"/>
          <p:cNvPicPr preferRelativeResize="0"/>
          <p:nvPr/>
        </p:nvPicPr>
        <p:blipFill>
          <a:blip r:embed="rId3">
            <a:alphaModFix/>
          </a:blip>
          <a:stretch>
            <a:fillRect/>
          </a:stretch>
        </p:blipFill>
        <p:spPr>
          <a:xfrm>
            <a:off x="7870025" y="120138"/>
            <a:ext cx="1115567" cy="111556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T1 - Writing Unit Tests</a:t>
            </a:r>
            <a:endParaRPr/>
          </a:p>
        </p:txBody>
      </p:sp>
      <p:sp>
        <p:nvSpPr>
          <p:cNvPr id="1587" name="Google Shape;1587;p226"/>
          <p:cNvSpPr txBox="1"/>
          <p:nvPr>
            <p:ph idx="4294967295" type="body"/>
          </p:nvPr>
        </p:nvSpPr>
        <p:spPr>
          <a:xfrm>
            <a:off x="457200" y="1178975"/>
            <a:ext cx="8229600" cy="3746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434343"/>
              </a:buClr>
              <a:buSzPts val="2800"/>
              <a:buChar char="●"/>
            </a:pPr>
            <a:r>
              <a:rPr lang="en" sz="2800">
                <a:solidFill>
                  <a:srgbClr val="434343"/>
                </a:solidFill>
              </a:rPr>
              <a:t>We will be testing the </a:t>
            </a:r>
            <a:r>
              <a:rPr b="1" lang="en" sz="2800">
                <a:solidFill>
                  <a:srgbClr val="434343"/>
                </a:solidFill>
                <a:latin typeface="Consolas"/>
                <a:ea typeface="Consolas"/>
                <a:cs typeface="Consolas"/>
                <a:sym typeface="Consolas"/>
              </a:rPr>
              <a:t>CurrencyRendererPipe</a:t>
            </a:r>
            <a:r>
              <a:rPr i="1" lang="en" sz="2800">
                <a:solidFill>
                  <a:srgbClr val="434343"/>
                </a:solidFill>
              </a:rPr>
              <a:t> </a:t>
            </a:r>
            <a:endParaRPr sz="800">
              <a:solidFill>
                <a:srgbClr val="434343"/>
              </a:solidFill>
            </a:endParaRPr>
          </a:p>
          <a:p>
            <a:pPr indent="-406400" lvl="0" marL="457200" rtl="0" algn="l">
              <a:spcBef>
                <a:spcPts val="1000"/>
              </a:spcBef>
              <a:spcAft>
                <a:spcPts val="0"/>
              </a:spcAft>
              <a:buClr>
                <a:srgbClr val="434343"/>
              </a:buClr>
              <a:buSzPts val="2800"/>
              <a:buChar char="●"/>
            </a:pPr>
            <a:r>
              <a:rPr lang="en" sz="2800">
                <a:solidFill>
                  <a:srgbClr val="434343"/>
                </a:solidFill>
              </a:rPr>
              <a:t>Look at </a:t>
            </a:r>
            <a:r>
              <a:rPr b="1" lang="en" sz="2800">
                <a:solidFill>
                  <a:srgbClr val="434343"/>
                </a:solidFill>
                <a:latin typeface="Consolas"/>
                <a:ea typeface="Consolas"/>
                <a:cs typeface="Consolas"/>
                <a:sym typeface="Consolas"/>
              </a:rPr>
              <a:t>currency-renderer.pipe.spec.ts</a:t>
            </a:r>
            <a:r>
              <a:rPr lang="en" sz="2800">
                <a:solidFill>
                  <a:srgbClr val="434343"/>
                </a:solidFill>
              </a:rPr>
              <a:t>. That’s a sample test specification generated by Angular CLI</a:t>
            </a:r>
            <a:endParaRPr sz="800">
              <a:solidFill>
                <a:srgbClr val="434343"/>
              </a:solidFill>
            </a:endParaRPr>
          </a:p>
          <a:p>
            <a:pPr indent="-406400" lvl="0" marL="457200" rtl="0" algn="l">
              <a:spcBef>
                <a:spcPts val="1000"/>
              </a:spcBef>
              <a:spcAft>
                <a:spcPts val="0"/>
              </a:spcAft>
              <a:buClr>
                <a:srgbClr val="434343"/>
              </a:buClr>
              <a:buSzPts val="2800"/>
              <a:buChar char="●"/>
            </a:pPr>
            <a:r>
              <a:rPr lang="en" sz="2800">
                <a:solidFill>
                  <a:srgbClr val="434343"/>
                </a:solidFill>
              </a:rPr>
              <a:t>Write a couple of unit tests to validate the behavior of that pipe</a:t>
            </a:r>
            <a:endParaRPr sz="2800">
              <a:solidFill>
                <a:srgbClr val="434343"/>
              </a:solidFill>
            </a:endParaRPr>
          </a:p>
          <a:p>
            <a:pPr indent="0" lvl="0" marL="0" rtl="0" algn="l">
              <a:spcBef>
                <a:spcPts val="1000"/>
              </a:spcBef>
              <a:spcAft>
                <a:spcPts val="1600"/>
              </a:spcAft>
              <a:buNone/>
            </a:pPr>
            <a:r>
              <a:t/>
            </a:r>
            <a:endParaRPr>
              <a:solidFill>
                <a:srgbClr val="252525"/>
              </a:solidFill>
            </a:endParaRPr>
          </a:p>
        </p:txBody>
      </p:sp>
      <p:pic>
        <p:nvPicPr>
          <p:cNvPr id="1588" name="Google Shape;1588;p226"/>
          <p:cNvPicPr preferRelativeResize="0"/>
          <p:nvPr/>
        </p:nvPicPr>
        <p:blipFill>
          <a:blip r:embed="rId3">
            <a:alphaModFix/>
          </a:blip>
          <a:stretch>
            <a:fillRect/>
          </a:stretch>
        </p:blipFill>
        <p:spPr>
          <a:xfrm>
            <a:off x="7837825" y="183150"/>
            <a:ext cx="1114625" cy="111462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TestBed</a:t>
            </a:r>
            <a:endParaRPr/>
          </a:p>
        </p:txBody>
      </p:sp>
      <p:sp>
        <p:nvSpPr>
          <p:cNvPr id="1594" name="Google Shape;1594;p227"/>
          <p:cNvSpPr txBox="1"/>
          <p:nvPr>
            <p:ph idx="4294967295" type="body"/>
          </p:nvPr>
        </p:nvSpPr>
        <p:spPr>
          <a:xfrm>
            <a:off x="457200" y="1044100"/>
            <a:ext cx="8229600" cy="38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The Angular framework provides a </a:t>
            </a:r>
            <a:r>
              <a:rPr b="1" lang="en" sz="2400">
                <a:solidFill>
                  <a:srgbClr val="434343"/>
                </a:solidFill>
                <a:latin typeface="Consolas"/>
                <a:ea typeface="Consolas"/>
                <a:cs typeface="Consolas"/>
                <a:sym typeface="Consolas"/>
              </a:rPr>
              <a:t>TestBed</a:t>
            </a:r>
            <a:r>
              <a:rPr lang="en" sz="2400">
                <a:solidFill>
                  <a:srgbClr val="434343"/>
                </a:solidFill>
                <a:latin typeface="Consolas"/>
                <a:ea typeface="Consolas"/>
                <a:cs typeface="Consolas"/>
                <a:sym typeface="Consolas"/>
              </a:rPr>
              <a:t> </a:t>
            </a:r>
            <a:r>
              <a:rPr lang="en" sz="2400">
                <a:solidFill>
                  <a:srgbClr val="434343"/>
                </a:solidFill>
              </a:rPr>
              <a:t>object that allows us to customize dependency injection for testing purposes:</a:t>
            </a:r>
            <a:endParaRPr sz="1000">
              <a:solidFill>
                <a:srgbClr val="434343"/>
              </a:solidFill>
            </a:endParaRPr>
          </a:p>
          <a:p>
            <a:pPr indent="0" lvl="0" marL="0" rtl="0" algn="l">
              <a:spcBef>
                <a:spcPts val="1600"/>
              </a:spcBef>
              <a:spcAft>
                <a:spcPts val="0"/>
              </a:spcAft>
              <a:buNone/>
            </a:pPr>
            <a:r>
              <a:t/>
            </a:r>
            <a:endParaRPr sz="1000"/>
          </a:p>
          <a:p>
            <a:pPr indent="0" lvl="0" marL="0" marR="0" rtl="0" algn="l">
              <a:lnSpc>
                <a:spcPct val="100000"/>
              </a:lnSpc>
              <a:spcBef>
                <a:spcPts val="1600"/>
              </a:spcBef>
              <a:spcAft>
                <a:spcPts val="0"/>
              </a:spcAft>
              <a:buClr>
                <a:schemeClr val="dk1"/>
              </a:buClr>
              <a:buSzPts val="1100"/>
              <a:buFont typeface="Arial"/>
              <a:buNone/>
            </a:pPr>
            <a:r>
              <a:rPr b="1" lang="en" sz="1600">
                <a:solidFill>
                  <a:srgbClr val="434343"/>
                </a:solidFill>
                <a:highlight>
                  <a:srgbClr val="FFFFFF"/>
                </a:highlight>
                <a:latin typeface="Courier New"/>
                <a:ea typeface="Courier New"/>
                <a:cs typeface="Courier New"/>
                <a:sym typeface="Courier New"/>
              </a:rPr>
              <a:t>TestBed.</a:t>
            </a:r>
            <a:r>
              <a:rPr b="1" i="1" lang="en" sz="1600">
                <a:solidFill>
                  <a:srgbClr val="434343"/>
                </a:solidFill>
                <a:highlight>
                  <a:srgbClr val="FFFFFF"/>
                </a:highlight>
                <a:latin typeface="Courier New"/>
                <a:ea typeface="Courier New"/>
                <a:cs typeface="Courier New"/>
                <a:sym typeface="Courier New"/>
              </a:rPr>
              <a:t>configureTestingModule</a:t>
            </a:r>
            <a:r>
              <a:rPr b="1" lang="en" sz="1600">
                <a:solidFill>
                  <a:schemeClr val="dk1"/>
                </a:solidFill>
                <a:highlight>
                  <a:srgbClr val="FFFFFF"/>
                </a:highlight>
                <a:latin typeface="Courier New"/>
                <a:ea typeface="Courier New"/>
                <a:cs typeface="Courier New"/>
                <a:sym typeface="Courier New"/>
              </a:rPr>
              <a:t>({</a:t>
            </a:r>
            <a:endParaRPr b="1"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1" lang="en" sz="1600">
                <a:solidFill>
                  <a:schemeClr val="dk1"/>
                </a:solidFill>
                <a:highlight>
                  <a:srgbClr val="FFFFFF"/>
                </a:highlight>
                <a:latin typeface="Courier New"/>
                <a:ea typeface="Courier New"/>
                <a:cs typeface="Courier New"/>
                <a:sym typeface="Courier New"/>
              </a:rPr>
              <a:t>   </a:t>
            </a:r>
            <a:r>
              <a:rPr b="1" lang="en" sz="1600">
                <a:solidFill>
                  <a:srgbClr val="660E7A"/>
                </a:solidFill>
                <a:highlight>
                  <a:srgbClr val="FFFFFF"/>
                </a:highlight>
                <a:latin typeface="Courier New"/>
                <a:ea typeface="Courier New"/>
                <a:cs typeface="Courier New"/>
                <a:sym typeface="Courier New"/>
              </a:rPr>
              <a:t>declarations</a:t>
            </a:r>
            <a:r>
              <a:rPr b="1" lang="en" sz="1600">
                <a:solidFill>
                  <a:schemeClr val="dk1"/>
                </a:solidFill>
                <a:highlight>
                  <a:srgbClr val="FFFFFF"/>
                </a:highlight>
                <a:latin typeface="Courier New"/>
                <a:ea typeface="Courier New"/>
                <a:cs typeface="Courier New"/>
                <a:sym typeface="Courier New"/>
              </a:rPr>
              <a:t>: [ </a:t>
            </a:r>
            <a:r>
              <a:rPr b="1" lang="en" sz="1600">
                <a:solidFill>
                  <a:srgbClr val="434343"/>
                </a:solidFill>
                <a:highlight>
                  <a:srgbClr val="FFFFFF"/>
                </a:highlight>
                <a:latin typeface="Courier New"/>
                <a:ea typeface="Courier New"/>
                <a:cs typeface="Courier New"/>
                <a:sym typeface="Courier New"/>
              </a:rPr>
              <a:t>WelcomeComponent </a:t>
            </a:r>
            <a:r>
              <a:rPr b="1" lang="en" sz="1600">
                <a:solidFill>
                  <a:schemeClr val="dk1"/>
                </a:solidFill>
                <a:highlight>
                  <a:srgbClr val="FFFFFF"/>
                </a:highlight>
                <a:latin typeface="Courier New"/>
                <a:ea typeface="Courier New"/>
                <a:cs typeface="Courier New"/>
                <a:sym typeface="Courier New"/>
              </a:rPr>
              <a:t>],</a:t>
            </a:r>
            <a:endParaRPr b="1"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1" lang="en" sz="1600">
                <a:solidFill>
                  <a:schemeClr val="dk1"/>
                </a:solidFill>
                <a:highlight>
                  <a:srgbClr val="FFFFFF"/>
                </a:highlight>
                <a:latin typeface="Courier New"/>
                <a:ea typeface="Courier New"/>
                <a:cs typeface="Courier New"/>
                <a:sym typeface="Courier New"/>
              </a:rPr>
              <a:t>   </a:t>
            </a:r>
            <a:r>
              <a:rPr b="1" i="1" lang="en" sz="1600">
                <a:solidFill>
                  <a:srgbClr val="808080"/>
                </a:solidFill>
                <a:highlight>
                  <a:srgbClr val="FFFFFF"/>
                </a:highlight>
                <a:latin typeface="Courier New"/>
                <a:ea typeface="Courier New"/>
                <a:cs typeface="Courier New"/>
                <a:sym typeface="Courier New"/>
              </a:rPr>
              <a:t>// providers: [ UserService ]  Don't provide the real service!</a:t>
            </a:r>
            <a:endParaRPr b="1" i="1" sz="1600">
              <a:solidFill>
                <a:srgbClr val="808080"/>
              </a:solidFill>
              <a:highlight>
                <a:srgbClr val="FFFFFF"/>
              </a:highlight>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1" i="1" lang="en" sz="1600">
                <a:solidFill>
                  <a:srgbClr val="808080"/>
                </a:solidFill>
                <a:highlight>
                  <a:srgbClr val="FFFFFF"/>
                </a:highlight>
                <a:latin typeface="Courier New"/>
                <a:ea typeface="Courier New"/>
                <a:cs typeface="Courier New"/>
                <a:sym typeface="Courier New"/>
              </a:rPr>
              <a:t>   // Provide a test-double instead</a:t>
            </a:r>
            <a:endParaRPr b="1" i="1" sz="1600">
              <a:solidFill>
                <a:srgbClr val="808080"/>
              </a:solidFill>
              <a:highlight>
                <a:srgbClr val="FFFFFF"/>
              </a:highlight>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1" i="1" lang="en" sz="1600">
                <a:solidFill>
                  <a:srgbClr val="808080"/>
                </a:solidFill>
                <a:highlight>
                  <a:srgbClr val="FFFFFF"/>
                </a:highlight>
                <a:latin typeface="Courier New"/>
                <a:ea typeface="Courier New"/>
                <a:cs typeface="Courier New"/>
                <a:sym typeface="Courier New"/>
              </a:rPr>
              <a:t>   </a:t>
            </a:r>
            <a:r>
              <a:rPr b="1" lang="en" sz="1600">
                <a:solidFill>
                  <a:srgbClr val="660E7A"/>
                </a:solidFill>
                <a:highlight>
                  <a:srgbClr val="FFFFFF"/>
                </a:highlight>
                <a:latin typeface="Courier New"/>
                <a:ea typeface="Courier New"/>
                <a:cs typeface="Courier New"/>
                <a:sym typeface="Courier New"/>
              </a:rPr>
              <a:t>providers</a:t>
            </a:r>
            <a:r>
              <a:rPr b="1" lang="en" sz="1600">
                <a:solidFill>
                  <a:schemeClr val="dk1"/>
                </a:solidFill>
                <a:highlight>
                  <a:srgbClr val="FFFFFF"/>
                </a:highlight>
                <a:latin typeface="Courier New"/>
                <a:ea typeface="Courier New"/>
                <a:cs typeface="Courier New"/>
                <a:sym typeface="Courier New"/>
              </a:rPr>
              <a:t>:[{</a:t>
            </a:r>
            <a:r>
              <a:rPr b="1" lang="en" sz="1600">
                <a:solidFill>
                  <a:srgbClr val="660E7A"/>
                </a:solidFill>
                <a:highlight>
                  <a:srgbClr val="FFFFFF"/>
                </a:highlight>
                <a:latin typeface="Courier New"/>
                <a:ea typeface="Courier New"/>
                <a:cs typeface="Courier New"/>
                <a:sym typeface="Courier New"/>
              </a:rPr>
              <a:t>provide</a:t>
            </a:r>
            <a:r>
              <a:rPr b="1" lang="en" sz="1600">
                <a:solidFill>
                  <a:schemeClr val="dk1"/>
                </a:solidFill>
                <a:highlight>
                  <a:srgbClr val="FFFFFF"/>
                </a:highlight>
                <a:latin typeface="Courier New"/>
                <a:ea typeface="Courier New"/>
                <a:cs typeface="Courier New"/>
                <a:sym typeface="Courier New"/>
              </a:rPr>
              <a:t>: </a:t>
            </a:r>
            <a:r>
              <a:rPr b="1" lang="en" sz="1600">
                <a:solidFill>
                  <a:srgbClr val="434343"/>
                </a:solidFill>
                <a:highlight>
                  <a:srgbClr val="FFFFFF"/>
                </a:highlight>
                <a:latin typeface="Courier New"/>
                <a:ea typeface="Courier New"/>
                <a:cs typeface="Courier New"/>
                <a:sym typeface="Courier New"/>
              </a:rPr>
              <a:t>UserService</a:t>
            </a:r>
            <a:r>
              <a:rPr b="1" lang="en" sz="1600">
                <a:solidFill>
                  <a:schemeClr val="dk1"/>
                </a:solidFill>
                <a:highlight>
                  <a:srgbClr val="FFFFFF"/>
                </a:highlight>
                <a:latin typeface="Courier New"/>
                <a:ea typeface="Courier New"/>
                <a:cs typeface="Courier New"/>
                <a:sym typeface="Courier New"/>
              </a:rPr>
              <a:t>, </a:t>
            </a:r>
            <a:r>
              <a:rPr b="1" lang="en" sz="1600">
                <a:solidFill>
                  <a:srgbClr val="660E7A"/>
                </a:solidFill>
                <a:highlight>
                  <a:srgbClr val="FFD966"/>
                </a:highlight>
                <a:latin typeface="Courier New"/>
                <a:ea typeface="Courier New"/>
                <a:cs typeface="Courier New"/>
                <a:sym typeface="Courier New"/>
              </a:rPr>
              <a:t>useValue</a:t>
            </a:r>
            <a:r>
              <a:rPr b="1" lang="en" sz="1600">
                <a:solidFill>
                  <a:schemeClr val="dk1"/>
                </a:solidFill>
                <a:highlight>
                  <a:srgbClr val="FFD966"/>
                </a:highlight>
                <a:latin typeface="Courier New"/>
                <a:ea typeface="Courier New"/>
                <a:cs typeface="Courier New"/>
                <a:sym typeface="Courier New"/>
              </a:rPr>
              <a:t>: </a:t>
            </a:r>
            <a:r>
              <a:rPr b="1" lang="en" sz="1600">
                <a:solidFill>
                  <a:srgbClr val="434343"/>
                </a:solidFill>
                <a:highlight>
                  <a:srgbClr val="FFD966"/>
                </a:highlight>
                <a:latin typeface="Courier New"/>
                <a:ea typeface="Courier New"/>
                <a:cs typeface="Courier New"/>
                <a:sym typeface="Courier New"/>
              </a:rPr>
              <a:t>userServiceStub</a:t>
            </a:r>
            <a:r>
              <a:rPr b="1" lang="en" sz="1600">
                <a:solidFill>
                  <a:srgbClr val="434343"/>
                </a:solidFill>
                <a:highlight>
                  <a:srgbClr val="FFFFFF"/>
                </a:highlight>
                <a:latin typeface="Courier New"/>
                <a:ea typeface="Courier New"/>
                <a:cs typeface="Courier New"/>
                <a:sym typeface="Courier New"/>
              </a:rPr>
              <a:t> </a:t>
            </a:r>
            <a:r>
              <a:rPr b="1" lang="en" sz="1600">
                <a:solidFill>
                  <a:schemeClr val="dk1"/>
                </a:solidFill>
                <a:highlight>
                  <a:srgbClr val="FFFFFF"/>
                </a:highlight>
                <a:latin typeface="Courier New"/>
                <a:ea typeface="Courier New"/>
                <a:cs typeface="Courier New"/>
                <a:sym typeface="Courier New"/>
              </a:rPr>
              <a:t>}]</a:t>
            </a:r>
            <a:endParaRPr b="1"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1" lang="en" sz="1600">
                <a:solidFill>
                  <a:schemeClr val="dk1"/>
                </a:solidFill>
                <a:highlight>
                  <a:srgbClr val="FFFFFF"/>
                </a:highlight>
                <a:latin typeface="Courier New"/>
                <a:ea typeface="Courier New"/>
                <a:cs typeface="Courier New"/>
                <a:sym typeface="Courier New"/>
              </a:rPr>
              <a:t>});</a:t>
            </a:r>
            <a:endParaRPr b="1"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1000"/>
          </a:p>
          <a:p>
            <a:pPr indent="0" lvl="0" marL="0" marR="0" rtl="0" algn="l">
              <a:lnSpc>
                <a:spcPct val="100000"/>
              </a:lnSpc>
              <a:spcBef>
                <a:spcPts val="600"/>
              </a:spcBef>
              <a:spcAft>
                <a:spcPts val="0"/>
              </a:spcAft>
              <a:buNone/>
            </a:pPr>
            <a:r>
              <a:t/>
            </a:r>
            <a:endParaRPr sz="2400"/>
          </a:p>
        </p:txBody>
      </p:sp>
      <p:sp>
        <p:nvSpPr>
          <p:cNvPr id="1595" name="Google Shape;1595;p227"/>
          <p:cNvSpPr txBox="1"/>
          <p:nvPr/>
        </p:nvSpPr>
        <p:spPr>
          <a:xfrm>
            <a:off x="3885875" y="1617950"/>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228"/>
          <p:cNvSpPr txBox="1"/>
          <p:nvPr>
            <p:ph type="title"/>
          </p:nvPr>
        </p:nvSpPr>
        <p:spPr>
          <a:xfrm>
            <a:off x="226075" y="494850"/>
            <a:ext cx="2969700" cy="98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Spies and mocks (Jasmine)</a:t>
            </a:r>
            <a:endParaRPr b="1" sz="3000"/>
          </a:p>
        </p:txBody>
      </p:sp>
      <p:sp>
        <p:nvSpPr>
          <p:cNvPr id="1601" name="Google Shape;1601;p228"/>
          <p:cNvSpPr txBox="1"/>
          <p:nvPr>
            <p:ph idx="1" type="body"/>
          </p:nvPr>
        </p:nvSpPr>
        <p:spPr>
          <a:xfrm>
            <a:off x="226075" y="1478850"/>
            <a:ext cx="2933700" cy="30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latin typeface="Consolas"/>
                <a:ea typeface="Consolas"/>
                <a:cs typeface="Consolas"/>
                <a:sym typeface="Consolas"/>
              </a:rPr>
              <a:t>spy </a:t>
            </a:r>
            <a:r>
              <a:rPr lang="en"/>
              <a:t>is an object that can watch for a specific method or property call.</a:t>
            </a:r>
            <a:endParaRPr/>
          </a:p>
          <a:p>
            <a:pPr indent="0" lvl="0" marL="0" rtl="0" algn="l">
              <a:spcBef>
                <a:spcPts val="1600"/>
              </a:spcBef>
              <a:spcAft>
                <a:spcPts val="0"/>
              </a:spcAft>
              <a:buNone/>
            </a:pPr>
            <a:r>
              <a:rPr lang="en"/>
              <a:t>The spy can also return a mock value.</a:t>
            </a:r>
            <a:endParaRPr/>
          </a:p>
          <a:p>
            <a:pPr indent="0" lvl="0" marL="0" rtl="0" algn="l">
              <a:spcBef>
                <a:spcPts val="1600"/>
              </a:spcBef>
              <a:spcAft>
                <a:spcPts val="0"/>
              </a:spcAft>
              <a:buNone/>
            </a:pPr>
            <a:r>
              <a:rPr lang="en"/>
              <a:t>This is useful for unit tests where we want to focus on a single piece of code and not have a full app environment up and running.</a:t>
            </a:r>
            <a:endParaRPr/>
          </a:p>
          <a:p>
            <a:pPr indent="0" lvl="0" marL="0" rtl="0" algn="l">
              <a:spcBef>
                <a:spcPts val="1600"/>
              </a:spcBef>
              <a:spcAft>
                <a:spcPts val="1600"/>
              </a:spcAft>
              <a:buNone/>
            </a:pPr>
            <a:r>
              <a:t/>
            </a:r>
            <a:endParaRPr/>
          </a:p>
        </p:txBody>
      </p:sp>
      <p:sp>
        <p:nvSpPr>
          <p:cNvPr id="1602" name="Google Shape;1602;p228"/>
          <p:cNvSpPr txBox="1"/>
          <p:nvPr/>
        </p:nvSpPr>
        <p:spPr>
          <a:xfrm>
            <a:off x="3412175" y="771875"/>
            <a:ext cx="5857800" cy="45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u="sng"/>
          </a:p>
          <a:p>
            <a:pPr indent="0" lvl="0" marL="0" rtl="0" algn="l">
              <a:spcBef>
                <a:spcPts val="0"/>
              </a:spcBef>
              <a:spcAft>
                <a:spcPts val="0"/>
              </a:spcAft>
              <a:buNone/>
            </a:pPr>
            <a:r>
              <a:t/>
            </a:r>
            <a:endParaRPr sz="1800" u="sng"/>
          </a:p>
          <a:p>
            <a:pPr indent="0" lvl="0" marL="0" rtl="0" algn="l">
              <a:spcBef>
                <a:spcPts val="0"/>
              </a:spcBef>
              <a:spcAft>
                <a:spcPts val="0"/>
              </a:spcAft>
              <a:buNone/>
            </a:pPr>
            <a:r>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rPr i="1" lang="en" sz="1800">
                <a:highlight>
                  <a:srgbClr val="FFFFFF"/>
                </a:highlight>
                <a:latin typeface="Consolas"/>
                <a:ea typeface="Consolas"/>
                <a:cs typeface="Consolas"/>
                <a:sym typeface="Consolas"/>
              </a:rPr>
              <a:t>spyOn</a:t>
            </a:r>
            <a:r>
              <a:rPr lang="en" sz="1800">
                <a:highlight>
                  <a:srgbClr val="FFFFFF"/>
                </a:highlight>
                <a:latin typeface="Consolas"/>
                <a:ea typeface="Consolas"/>
                <a:cs typeface="Consolas"/>
                <a:sym typeface="Consolas"/>
              </a:rPr>
              <a:t>(</a:t>
            </a:r>
            <a:r>
              <a:rPr lang="en" sz="1800">
                <a:solidFill>
                  <a:srgbClr val="458383"/>
                </a:solidFill>
                <a:highlight>
                  <a:srgbClr val="FFFFFF"/>
                </a:highlight>
                <a:latin typeface="Consolas"/>
                <a:ea typeface="Consolas"/>
                <a:cs typeface="Consolas"/>
                <a:sym typeface="Consolas"/>
              </a:rPr>
              <a:t>someObj</a:t>
            </a:r>
            <a:r>
              <a:rPr lang="en" sz="1800">
                <a:highlight>
                  <a:srgbClr val="FFFFFF"/>
                </a:highlight>
                <a:latin typeface="Consolas"/>
                <a:ea typeface="Consolas"/>
                <a:cs typeface="Consolas"/>
                <a:sym typeface="Consolas"/>
              </a:rPr>
              <a:t>, </a:t>
            </a:r>
            <a:r>
              <a:rPr b="1" lang="en" sz="1800">
                <a:solidFill>
                  <a:srgbClr val="008000"/>
                </a:solidFill>
                <a:highlight>
                  <a:srgbClr val="FFFFFF"/>
                </a:highlight>
                <a:latin typeface="Consolas"/>
                <a:ea typeface="Consolas"/>
                <a:cs typeface="Consolas"/>
                <a:sym typeface="Consolas"/>
              </a:rPr>
              <a:t>'hello'</a:t>
            </a:r>
            <a:r>
              <a:rPr lang="en" sz="1800">
                <a:highlight>
                  <a:srgbClr val="FFFFFF"/>
                </a:highlight>
                <a:latin typeface="Consolas"/>
                <a:ea typeface="Consolas"/>
                <a:cs typeface="Consolas"/>
                <a:sym typeface="Consolas"/>
              </a:rPr>
              <a:t>).</a:t>
            </a:r>
            <a:r>
              <a:rPr b="1" lang="en" sz="1800">
                <a:solidFill>
                  <a:srgbClr val="660E7A"/>
                </a:solidFill>
                <a:highlight>
                  <a:srgbClr val="FFFFFF"/>
                </a:highlight>
                <a:latin typeface="Consolas"/>
                <a:ea typeface="Consolas"/>
                <a:cs typeface="Consolas"/>
                <a:sym typeface="Consolas"/>
              </a:rPr>
              <a:t>and</a:t>
            </a:r>
            <a:r>
              <a:rPr lang="en" sz="1800">
                <a:highlight>
                  <a:srgbClr val="FFFFFF"/>
                </a:highlight>
                <a:latin typeface="Consolas"/>
                <a:ea typeface="Consolas"/>
                <a:cs typeface="Consolas"/>
                <a:sym typeface="Consolas"/>
              </a:rPr>
              <a:t>.</a:t>
            </a:r>
            <a:r>
              <a:rPr lang="en" sz="1800">
                <a:solidFill>
                  <a:srgbClr val="7A7A43"/>
                </a:solidFill>
                <a:highlight>
                  <a:srgbClr val="FFFFFF"/>
                </a:highlight>
                <a:latin typeface="Consolas"/>
                <a:ea typeface="Consolas"/>
                <a:cs typeface="Consolas"/>
                <a:sym typeface="Consolas"/>
              </a:rPr>
              <a:t>returnValue</a:t>
            </a:r>
            <a:r>
              <a:rPr lang="en" sz="1800">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42</a:t>
            </a:r>
            <a:r>
              <a:rPr lang="en" sz="1800">
                <a:highlight>
                  <a:srgbClr val="FFFFFF"/>
                </a:highlight>
                <a:latin typeface="Consolas"/>
                <a:ea typeface="Consolas"/>
                <a:cs typeface="Consolas"/>
                <a:sym typeface="Consolas"/>
              </a:rPr>
              <a:t>);</a:t>
            </a:r>
            <a:endParaRPr sz="1800">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rgbClr val="458383"/>
                </a:solidFill>
                <a:highlight>
                  <a:srgbClr val="FFFFFF"/>
                </a:highlight>
                <a:latin typeface="Consolas"/>
                <a:ea typeface="Consolas"/>
                <a:cs typeface="Consolas"/>
                <a:sym typeface="Consolas"/>
              </a:rPr>
              <a:t>someObj</a:t>
            </a:r>
            <a:r>
              <a:rPr lang="en" sz="1800">
                <a:highlight>
                  <a:srgbClr val="FFFFFF"/>
                </a:highlight>
                <a:latin typeface="Consolas"/>
                <a:ea typeface="Consolas"/>
                <a:cs typeface="Consolas"/>
                <a:sym typeface="Consolas"/>
              </a:rPr>
              <a:t>.</a:t>
            </a:r>
            <a:r>
              <a:rPr lang="en" sz="1800">
                <a:solidFill>
                  <a:srgbClr val="7A7A43"/>
                </a:solidFill>
                <a:highlight>
                  <a:srgbClr val="FFFFFF"/>
                </a:highlight>
                <a:latin typeface="Consolas"/>
                <a:ea typeface="Consolas"/>
                <a:cs typeface="Consolas"/>
                <a:sym typeface="Consolas"/>
              </a:rPr>
              <a:t>hello</a:t>
            </a:r>
            <a:r>
              <a:rPr lang="en" sz="1800">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returns 42</a:t>
            </a:r>
            <a:endParaRPr i="1" sz="18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8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800">
                <a:highlight>
                  <a:srgbClr val="FFFFFF"/>
                </a:highlight>
                <a:latin typeface="Consolas"/>
                <a:ea typeface="Consolas"/>
                <a:cs typeface="Consolas"/>
                <a:sym typeface="Consolas"/>
              </a:rPr>
              <a:t>expect</a:t>
            </a:r>
            <a:r>
              <a:rPr lang="en" sz="1800">
                <a:highlight>
                  <a:srgbClr val="FFFFFF"/>
                </a:highlight>
                <a:latin typeface="Consolas"/>
                <a:ea typeface="Consolas"/>
                <a:cs typeface="Consolas"/>
                <a:sym typeface="Consolas"/>
              </a:rPr>
              <a:t>(</a:t>
            </a:r>
            <a:r>
              <a:rPr lang="en" sz="1800">
                <a:solidFill>
                  <a:srgbClr val="458383"/>
                </a:solidFill>
                <a:highlight>
                  <a:srgbClr val="FFFFFF"/>
                </a:highlight>
                <a:latin typeface="Consolas"/>
                <a:ea typeface="Consolas"/>
                <a:cs typeface="Consolas"/>
                <a:sym typeface="Consolas"/>
              </a:rPr>
              <a:t>someObj</a:t>
            </a:r>
            <a:r>
              <a:rPr lang="en" sz="1800">
                <a:highlight>
                  <a:srgbClr val="FFFFFF"/>
                </a:highlight>
                <a:latin typeface="Consolas"/>
                <a:ea typeface="Consolas"/>
                <a:cs typeface="Consolas"/>
                <a:sym typeface="Consolas"/>
              </a:rPr>
              <a:t>.</a:t>
            </a:r>
            <a:r>
              <a:rPr lang="en" sz="1800">
                <a:solidFill>
                  <a:srgbClr val="7A7A43"/>
                </a:solidFill>
                <a:highlight>
                  <a:srgbClr val="FFFFFF"/>
                </a:highlight>
                <a:latin typeface="Consolas"/>
                <a:ea typeface="Consolas"/>
                <a:cs typeface="Consolas"/>
                <a:sym typeface="Consolas"/>
              </a:rPr>
              <a:t>hello</a:t>
            </a:r>
            <a:r>
              <a:rPr lang="en" sz="1800">
                <a:highlight>
                  <a:srgbClr val="FFFFFF"/>
                </a:highlight>
                <a:latin typeface="Consolas"/>
                <a:ea typeface="Consolas"/>
                <a:cs typeface="Consolas"/>
                <a:sym typeface="Consolas"/>
              </a:rPr>
              <a:t>).</a:t>
            </a:r>
            <a:r>
              <a:rPr lang="en" sz="1800">
                <a:solidFill>
                  <a:srgbClr val="7A7A43"/>
                </a:solidFill>
                <a:highlight>
                  <a:srgbClr val="FFFFFF"/>
                </a:highlight>
                <a:latin typeface="Consolas"/>
                <a:ea typeface="Consolas"/>
                <a:cs typeface="Consolas"/>
                <a:sym typeface="Consolas"/>
              </a:rPr>
              <a:t>toHaveBeenCalled</a:t>
            </a:r>
            <a:r>
              <a:rPr lang="en" sz="1800">
                <a:highlight>
                  <a:srgbClr val="FFFFFF"/>
                </a:highlight>
                <a:latin typeface="Consolas"/>
                <a:ea typeface="Consolas"/>
                <a:cs typeface="Consolas"/>
                <a:sym typeface="Consolas"/>
              </a:rPr>
              <a:t>();</a:t>
            </a:r>
            <a:endParaRPr sz="1800">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8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600">
              <a:highlight>
                <a:schemeClr val="lt1"/>
              </a:highlight>
              <a:latin typeface="Consolas"/>
              <a:ea typeface="Consolas"/>
              <a:cs typeface="Consolas"/>
              <a:sym typeface="Consolas"/>
            </a:endParaRPr>
          </a:p>
          <a:p>
            <a:pPr indent="0" lvl="0" marL="0" rtl="0" algn="l">
              <a:spcBef>
                <a:spcPts val="0"/>
              </a:spcBef>
              <a:spcAft>
                <a:spcPts val="0"/>
              </a:spcAft>
              <a:buNone/>
            </a:pPr>
            <a:r>
              <a:t/>
            </a:r>
            <a:endParaRPr sz="1600">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u="sng"/>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TestBed</a:t>
            </a:r>
            <a:endParaRPr/>
          </a:p>
        </p:txBody>
      </p:sp>
      <p:sp>
        <p:nvSpPr>
          <p:cNvPr id="1608" name="Google Shape;1608;p229"/>
          <p:cNvSpPr txBox="1"/>
          <p:nvPr>
            <p:ph idx="4294967295" type="body"/>
          </p:nvPr>
        </p:nvSpPr>
        <p:spPr>
          <a:xfrm>
            <a:off x="457200" y="1044100"/>
            <a:ext cx="8229600" cy="388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b="1" lang="en" sz="2400">
                <a:solidFill>
                  <a:srgbClr val="434343"/>
                </a:solidFill>
                <a:latin typeface="Consolas"/>
                <a:ea typeface="Consolas"/>
                <a:cs typeface="Consolas"/>
                <a:sym typeface="Consolas"/>
              </a:rPr>
              <a:t>TestBed</a:t>
            </a:r>
            <a:r>
              <a:rPr lang="en" sz="2400">
                <a:solidFill>
                  <a:srgbClr val="434343"/>
                </a:solidFill>
                <a:latin typeface="Consolas"/>
                <a:ea typeface="Consolas"/>
                <a:cs typeface="Consolas"/>
                <a:sym typeface="Consolas"/>
              </a:rPr>
              <a:t> </a:t>
            </a:r>
            <a:r>
              <a:rPr lang="en" sz="2400">
                <a:solidFill>
                  <a:srgbClr val="434343"/>
                </a:solidFill>
              </a:rPr>
              <a:t>is used to create instances of components</a:t>
            </a:r>
            <a:endParaRPr sz="800">
              <a:solidFill>
                <a:srgbClr val="434343"/>
              </a:solidFill>
            </a:endParaRPr>
          </a:p>
          <a:p>
            <a:pPr indent="-381000" lvl="0" marL="457200" rtl="0" algn="l">
              <a:spcBef>
                <a:spcPts val="0"/>
              </a:spcBef>
              <a:spcAft>
                <a:spcPts val="0"/>
              </a:spcAft>
              <a:buClr>
                <a:srgbClr val="434343"/>
              </a:buClr>
              <a:buSzPts val="2400"/>
              <a:buChar char="●"/>
            </a:pPr>
            <a:r>
              <a:rPr lang="en" sz="2400">
                <a:solidFill>
                  <a:srgbClr val="434343"/>
                </a:solidFill>
              </a:rPr>
              <a:t>It returns a </a:t>
            </a:r>
            <a:r>
              <a:rPr b="1" lang="en" sz="2400">
                <a:solidFill>
                  <a:srgbClr val="434343"/>
                </a:solidFill>
                <a:latin typeface="Consolas"/>
                <a:ea typeface="Consolas"/>
                <a:cs typeface="Consolas"/>
                <a:sym typeface="Consolas"/>
              </a:rPr>
              <a:t>ComponentFixture</a:t>
            </a:r>
            <a:r>
              <a:rPr lang="en" sz="2400">
                <a:solidFill>
                  <a:srgbClr val="434343"/>
                </a:solidFill>
                <a:latin typeface="Consolas"/>
                <a:ea typeface="Consolas"/>
                <a:cs typeface="Consolas"/>
                <a:sym typeface="Consolas"/>
              </a:rPr>
              <a:t> </a:t>
            </a:r>
            <a:r>
              <a:rPr lang="en" sz="2400">
                <a:solidFill>
                  <a:srgbClr val="434343"/>
                </a:solidFill>
              </a:rPr>
              <a:t>object as follows:</a:t>
            </a:r>
            <a:endParaRPr sz="2400">
              <a:solidFill>
                <a:srgbClr val="434343"/>
              </a:solidFill>
            </a:endParaRPr>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381000" lvl="0" marL="457200" rtl="0" algn="l">
              <a:spcBef>
                <a:spcPts val="1600"/>
              </a:spcBef>
              <a:spcAft>
                <a:spcPts val="0"/>
              </a:spcAft>
              <a:buClr>
                <a:srgbClr val="434343"/>
              </a:buClr>
              <a:buSzPts val="2400"/>
              <a:buChar char="●"/>
            </a:pPr>
            <a:r>
              <a:rPr b="1" lang="en" sz="2400">
                <a:solidFill>
                  <a:srgbClr val="434343"/>
                </a:solidFill>
                <a:latin typeface="Consolas"/>
                <a:ea typeface="Consolas"/>
                <a:cs typeface="Consolas"/>
                <a:sym typeface="Consolas"/>
              </a:rPr>
              <a:t>TestBed</a:t>
            </a:r>
            <a:r>
              <a:rPr lang="en" sz="2400">
                <a:solidFill>
                  <a:srgbClr val="434343"/>
                </a:solidFill>
                <a:latin typeface="Consolas"/>
                <a:ea typeface="Consolas"/>
                <a:cs typeface="Consolas"/>
                <a:sym typeface="Consolas"/>
              </a:rPr>
              <a:t> </a:t>
            </a:r>
            <a:r>
              <a:rPr lang="en" sz="2400">
                <a:solidFill>
                  <a:srgbClr val="434343"/>
                </a:solidFill>
              </a:rPr>
              <a:t>is more than a unit test utility as it allows us to check the HTML generated by our components.</a:t>
            </a:r>
            <a:endParaRPr sz="2400">
              <a:solidFill>
                <a:srgbClr val="434343"/>
              </a:solidFill>
            </a:endParaRPr>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1000"/>
          </a:p>
          <a:p>
            <a:pPr indent="0" lvl="0" marL="0" marR="0" rtl="0" algn="l">
              <a:lnSpc>
                <a:spcPct val="100000"/>
              </a:lnSpc>
              <a:spcBef>
                <a:spcPts val="1600"/>
              </a:spcBef>
              <a:spcAft>
                <a:spcPts val="0"/>
              </a:spcAft>
              <a:buNone/>
            </a:pPr>
            <a:r>
              <a:t/>
            </a:r>
            <a:endParaRPr sz="2400"/>
          </a:p>
          <a:p>
            <a:pPr indent="0" lvl="0" marL="0" marR="0" rtl="0" algn="l">
              <a:lnSpc>
                <a:spcPct val="100000"/>
              </a:lnSpc>
              <a:spcBef>
                <a:spcPts val="600"/>
              </a:spcBef>
              <a:spcAft>
                <a:spcPts val="0"/>
              </a:spcAft>
              <a:buNone/>
            </a:pPr>
            <a:r>
              <a:t/>
            </a:r>
            <a:endParaRPr sz="1000"/>
          </a:p>
          <a:p>
            <a:pPr indent="0" lvl="0" marL="0" marR="0" rtl="0" algn="l">
              <a:lnSpc>
                <a:spcPct val="100000"/>
              </a:lnSpc>
              <a:spcBef>
                <a:spcPts val="600"/>
              </a:spcBef>
              <a:spcAft>
                <a:spcPts val="0"/>
              </a:spcAft>
              <a:buNone/>
            </a:pPr>
            <a:r>
              <a:t/>
            </a:r>
            <a:endParaRPr sz="2400"/>
          </a:p>
        </p:txBody>
      </p:sp>
      <p:pic>
        <p:nvPicPr>
          <p:cNvPr id="1609" name="Google Shape;1609;p229"/>
          <p:cNvPicPr preferRelativeResize="0"/>
          <p:nvPr/>
        </p:nvPicPr>
        <p:blipFill>
          <a:blip r:embed="rId3">
            <a:alphaModFix/>
          </a:blip>
          <a:stretch>
            <a:fillRect/>
          </a:stretch>
        </p:blipFill>
        <p:spPr>
          <a:xfrm>
            <a:off x="1203725" y="2337250"/>
            <a:ext cx="7143750" cy="1447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generate Angular code?</a:t>
            </a:r>
            <a:endParaRPr/>
          </a:p>
        </p:txBody>
      </p:sp>
      <p:sp>
        <p:nvSpPr>
          <p:cNvPr id="356" name="Google Shape;356;p68"/>
          <p:cNvSpPr txBox="1"/>
          <p:nvPr>
            <p:ph idx="4294967295" type="body"/>
          </p:nvPr>
        </p:nvSpPr>
        <p:spPr>
          <a:xfrm>
            <a:off x="457200" y="891300"/>
            <a:ext cx="8229600" cy="4034400"/>
          </a:xfrm>
          <a:prstGeom prst="rect">
            <a:avLst/>
          </a:prstGeom>
          <a:solidFill>
            <a:srgbClr val="FFFFFF"/>
          </a:solidFill>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Set-up of an Angular app is complex</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Angular CLI is here to help, for instance:</a:t>
            </a:r>
            <a:endParaRPr sz="2600">
              <a:solidFill>
                <a:srgbClr val="434343"/>
              </a:solidFill>
            </a:endParaRPr>
          </a:p>
          <a:p>
            <a:pPr indent="0" lvl="0" marL="457200" marR="0" rtl="0" algn="ctr">
              <a:lnSpc>
                <a:spcPct val="115000"/>
              </a:lnSpc>
              <a:spcBef>
                <a:spcPts val="0"/>
              </a:spcBef>
              <a:spcAft>
                <a:spcPts val="0"/>
              </a:spcAft>
              <a:buNone/>
            </a:pPr>
            <a:r>
              <a:rPr b="1" lang="en" sz="2600">
                <a:solidFill>
                  <a:srgbClr val="434343"/>
                </a:solidFill>
                <a:latin typeface="Courier New"/>
                <a:ea typeface="Courier New"/>
                <a:cs typeface="Courier New"/>
                <a:sym typeface="Courier New"/>
              </a:rPr>
              <a:t>ng generate component Dashboard</a:t>
            </a:r>
            <a:endParaRPr b="1" sz="2600">
              <a:solidFill>
                <a:srgbClr val="434343"/>
              </a:solidFill>
              <a:latin typeface="Courier New"/>
              <a:ea typeface="Courier New"/>
              <a:cs typeface="Courier New"/>
              <a:sym typeface="Courier New"/>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Also a shorter version: </a:t>
            </a:r>
            <a:r>
              <a:rPr b="1" lang="en" sz="2600">
                <a:solidFill>
                  <a:srgbClr val="434343"/>
                </a:solidFill>
                <a:latin typeface="Courier New"/>
                <a:ea typeface="Courier New"/>
                <a:cs typeface="Courier New"/>
                <a:sym typeface="Courier New"/>
              </a:rPr>
              <a:t>ng </a:t>
            </a:r>
            <a:r>
              <a:rPr b="1" lang="en" sz="2600">
                <a:solidFill>
                  <a:srgbClr val="434343"/>
                </a:solidFill>
                <a:latin typeface="Courier New"/>
                <a:ea typeface="Courier New"/>
                <a:cs typeface="Courier New"/>
                <a:sym typeface="Courier New"/>
              </a:rPr>
              <a:t>g c Dashboard</a:t>
            </a:r>
            <a:endParaRPr b="1" sz="2600">
              <a:solidFill>
                <a:srgbClr val="434343"/>
              </a:solidFill>
              <a:latin typeface="Courier New"/>
              <a:ea typeface="Courier New"/>
              <a:cs typeface="Courier New"/>
              <a:sym typeface="Courier New"/>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Reference documentation can be found here: </a:t>
            </a:r>
            <a:r>
              <a:rPr lang="en" sz="2600" u="sng">
                <a:solidFill>
                  <a:srgbClr val="434343"/>
                </a:solidFill>
              </a:rPr>
              <a:t>https://cli.angular.io/reference.pdf</a:t>
            </a:r>
            <a:endParaRPr sz="2600" u="sng">
              <a:solidFill>
                <a:srgbClr val="434343"/>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2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T2 - Writing Component Tests</a:t>
            </a:r>
            <a:endParaRPr/>
          </a:p>
        </p:txBody>
      </p:sp>
      <p:sp>
        <p:nvSpPr>
          <p:cNvPr id="1615" name="Google Shape;1615;p230"/>
          <p:cNvSpPr txBox="1"/>
          <p:nvPr>
            <p:ph idx="4294967295" type="body"/>
          </p:nvPr>
        </p:nvSpPr>
        <p:spPr>
          <a:xfrm>
            <a:off x="457200" y="1178975"/>
            <a:ext cx="8229600" cy="3746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434343"/>
              </a:buClr>
              <a:buSzPts val="2800"/>
              <a:buChar char="●"/>
            </a:pPr>
            <a:r>
              <a:rPr lang="en" sz="2800">
                <a:solidFill>
                  <a:srgbClr val="434343"/>
                </a:solidFill>
              </a:rPr>
              <a:t>Let’s test our </a:t>
            </a:r>
            <a:r>
              <a:rPr b="1" lang="en" sz="2800">
                <a:solidFill>
                  <a:srgbClr val="434343"/>
                </a:solidFill>
                <a:latin typeface="Consolas"/>
                <a:ea typeface="Consolas"/>
                <a:cs typeface="Consolas"/>
                <a:sym typeface="Consolas"/>
              </a:rPr>
              <a:t>LicensePlateComponent</a:t>
            </a:r>
            <a:endParaRPr sz="1000">
              <a:solidFill>
                <a:srgbClr val="434343"/>
              </a:solidFill>
            </a:endParaRPr>
          </a:p>
          <a:p>
            <a:pPr indent="-406400" lvl="0" marL="457200" rtl="0" algn="l">
              <a:spcBef>
                <a:spcPts val="1000"/>
              </a:spcBef>
              <a:spcAft>
                <a:spcPts val="0"/>
              </a:spcAft>
              <a:buClr>
                <a:srgbClr val="434343"/>
              </a:buClr>
              <a:buSzPts val="2800"/>
              <a:buChar char="●"/>
            </a:pPr>
            <a:r>
              <a:rPr lang="en" sz="2800">
                <a:solidFill>
                  <a:srgbClr val="434343"/>
                </a:solidFill>
              </a:rPr>
              <a:t>Set-up the component under test with a sample license plate and some text for its button</a:t>
            </a:r>
            <a:endParaRPr sz="2800">
              <a:solidFill>
                <a:srgbClr val="434343"/>
              </a:solidFill>
            </a:endParaRPr>
          </a:p>
          <a:p>
            <a:pPr indent="-406400" lvl="0" marL="457200" rtl="0" algn="l">
              <a:spcBef>
                <a:spcPts val="1000"/>
              </a:spcBef>
              <a:spcAft>
                <a:spcPts val="1000"/>
              </a:spcAft>
              <a:buClr>
                <a:srgbClr val="434343"/>
              </a:buClr>
              <a:buSzPts val="2800"/>
              <a:buChar char="●"/>
            </a:pPr>
            <a:r>
              <a:rPr lang="en" sz="2800">
                <a:solidFill>
                  <a:srgbClr val="434343"/>
                </a:solidFill>
              </a:rPr>
              <a:t>Using the testing guide from angular.io, write test specs to check that the component displays the right title as well as the right button text</a:t>
            </a:r>
            <a:endParaRPr>
              <a:solidFill>
                <a:srgbClr val="434343"/>
              </a:solidFill>
            </a:endParaRPr>
          </a:p>
        </p:txBody>
      </p:sp>
      <p:pic>
        <p:nvPicPr>
          <p:cNvPr id="1616" name="Google Shape;1616;p230"/>
          <p:cNvPicPr preferRelativeResize="0"/>
          <p:nvPr/>
        </p:nvPicPr>
        <p:blipFill>
          <a:blip r:embed="rId3">
            <a:alphaModFix/>
          </a:blip>
          <a:stretch>
            <a:fillRect/>
          </a:stretch>
        </p:blipFill>
        <p:spPr>
          <a:xfrm>
            <a:off x="7837825" y="183150"/>
            <a:ext cx="1114625" cy="11146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Protractor</a:t>
            </a:r>
            <a:endParaRPr/>
          </a:p>
        </p:txBody>
      </p:sp>
      <p:sp>
        <p:nvSpPr>
          <p:cNvPr id="1622" name="Google Shape;1622;p231"/>
          <p:cNvSpPr txBox="1"/>
          <p:nvPr>
            <p:ph idx="4294967295" type="body"/>
          </p:nvPr>
        </p:nvSpPr>
        <p:spPr>
          <a:xfrm>
            <a:off x="457200" y="1000225"/>
            <a:ext cx="8229600" cy="392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rgbClr val="434343"/>
                </a:solidFill>
              </a:rPr>
              <a:t>Protractor runs end-to-end tests </a:t>
            </a:r>
            <a:r>
              <a:rPr lang="en" sz="2400" u="sng">
                <a:solidFill>
                  <a:schemeClr val="hlink"/>
                </a:solidFill>
                <a:hlinkClick r:id="rId3"/>
              </a:rPr>
              <a:t>http://www.protractortest.org/</a:t>
            </a:r>
            <a:endParaRPr sz="1000"/>
          </a:p>
          <a:p>
            <a:pPr indent="-381000" lvl="0" marL="457200" marR="0" rtl="0" algn="l">
              <a:lnSpc>
                <a:spcPct val="100000"/>
              </a:lnSpc>
              <a:spcBef>
                <a:spcPts val="1000"/>
              </a:spcBef>
              <a:spcAft>
                <a:spcPts val="0"/>
              </a:spcAft>
              <a:buClr>
                <a:srgbClr val="434343"/>
              </a:buClr>
              <a:buSzPts val="2400"/>
              <a:buChar char="●"/>
            </a:pPr>
            <a:r>
              <a:rPr lang="en" sz="2400">
                <a:solidFill>
                  <a:srgbClr val="434343"/>
                </a:solidFill>
              </a:rPr>
              <a:t>It runs tests against your application running in a real browser, interacting with it as a user would, simulating clicks, text entry, etc.</a:t>
            </a:r>
            <a:endParaRPr sz="2400">
              <a:solidFill>
                <a:srgbClr val="434343"/>
              </a:solidFill>
            </a:endParaRPr>
          </a:p>
          <a:p>
            <a:pPr indent="0" lvl="0" marL="457200" marR="0" rtl="0" algn="l">
              <a:lnSpc>
                <a:spcPct val="100000"/>
              </a:lnSpc>
              <a:spcBef>
                <a:spcPts val="600"/>
              </a:spcBef>
              <a:spcAft>
                <a:spcPts val="0"/>
              </a:spcAft>
              <a:buNone/>
            </a:pPr>
            <a:r>
              <a:t/>
            </a:r>
            <a:endParaRPr sz="1000">
              <a:solidFill>
                <a:srgbClr val="434343"/>
              </a:solidFill>
            </a:endParaRPr>
          </a:p>
          <a:p>
            <a:pPr indent="-381000" lvl="0" marL="457200" marR="0" rtl="0" algn="l">
              <a:lnSpc>
                <a:spcPct val="100000"/>
              </a:lnSpc>
              <a:spcBef>
                <a:spcPts val="600"/>
              </a:spcBef>
              <a:spcAft>
                <a:spcPts val="0"/>
              </a:spcAft>
              <a:buClr>
                <a:srgbClr val="434343"/>
              </a:buClr>
              <a:buSzPts val="2400"/>
              <a:buChar char="●"/>
            </a:pPr>
            <a:r>
              <a:rPr lang="en" sz="2400">
                <a:solidFill>
                  <a:srgbClr val="434343"/>
                </a:solidFill>
              </a:rPr>
              <a:t>With Angular CLI, just run </a:t>
            </a:r>
            <a:r>
              <a:rPr b="1" lang="en" sz="2400">
                <a:solidFill>
                  <a:srgbClr val="434343"/>
                </a:solidFill>
                <a:latin typeface="Consolas"/>
                <a:ea typeface="Consolas"/>
                <a:cs typeface="Consolas"/>
                <a:sym typeface="Consolas"/>
              </a:rPr>
              <a:t>ng e2e</a:t>
            </a:r>
            <a:r>
              <a:rPr lang="en" sz="2400">
                <a:solidFill>
                  <a:srgbClr val="434343"/>
                </a:solidFill>
              </a:rPr>
              <a:t> to have it run all of your test specs defined in the </a:t>
            </a:r>
            <a:r>
              <a:rPr b="1" lang="en" sz="2400">
                <a:solidFill>
                  <a:srgbClr val="434343"/>
                </a:solidFill>
                <a:latin typeface="Consolas"/>
                <a:ea typeface="Consolas"/>
                <a:cs typeface="Consolas"/>
                <a:sym typeface="Consolas"/>
              </a:rPr>
              <a:t>e2e</a:t>
            </a:r>
            <a:r>
              <a:rPr i="1" lang="en" sz="2400">
                <a:solidFill>
                  <a:srgbClr val="434343"/>
                </a:solidFill>
              </a:rPr>
              <a:t> </a:t>
            </a:r>
            <a:r>
              <a:rPr lang="en" sz="2400">
                <a:solidFill>
                  <a:srgbClr val="434343"/>
                </a:solidFill>
              </a:rPr>
              <a:t>folder</a:t>
            </a:r>
            <a:endParaRPr sz="2400">
              <a:solidFill>
                <a:srgbClr val="434343"/>
              </a:solidFill>
            </a:endParaRPr>
          </a:p>
          <a:p>
            <a:pPr indent="0" lvl="0" marL="0" marR="0" rtl="0" algn="l">
              <a:lnSpc>
                <a:spcPct val="100000"/>
              </a:lnSpc>
              <a:spcBef>
                <a:spcPts val="600"/>
              </a:spcBef>
              <a:spcAft>
                <a:spcPts val="0"/>
              </a:spcAft>
              <a:buNone/>
            </a:pPr>
            <a:r>
              <a:t/>
            </a:r>
            <a:endParaRPr sz="1000"/>
          </a:p>
          <a:p>
            <a:pPr indent="0" lvl="0" marL="0" marR="0" rtl="0" algn="l">
              <a:lnSpc>
                <a:spcPct val="100000"/>
              </a:lnSpc>
              <a:spcBef>
                <a:spcPts val="600"/>
              </a:spcBef>
              <a:spcAft>
                <a:spcPts val="0"/>
              </a:spcAft>
              <a:buNone/>
            </a:pPr>
            <a:r>
              <a:t/>
            </a:r>
            <a:endParaRPr sz="2400"/>
          </a:p>
        </p:txBody>
      </p:sp>
      <p:pic>
        <p:nvPicPr>
          <p:cNvPr id="1623" name="Google Shape;1623;p231"/>
          <p:cNvPicPr preferRelativeResize="0"/>
          <p:nvPr/>
        </p:nvPicPr>
        <p:blipFill>
          <a:blip r:embed="rId4">
            <a:alphaModFix/>
          </a:blip>
          <a:stretch>
            <a:fillRect/>
          </a:stretch>
        </p:blipFill>
        <p:spPr>
          <a:xfrm>
            <a:off x="5716845" y="62425"/>
            <a:ext cx="3388350" cy="93780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232"/>
          <p:cNvSpPr txBox="1"/>
          <p:nvPr>
            <p:ph type="title"/>
          </p:nvPr>
        </p:nvSpPr>
        <p:spPr>
          <a:xfrm>
            <a:off x="226075" y="494850"/>
            <a:ext cx="2969700" cy="13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What is Protractor?</a:t>
            </a:r>
            <a:endParaRPr b="1" sz="3600"/>
          </a:p>
        </p:txBody>
      </p:sp>
      <p:sp>
        <p:nvSpPr>
          <p:cNvPr id="1629" name="Google Shape;1629;p232"/>
          <p:cNvSpPr txBox="1"/>
          <p:nvPr>
            <p:ph idx="1" type="body"/>
          </p:nvPr>
        </p:nvSpPr>
        <p:spPr>
          <a:xfrm>
            <a:off x="226075" y="2002425"/>
            <a:ext cx="2808000" cy="26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built on top of Webdriver and can really be considered as a set of Webdriver extensions for projects built with Angular.</a:t>
            </a:r>
            <a:endParaRPr/>
          </a:p>
          <a:p>
            <a:pPr indent="0" lvl="0" marL="0" rtl="0" algn="l">
              <a:spcBef>
                <a:spcPts val="1600"/>
              </a:spcBef>
              <a:spcAft>
                <a:spcPts val="1600"/>
              </a:spcAft>
              <a:buNone/>
            </a:pPr>
            <a:r>
              <a:rPr lang="en"/>
              <a:t>For instance, Protractor adds some Angular specific selectors.</a:t>
            </a:r>
            <a:endParaRPr/>
          </a:p>
        </p:txBody>
      </p:sp>
      <p:sp>
        <p:nvSpPr>
          <p:cNvPr id="1630" name="Google Shape;1630;p232"/>
          <p:cNvSpPr txBox="1"/>
          <p:nvPr/>
        </p:nvSpPr>
        <p:spPr>
          <a:xfrm>
            <a:off x="3770425" y="-111325"/>
            <a:ext cx="7229100" cy="500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100">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600">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i="1">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800" u="sng">
              <a:latin typeface="Consolas"/>
              <a:ea typeface="Consolas"/>
              <a:cs typeface="Consolas"/>
              <a:sym typeface="Consolas"/>
            </a:endParaRPr>
          </a:p>
        </p:txBody>
      </p:sp>
      <p:sp>
        <p:nvSpPr>
          <p:cNvPr id="1631" name="Google Shape;1631;p232"/>
          <p:cNvSpPr txBox="1"/>
          <p:nvPr/>
        </p:nvSpPr>
        <p:spPr>
          <a:xfrm>
            <a:off x="3503225" y="482425"/>
            <a:ext cx="56409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t>Given the HTML</a:t>
            </a:r>
            <a:r>
              <a:rPr lang="en" sz="1800"/>
              <a:t>:</a:t>
            </a:r>
            <a:endParaRPr sz="1800"/>
          </a:p>
          <a:p>
            <a:pPr indent="0" lvl="0" marL="0" rtl="0" algn="l">
              <a:spcBef>
                <a:spcPts val="0"/>
              </a:spcBef>
              <a:spcAft>
                <a:spcPts val="0"/>
              </a:spcAft>
              <a:buNone/>
            </a:pPr>
            <a:r>
              <a:t/>
            </a:r>
            <a:endParaRPr/>
          </a:p>
          <a:p>
            <a:pPr indent="0" lvl="0" marL="88900" marR="88900" rtl="0" algn="l">
              <a:lnSpc>
                <a:spcPct val="142857"/>
              </a:lnSpc>
              <a:spcBef>
                <a:spcPts val="0"/>
              </a:spcBef>
              <a:spcAft>
                <a:spcPts val="0"/>
              </a:spcAft>
              <a:buNone/>
            </a:pPr>
            <a:r>
              <a:rPr lang="en" sz="1800">
                <a:solidFill>
                  <a:srgbClr val="000088"/>
                </a:solidFill>
                <a:highlight>
                  <a:srgbClr val="F5F5F5"/>
                </a:highlight>
                <a:latin typeface="Consolas"/>
                <a:ea typeface="Consolas"/>
                <a:cs typeface="Consolas"/>
                <a:sym typeface="Consolas"/>
              </a:rPr>
              <a:t>&lt;span&gt;</a:t>
            </a:r>
            <a:r>
              <a:rPr lang="en" sz="1800">
                <a:highlight>
                  <a:srgbClr val="F5F5F5"/>
                </a:highlight>
                <a:latin typeface="Consolas"/>
                <a:ea typeface="Consolas"/>
                <a:cs typeface="Consolas"/>
                <a:sym typeface="Consolas"/>
              </a:rPr>
              <a:t>{{person.name}}</a:t>
            </a:r>
            <a:r>
              <a:rPr lang="en" sz="1800">
                <a:solidFill>
                  <a:srgbClr val="000088"/>
                </a:solidFill>
                <a:highlight>
                  <a:srgbClr val="F5F5F5"/>
                </a:highlight>
                <a:latin typeface="Consolas"/>
                <a:ea typeface="Consolas"/>
                <a:cs typeface="Consolas"/>
                <a:sym typeface="Consolas"/>
              </a:rPr>
              <a:t>&lt;/span&gt;</a:t>
            </a:r>
            <a:endParaRPr sz="1800">
              <a:solidFill>
                <a:srgbClr val="000088"/>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Example of protractor test</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88900" marR="88900" rtl="0" algn="l">
              <a:lnSpc>
                <a:spcPct val="142857"/>
              </a:lnSpc>
              <a:spcBef>
                <a:spcPts val="0"/>
              </a:spcBef>
              <a:spcAft>
                <a:spcPts val="0"/>
              </a:spcAft>
              <a:buNone/>
            </a:pPr>
            <a:r>
              <a:rPr i="1" lang="en" sz="1200">
                <a:highlight>
                  <a:srgbClr val="FFFFFF"/>
                </a:highlight>
                <a:latin typeface="Consolas"/>
                <a:ea typeface="Consolas"/>
                <a:cs typeface="Consolas"/>
                <a:sym typeface="Consolas"/>
              </a:rPr>
              <a:t>it</a:t>
            </a:r>
            <a:r>
              <a:rPr lang="en" sz="1200">
                <a:highlight>
                  <a:srgbClr val="FFFFFF"/>
                </a:highlight>
                <a:latin typeface="Consolas"/>
                <a:ea typeface="Consolas"/>
                <a:cs typeface="Consolas"/>
                <a:sym typeface="Consolas"/>
              </a:rPr>
              <a:t>(</a:t>
            </a:r>
            <a:r>
              <a:rPr lang="en" sz="1200">
                <a:solidFill>
                  <a:srgbClr val="008000"/>
                </a:solidFill>
                <a:highlight>
                  <a:srgbClr val="FFFFFF"/>
                </a:highlight>
                <a:latin typeface="Consolas"/>
                <a:ea typeface="Consolas"/>
                <a:cs typeface="Consolas"/>
                <a:sym typeface="Consolas"/>
              </a:rPr>
              <a:t>'should display the right name for person'</a:t>
            </a:r>
            <a:r>
              <a:rPr lang="en" sz="1200">
                <a:highlight>
                  <a:srgbClr val="FFFFFF"/>
                </a:highlight>
                <a:latin typeface="Consolas"/>
                <a:ea typeface="Consolas"/>
                <a:cs typeface="Consolas"/>
                <a:sym typeface="Consolas"/>
              </a:rPr>
              <a:t>, () =&gt; {</a:t>
            </a:r>
            <a:endParaRPr sz="1200">
              <a:highlight>
                <a:srgbClr val="FFFFFF"/>
              </a:highlight>
              <a:latin typeface="Consolas"/>
              <a:ea typeface="Consolas"/>
              <a:cs typeface="Consolas"/>
              <a:sym typeface="Consolas"/>
            </a:endParaRPr>
          </a:p>
          <a:p>
            <a:pPr indent="0" lvl="0" marL="88900" marR="88900" rtl="0" algn="l">
              <a:lnSpc>
                <a:spcPct val="142857"/>
              </a:lnSpc>
              <a:spcBef>
                <a:spcPts val="800"/>
              </a:spcBef>
              <a:spcAft>
                <a:spcPts val="0"/>
              </a:spcAft>
              <a:buNone/>
            </a:pPr>
            <a:r>
              <a:rPr lang="en" sz="1200">
                <a:highlight>
                  <a:srgbClr val="FFFFFF"/>
                </a:highlight>
                <a:latin typeface="Consolas"/>
                <a:ea typeface="Consolas"/>
                <a:cs typeface="Consolas"/>
                <a:sym typeface="Consolas"/>
              </a:rPr>
              <a:t>    </a:t>
            </a:r>
            <a:r>
              <a:rPr lang="en" sz="1200">
                <a:solidFill>
                  <a:srgbClr val="000080"/>
                </a:solidFill>
                <a:highlight>
                  <a:srgbClr val="FFFFFF"/>
                </a:highlight>
                <a:latin typeface="Consolas"/>
                <a:ea typeface="Consolas"/>
                <a:cs typeface="Consolas"/>
                <a:sym typeface="Consolas"/>
              </a:rPr>
              <a:t>var </a:t>
            </a:r>
            <a:r>
              <a:rPr lang="en" sz="1200">
                <a:solidFill>
                  <a:srgbClr val="458383"/>
                </a:solidFill>
                <a:highlight>
                  <a:srgbClr val="FFFFFF"/>
                </a:highlight>
                <a:latin typeface="Consolas"/>
                <a:ea typeface="Consolas"/>
                <a:cs typeface="Consolas"/>
                <a:sym typeface="Consolas"/>
              </a:rPr>
              <a:t>span1 </a:t>
            </a:r>
            <a:r>
              <a:rPr lang="en" sz="1200">
                <a:highlight>
                  <a:srgbClr val="FFFFFF"/>
                </a:highlight>
                <a:latin typeface="Consolas"/>
                <a:ea typeface="Consolas"/>
                <a:cs typeface="Consolas"/>
                <a:sym typeface="Consolas"/>
              </a:rPr>
              <a:t>= </a:t>
            </a:r>
            <a:r>
              <a:rPr lang="en" sz="1200">
                <a:solidFill>
                  <a:srgbClr val="458383"/>
                </a:solidFill>
                <a:highlight>
                  <a:srgbClr val="FFFFFF"/>
                </a:highlight>
                <a:latin typeface="Consolas"/>
                <a:ea typeface="Consolas"/>
                <a:cs typeface="Consolas"/>
                <a:sym typeface="Consolas"/>
              </a:rPr>
              <a:t>element</a:t>
            </a:r>
            <a:r>
              <a:rPr lang="en" sz="1200">
                <a:highlight>
                  <a:srgbClr val="FFFFFF"/>
                </a:highlight>
                <a:latin typeface="Consolas"/>
                <a:ea typeface="Consolas"/>
                <a:cs typeface="Consolas"/>
                <a:sym typeface="Consolas"/>
              </a:rPr>
              <a:t>(</a:t>
            </a:r>
            <a:r>
              <a:rPr lang="en" sz="1200">
                <a:solidFill>
                  <a:srgbClr val="458383"/>
                </a:solidFill>
                <a:highlight>
                  <a:srgbClr val="FFD966"/>
                </a:highlight>
                <a:latin typeface="Consolas"/>
                <a:ea typeface="Consolas"/>
                <a:cs typeface="Consolas"/>
                <a:sym typeface="Consolas"/>
              </a:rPr>
              <a:t>by</a:t>
            </a:r>
            <a:r>
              <a:rPr lang="en" sz="1200">
                <a:highlight>
                  <a:srgbClr val="FFD966"/>
                </a:highlight>
                <a:latin typeface="Consolas"/>
                <a:ea typeface="Consolas"/>
                <a:cs typeface="Consolas"/>
                <a:sym typeface="Consolas"/>
              </a:rPr>
              <a:t>.</a:t>
            </a:r>
            <a:r>
              <a:rPr lang="en" sz="1200">
                <a:solidFill>
                  <a:srgbClr val="7A7A43"/>
                </a:solidFill>
                <a:highlight>
                  <a:srgbClr val="FFD966"/>
                </a:highlight>
                <a:latin typeface="Consolas"/>
                <a:ea typeface="Consolas"/>
                <a:cs typeface="Consolas"/>
                <a:sym typeface="Consolas"/>
              </a:rPr>
              <a:t>binding</a:t>
            </a:r>
            <a:r>
              <a:rPr lang="en" sz="1200">
                <a:highlight>
                  <a:srgbClr val="FFFFFF"/>
                </a:highlight>
                <a:latin typeface="Consolas"/>
                <a:ea typeface="Consolas"/>
                <a:cs typeface="Consolas"/>
                <a:sym typeface="Consolas"/>
              </a:rPr>
              <a:t>(</a:t>
            </a:r>
            <a:r>
              <a:rPr lang="en" sz="1200">
                <a:solidFill>
                  <a:srgbClr val="008000"/>
                </a:solidFill>
                <a:highlight>
                  <a:srgbClr val="FFFFFF"/>
                </a:highlight>
                <a:latin typeface="Consolas"/>
                <a:ea typeface="Consolas"/>
                <a:cs typeface="Consolas"/>
                <a:sym typeface="Consolas"/>
              </a:rPr>
              <a:t>'person.name'</a:t>
            </a:r>
            <a:r>
              <a:rPr lang="en" sz="1200">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88900" marR="88900" rtl="0" algn="l">
              <a:lnSpc>
                <a:spcPct val="142857"/>
              </a:lnSpc>
              <a:spcBef>
                <a:spcPts val="800"/>
              </a:spcBef>
              <a:spcAft>
                <a:spcPts val="0"/>
              </a:spcAft>
              <a:buNone/>
            </a:pPr>
            <a:r>
              <a:rPr lang="en" sz="1200">
                <a:highlight>
                  <a:srgbClr val="FFFFFF"/>
                </a:highlight>
                <a:latin typeface="Consolas"/>
                <a:ea typeface="Consolas"/>
                <a:cs typeface="Consolas"/>
                <a:sym typeface="Consolas"/>
              </a:rPr>
              <a:t>    </a:t>
            </a:r>
            <a:r>
              <a:rPr i="1" lang="en" sz="1200">
                <a:highlight>
                  <a:srgbClr val="FFFFFF"/>
                </a:highlight>
                <a:latin typeface="Consolas"/>
                <a:ea typeface="Consolas"/>
                <a:cs typeface="Consolas"/>
                <a:sym typeface="Consolas"/>
              </a:rPr>
              <a:t>expect</a:t>
            </a:r>
            <a:r>
              <a:rPr lang="en" sz="1200">
                <a:highlight>
                  <a:srgbClr val="FFFFFF"/>
                </a:highlight>
                <a:latin typeface="Consolas"/>
                <a:ea typeface="Consolas"/>
                <a:cs typeface="Consolas"/>
                <a:sym typeface="Consolas"/>
              </a:rPr>
              <a:t>(</a:t>
            </a:r>
            <a:r>
              <a:rPr lang="en" sz="1200">
                <a:solidFill>
                  <a:srgbClr val="458383"/>
                </a:solidFill>
                <a:highlight>
                  <a:srgbClr val="FFFFFF"/>
                </a:highlight>
                <a:latin typeface="Consolas"/>
                <a:ea typeface="Consolas"/>
                <a:cs typeface="Consolas"/>
                <a:sym typeface="Consolas"/>
              </a:rPr>
              <a:t>span1</a:t>
            </a:r>
            <a:r>
              <a:rPr lang="en" sz="1200">
                <a:highlight>
                  <a:srgbClr val="FFFFFF"/>
                </a:highlight>
                <a:latin typeface="Consolas"/>
                <a:ea typeface="Consolas"/>
                <a:cs typeface="Consolas"/>
                <a:sym typeface="Consolas"/>
              </a:rPr>
              <a:t>.getText()).</a:t>
            </a:r>
            <a:r>
              <a:rPr lang="en" sz="1200">
                <a:solidFill>
                  <a:srgbClr val="7A7A43"/>
                </a:solidFill>
                <a:highlight>
                  <a:srgbClr val="FFFFFF"/>
                </a:highlight>
                <a:latin typeface="Consolas"/>
                <a:ea typeface="Consolas"/>
                <a:cs typeface="Consolas"/>
                <a:sym typeface="Consolas"/>
              </a:rPr>
              <a:t>toBe</a:t>
            </a:r>
            <a:r>
              <a:rPr lang="en" sz="1200">
                <a:highlight>
                  <a:srgbClr val="FFFFFF"/>
                </a:highlight>
                <a:latin typeface="Consolas"/>
                <a:ea typeface="Consolas"/>
                <a:cs typeface="Consolas"/>
                <a:sym typeface="Consolas"/>
              </a:rPr>
              <a:t>(</a:t>
            </a:r>
            <a:r>
              <a:rPr lang="en" sz="1200">
                <a:solidFill>
                  <a:srgbClr val="008000"/>
                </a:solidFill>
                <a:highlight>
                  <a:srgbClr val="FFFFFF"/>
                </a:highlight>
                <a:latin typeface="Consolas"/>
                <a:ea typeface="Consolas"/>
                <a:cs typeface="Consolas"/>
                <a:sym typeface="Consolas"/>
              </a:rPr>
              <a:t>'Foo'</a:t>
            </a:r>
            <a:r>
              <a:rPr lang="en" sz="1200">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88900" marR="88900" rtl="0" algn="l">
              <a:lnSpc>
                <a:spcPct val="142857"/>
              </a:lnSpc>
              <a:spcBef>
                <a:spcPts val="800"/>
              </a:spcBef>
              <a:spcAft>
                <a:spcPts val="0"/>
              </a:spcAft>
              <a:buNone/>
            </a:pPr>
            <a:r>
              <a:rPr lang="en" sz="1200">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88900" marR="88900" rtl="0" algn="l">
              <a:lnSpc>
                <a:spcPct val="142857"/>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42857"/>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42857"/>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a:p>
          <a:p>
            <a:pPr indent="0" lvl="0" marL="88900" marR="88900" rtl="0" algn="l">
              <a:lnSpc>
                <a:spcPct val="142857"/>
              </a:lnSpc>
              <a:spcBef>
                <a:spcPts val="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42857"/>
              </a:lnSpc>
              <a:spcBef>
                <a:spcPts val="800"/>
              </a:spcBef>
              <a:spcAft>
                <a:spcPts val="0"/>
              </a:spcAft>
              <a:buClr>
                <a:srgbClr val="000000"/>
              </a:buClr>
              <a:buSzPts val="1100"/>
              <a:buFont typeface="Arial"/>
              <a:buNone/>
            </a:pPr>
            <a:r>
              <a:t/>
            </a:r>
            <a:endParaRPr sz="1800">
              <a:solidFill>
                <a:srgbClr val="000088"/>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33"/>
          <p:cNvSpPr txBox="1"/>
          <p:nvPr>
            <p:ph type="title"/>
          </p:nvPr>
        </p:nvSpPr>
        <p:spPr>
          <a:xfrm>
            <a:off x="226075" y="405775"/>
            <a:ext cx="2969700" cy="13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Protractor browser</a:t>
            </a:r>
            <a:endParaRPr b="1" sz="3600"/>
          </a:p>
        </p:txBody>
      </p:sp>
      <p:sp>
        <p:nvSpPr>
          <p:cNvPr id="1637" name="Google Shape;1637;p233"/>
          <p:cNvSpPr txBox="1"/>
          <p:nvPr>
            <p:ph idx="1" type="body"/>
          </p:nvPr>
        </p:nvSpPr>
        <p:spPr>
          <a:xfrm>
            <a:off x="226075" y="2002425"/>
            <a:ext cx="2808000" cy="26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Browser is the object used to manipulate the browser with actions such as:</a:t>
            </a:r>
            <a:endParaRPr/>
          </a:p>
          <a:p>
            <a:pPr indent="-317500" lvl="0" marL="457200" rtl="0" algn="l">
              <a:spcBef>
                <a:spcPts val="1600"/>
              </a:spcBef>
              <a:spcAft>
                <a:spcPts val="0"/>
              </a:spcAft>
              <a:buSzPts val="1400"/>
              <a:buChar char="-"/>
            </a:pPr>
            <a:r>
              <a:rPr lang="en"/>
              <a:t>Changing the URL</a:t>
            </a:r>
            <a:endParaRPr/>
          </a:p>
          <a:p>
            <a:pPr indent="-317500" lvl="0" marL="457200" rtl="0" algn="l">
              <a:spcBef>
                <a:spcPts val="0"/>
              </a:spcBef>
              <a:spcAft>
                <a:spcPts val="0"/>
              </a:spcAft>
              <a:buSzPts val="1400"/>
              <a:buChar char="-"/>
            </a:pPr>
            <a:r>
              <a:rPr lang="en"/>
              <a:t>Taking a screenshot</a:t>
            </a:r>
            <a:endParaRPr/>
          </a:p>
          <a:p>
            <a:pPr indent="-317500" lvl="0" marL="457200" rtl="0" algn="l">
              <a:spcBef>
                <a:spcPts val="0"/>
              </a:spcBef>
              <a:spcAft>
                <a:spcPts val="0"/>
              </a:spcAft>
              <a:buSzPts val="1400"/>
              <a:buChar char="-"/>
            </a:pPr>
            <a:r>
              <a:rPr lang="en"/>
              <a:t>Refreshing the page</a:t>
            </a:r>
            <a:endParaRPr/>
          </a:p>
          <a:p>
            <a:pPr indent="-317500" lvl="0" marL="457200" rtl="0" algn="l">
              <a:spcBef>
                <a:spcPts val="0"/>
              </a:spcBef>
              <a:spcAft>
                <a:spcPts val="0"/>
              </a:spcAft>
              <a:buSzPts val="1400"/>
              <a:buChar char="-"/>
            </a:pPr>
            <a:r>
              <a:rPr lang="en"/>
              <a:t>Waiting for some time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638" name="Google Shape;1638;p233"/>
          <p:cNvSpPr txBox="1"/>
          <p:nvPr/>
        </p:nvSpPr>
        <p:spPr>
          <a:xfrm>
            <a:off x="3770425" y="-111325"/>
            <a:ext cx="7229100" cy="500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100">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600">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i="1">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800" u="sng">
              <a:latin typeface="Consolas"/>
              <a:ea typeface="Consolas"/>
              <a:cs typeface="Consolas"/>
              <a:sym typeface="Consolas"/>
            </a:endParaRPr>
          </a:p>
        </p:txBody>
      </p:sp>
      <p:sp>
        <p:nvSpPr>
          <p:cNvPr id="1639" name="Google Shape;1639;p233"/>
          <p:cNvSpPr txBox="1"/>
          <p:nvPr/>
        </p:nvSpPr>
        <p:spPr>
          <a:xfrm>
            <a:off x="3503225" y="482425"/>
            <a:ext cx="5640900" cy="504600"/>
          </a:xfrm>
          <a:prstGeom prst="rect">
            <a:avLst/>
          </a:prstGeom>
          <a:noFill/>
          <a:ln>
            <a:noFill/>
          </a:ln>
        </p:spPr>
        <p:txBody>
          <a:bodyPr anchorCtr="0" anchor="t" bIns="91425" lIns="91425" spcFirstLastPara="1" rIns="91425" wrap="square" tIns="91425">
            <a:noAutofit/>
          </a:bodyPr>
          <a:lstStyle/>
          <a:p>
            <a:pPr indent="0" lvl="0" marL="88900" marR="88900" rtl="0" algn="l">
              <a:lnSpc>
                <a:spcPct val="100000"/>
              </a:lnSpc>
              <a:spcBef>
                <a:spcPts val="0"/>
              </a:spcBef>
              <a:spcAft>
                <a:spcPts val="0"/>
              </a:spcAft>
              <a:buNone/>
            </a:pPr>
            <a:r>
              <a:rPr b="1" lang="en">
                <a:solidFill>
                  <a:srgbClr val="000080"/>
                </a:solidFill>
                <a:highlight>
                  <a:srgbClr val="FFFFFF"/>
                </a:highlight>
                <a:latin typeface="Consolas"/>
                <a:ea typeface="Consolas"/>
                <a:cs typeface="Consolas"/>
                <a:sym typeface="Consolas"/>
              </a:rPr>
              <a:t>import </a:t>
            </a:r>
            <a:r>
              <a:rPr lang="en">
                <a:highlight>
                  <a:srgbClr val="FFFFFF"/>
                </a:highlight>
                <a:latin typeface="Consolas"/>
                <a:ea typeface="Consolas"/>
                <a:cs typeface="Consolas"/>
                <a:sym typeface="Consolas"/>
              </a:rPr>
              <a:t>{ </a:t>
            </a:r>
            <a:r>
              <a:rPr lang="en">
                <a:solidFill>
                  <a:srgbClr val="458383"/>
                </a:solidFill>
                <a:highlight>
                  <a:srgbClr val="FFD966"/>
                </a:highlight>
                <a:latin typeface="Consolas"/>
                <a:ea typeface="Consolas"/>
                <a:cs typeface="Consolas"/>
                <a:sym typeface="Consolas"/>
              </a:rPr>
              <a:t>browser</a:t>
            </a:r>
            <a:r>
              <a:rPr lang="en">
                <a:highlight>
                  <a:srgbClr val="FFFFFF"/>
                </a:highlight>
                <a:latin typeface="Consolas"/>
                <a:ea typeface="Consolas"/>
                <a:cs typeface="Consolas"/>
                <a:sym typeface="Consolas"/>
              </a:rPr>
              <a:t>, </a:t>
            </a:r>
            <a:r>
              <a:rPr lang="en">
                <a:solidFill>
                  <a:srgbClr val="458383"/>
                </a:solidFill>
                <a:highlight>
                  <a:srgbClr val="FFFFFF"/>
                </a:highlight>
                <a:latin typeface="Consolas"/>
                <a:ea typeface="Consolas"/>
                <a:cs typeface="Consolas"/>
                <a:sym typeface="Consolas"/>
              </a:rPr>
              <a:t>element</a:t>
            </a:r>
            <a:r>
              <a:rPr lang="en">
                <a:highlight>
                  <a:srgbClr val="FFFFFF"/>
                </a:highlight>
                <a:latin typeface="Consolas"/>
                <a:ea typeface="Consolas"/>
                <a:cs typeface="Consolas"/>
                <a:sym typeface="Consolas"/>
              </a:rPr>
              <a:t>, </a:t>
            </a:r>
            <a:r>
              <a:rPr lang="en">
                <a:solidFill>
                  <a:srgbClr val="458383"/>
                </a:solidFill>
                <a:highlight>
                  <a:srgbClr val="FFFFFF"/>
                </a:highlight>
                <a:latin typeface="Consolas"/>
                <a:ea typeface="Consolas"/>
                <a:cs typeface="Consolas"/>
                <a:sym typeface="Consolas"/>
              </a:rPr>
              <a:t>by </a:t>
            </a: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from </a:t>
            </a:r>
            <a:r>
              <a:rPr b="1" lang="en">
                <a:solidFill>
                  <a:srgbClr val="008000"/>
                </a:solidFill>
                <a:highlight>
                  <a:srgbClr val="FFFFFF"/>
                </a:highlight>
                <a:latin typeface="Consolas"/>
                <a:ea typeface="Consolas"/>
                <a:cs typeface="Consolas"/>
                <a:sym typeface="Consolas"/>
              </a:rPr>
              <a:t>'protractor'</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a:highlight>
                <a:srgbClr val="FFFFFF"/>
              </a:highlight>
              <a:latin typeface="Consolas"/>
              <a:ea typeface="Consolas"/>
              <a:cs typeface="Consolas"/>
              <a:sym typeface="Consolas"/>
            </a:endParaRPr>
          </a:p>
          <a:p>
            <a:pPr indent="0" lvl="0" marL="88900" marR="88900" rtl="0" algn="l">
              <a:lnSpc>
                <a:spcPct val="100000"/>
              </a:lnSpc>
              <a:spcBef>
                <a:spcPts val="800"/>
              </a:spcBef>
              <a:spcAft>
                <a:spcPts val="0"/>
              </a:spcAft>
              <a:buNone/>
            </a:pPr>
            <a:r>
              <a:rPr b="1" lang="en">
                <a:solidFill>
                  <a:srgbClr val="000080"/>
                </a:solidFill>
                <a:highlight>
                  <a:srgbClr val="FFFFFF"/>
                </a:highlight>
                <a:latin typeface="Consolas"/>
                <a:ea typeface="Consolas"/>
                <a:cs typeface="Consolas"/>
                <a:sym typeface="Consolas"/>
              </a:rPr>
              <a:t>export class </a:t>
            </a:r>
            <a:r>
              <a:rPr lang="en">
                <a:highlight>
                  <a:srgbClr val="FFFFFF"/>
                </a:highlight>
                <a:latin typeface="Consolas"/>
                <a:ea typeface="Consolas"/>
                <a:cs typeface="Consolas"/>
                <a:sym typeface="Consolas"/>
              </a:rPr>
              <a:t>NgTrainingPage {</a:t>
            </a:r>
            <a:endParaRPr>
              <a:highlight>
                <a:srgbClr val="FFFFFF"/>
              </a:highlight>
              <a:latin typeface="Consolas"/>
              <a:ea typeface="Consolas"/>
              <a:cs typeface="Consolas"/>
              <a:sym typeface="Consolas"/>
            </a:endParaRPr>
          </a:p>
          <a:p>
            <a:pPr indent="0" lvl="0" marL="546100" marR="88900" rtl="0" algn="l">
              <a:lnSpc>
                <a:spcPct val="100000"/>
              </a:lnSpc>
              <a:spcBef>
                <a:spcPts val="800"/>
              </a:spcBef>
              <a:spcAft>
                <a:spcPts val="0"/>
              </a:spcAft>
              <a:buNone/>
            </a:pPr>
            <a:r>
              <a:rPr lang="en">
                <a:highlight>
                  <a:srgbClr val="FFFFFF"/>
                </a:highlight>
                <a:latin typeface="Consolas"/>
                <a:ea typeface="Consolas"/>
                <a:cs typeface="Consolas"/>
                <a:sym typeface="Consolas"/>
              </a:rPr>
              <a:t> </a:t>
            </a:r>
            <a:r>
              <a:rPr lang="en">
                <a:solidFill>
                  <a:srgbClr val="7A7A43"/>
                </a:solidFill>
                <a:highlight>
                  <a:srgbClr val="FFFFFF"/>
                </a:highlight>
                <a:latin typeface="Consolas"/>
                <a:ea typeface="Consolas"/>
                <a:cs typeface="Consolas"/>
                <a:sym typeface="Consolas"/>
              </a:rPr>
              <a:t>navigateTo</a:t>
            </a: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return </a:t>
            </a:r>
            <a:r>
              <a:rPr lang="en">
                <a:solidFill>
                  <a:srgbClr val="458383"/>
                </a:solidFill>
                <a:highlight>
                  <a:srgbClr val="FFD966"/>
                </a:highlight>
                <a:latin typeface="Consolas"/>
                <a:ea typeface="Consolas"/>
                <a:cs typeface="Consolas"/>
                <a:sym typeface="Consolas"/>
              </a:rPr>
              <a:t>browser</a:t>
            </a:r>
            <a:r>
              <a:rPr lang="en">
                <a:highlight>
                  <a:srgbClr val="FFD966"/>
                </a:highlight>
                <a:latin typeface="Consolas"/>
                <a:ea typeface="Consolas"/>
                <a:cs typeface="Consolas"/>
                <a:sym typeface="Consolas"/>
              </a:rPr>
              <a:t>.</a:t>
            </a:r>
            <a:r>
              <a:rPr lang="en">
                <a:solidFill>
                  <a:srgbClr val="7A7A43"/>
                </a:solidFill>
                <a:highlight>
                  <a:srgbClr val="FFD966"/>
                </a:highlight>
                <a:latin typeface="Consolas"/>
                <a:ea typeface="Consolas"/>
                <a:cs typeface="Consolas"/>
                <a:sym typeface="Consolas"/>
              </a:rPr>
              <a:t>get</a:t>
            </a:r>
            <a:r>
              <a:rPr lang="en">
                <a:highlight>
                  <a:srgbClr val="FFD966"/>
                </a:highlight>
                <a:latin typeface="Consolas"/>
                <a:ea typeface="Consolas"/>
                <a:cs typeface="Consolas"/>
                <a:sym typeface="Consolas"/>
              </a:rPr>
              <a:t>(</a:t>
            </a:r>
            <a:r>
              <a:rPr b="1" lang="en">
                <a:solidFill>
                  <a:srgbClr val="008000"/>
                </a:solidFill>
                <a:highlight>
                  <a:srgbClr val="FFD966"/>
                </a:highlight>
                <a:latin typeface="Consolas"/>
                <a:ea typeface="Consolas"/>
                <a:cs typeface="Consolas"/>
                <a:sym typeface="Consolas"/>
              </a:rPr>
              <a:t>'/'</a:t>
            </a:r>
            <a:r>
              <a:rPr lang="en">
                <a:highlight>
                  <a:srgbClr val="FFD966"/>
                </a:highlight>
                <a:latin typeface="Consolas"/>
                <a:ea typeface="Consolas"/>
                <a:cs typeface="Consolas"/>
                <a:sym typeface="Consolas"/>
              </a:rPr>
              <a:t>)</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88900" marR="88900" rtl="0" algn="l">
              <a:lnSpc>
                <a:spcPct val="100000"/>
              </a:lnSpc>
              <a:spcBef>
                <a:spcPts val="0"/>
              </a:spcBef>
              <a:spcAft>
                <a:spcPts val="0"/>
              </a:spcAft>
              <a:buNone/>
            </a:pPr>
            <a:r>
              <a:t/>
            </a:r>
            <a:endParaRPr>
              <a:highlight>
                <a:srgbClr val="FFFFFF"/>
              </a:highlight>
              <a:latin typeface="Consolas"/>
              <a:ea typeface="Consolas"/>
              <a:cs typeface="Consolas"/>
              <a:sym typeface="Consolas"/>
            </a:endParaRPr>
          </a:p>
          <a:p>
            <a:pPr indent="0" lvl="0" marL="546100" marR="88900" rtl="0" algn="l">
              <a:lnSpc>
                <a:spcPct val="100000"/>
              </a:lnSpc>
              <a:spcBef>
                <a:spcPts val="800"/>
              </a:spcBef>
              <a:spcAft>
                <a:spcPts val="0"/>
              </a:spcAft>
              <a:buNone/>
            </a:pPr>
            <a:r>
              <a:rPr lang="en">
                <a:highlight>
                  <a:srgbClr val="FFFFFF"/>
                </a:highlight>
                <a:latin typeface="Consolas"/>
                <a:ea typeface="Consolas"/>
                <a:cs typeface="Consolas"/>
                <a:sym typeface="Consolas"/>
              </a:rPr>
              <a:t> </a:t>
            </a:r>
            <a:r>
              <a:rPr lang="en">
                <a:solidFill>
                  <a:srgbClr val="7A7A43"/>
                </a:solidFill>
                <a:highlight>
                  <a:srgbClr val="FFFFFF"/>
                </a:highlight>
                <a:latin typeface="Consolas"/>
                <a:ea typeface="Consolas"/>
                <a:cs typeface="Consolas"/>
                <a:sym typeface="Consolas"/>
              </a:rPr>
              <a:t>getParagraphText</a:t>
            </a: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return </a:t>
            </a:r>
            <a:r>
              <a:rPr lang="en">
                <a:solidFill>
                  <a:srgbClr val="458383"/>
                </a:solidFill>
                <a:highlight>
                  <a:srgbClr val="FFFFFF"/>
                </a:highlight>
                <a:latin typeface="Consolas"/>
                <a:ea typeface="Consolas"/>
                <a:cs typeface="Consolas"/>
                <a:sym typeface="Consolas"/>
              </a:rPr>
              <a:t>element</a:t>
            </a:r>
            <a:r>
              <a:rPr lang="en">
                <a:highlight>
                  <a:srgbClr val="FFFFFF"/>
                </a:highlight>
                <a:latin typeface="Consolas"/>
                <a:ea typeface="Consolas"/>
                <a:cs typeface="Consolas"/>
                <a:sym typeface="Consolas"/>
              </a:rPr>
              <a:t>(</a:t>
            </a:r>
            <a:r>
              <a:rPr lang="en">
                <a:solidFill>
                  <a:srgbClr val="458383"/>
                </a:solidFill>
                <a:highlight>
                  <a:srgbClr val="FFFFFF"/>
                </a:highlight>
                <a:latin typeface="Consolas"/>
                <a:ea typeface="Consolas"/>
                <a:cs typeface="Consolas"/>
                <a:sym typeface="Consolas"/>
              </a:rPr>
              <a:t>by</a:t>
            </a:r>
            <a:r>
              <a:rPr lang="en">
                <a:highlight>
                  <a:srgbClr val="FFFFFF"/>
                </a:highlight>
                <a:latin typeface="Consolas"/>
                <a:ea typeface="Consolas"/>
                <a:cs typeface="Consolas"/>
                <a:sym typeface="Consolas"/>
              </a:rPr>
              <a:t>.css(</a:t>
            </a:r>
            <a:r>
              <a:rPr b="1" lang="en">
                <a:solidFill>
                  <a:srgbClr val="008000"/>
                </a:solidFill>
                <a:highlight>
                  <a:srgbClr val="FFFFFF"/>
                </a:highlight>
                <a:latin typeface="Consolas"/>
                <a:ea typeface="Consolas"/>
                <a:cs typeface="Consolas"/>
                <a:sym typeface="Consolas"/>
              </a:rPr>
              <a:t>'app-root h2'</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.getText();</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88900" marR="88900" rtl="0" algn="l">
              <a:lnSpc>
                <a:spcPct val="100000"/>
              </a:lnSpc>
              <a:spcBef>
                <a:spcPts val="0"/>
              </a:spcBef>
              <a:spcAft>
                <a:spcPts val="0"/>
              </a:spcAft>
              <a:buNone/>
            </a:pPr>
            <a:r>
              <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r>
              <a:rPr lang="en">
                <a:solidFill>
                  <a:srgbClr val="7A7A43"/>
                </a:solidFill>
                <a:highlight>
                  <a:srgbClr val="FFFFFF"/>
                </a:highlight>
                <a:latin typeface="Consolas"/>
                <a:ea typeface="Consolas"/>
                <a:cs typeface="Consolas"/>
                <a:sym typeface="Consolas"/>
              </a:rPr>
              <a:t>getParagraphFontSize</a:t>
            </a: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return </a:t>
            </a:r>
            <a:r>
              <a:rPr lang="en">
                <a:solidFill>
                  <a:srgbClr val="458383"/>
                </a:solidFill>
                <a:highlight>
                  <a:srgbClr val="FFFFFF"/>
                </a:highlight>
                <a:latin typeface="Consolas"/>
                <a:ea typeface="Consolas"/>
                <a:cs typeface="Consolas"/>
                <a:sym typeface="Consolas"/>
              </a:rPr>
              <a:t>element</a:t>
            </a:r>
            <a:r>
              <a:rPr lang="en">
                <a:highlight>
                  <a:srgbClr val="FFFFFF"/>
                </a:highlight>
                <a:latin typeface="Consolas"/>
                <a:ea typeface="Consolas"/>
                <a:cs typeface="Consolas"/>
                <a:sym typeface="Consolas"/>
              </a:rPr>
              <a:t>(</a:t>
            </a:r>
            <a:r>
              <a:rPr lang="en">
                <a:solidFill>
                  <a:srgbClr val="458383"/>
                </a:solidFill>
                <a:highlight>
                  <a:srgbClr val="FFFFFF"/>
                </a:highlight>
                <a:latin typeface="Consolas"/>
                <a:ea typeface="Consolas"/>
                <a:cs typeface="Consolas"/>
                <a:sym typeface="Consolas"/>
              </a:rPr>
              <a:t>by</a:t>
            </a:r>
            <a:r>
              <a:rPr lang="en">
                <a:highlight>
                  <a:srgbClr val="FFFFFF"/>
                </a:highlight>
                <a:latin typeface="Consolas"/>
                <a:ea typeface="Consolas"/>
                <a:cs typeface="Consolas"/>
                <a:sym typeface="Consolas"/>
              </a:rPr>
              <a:t>.css(</a:t>
            </a:r>
            <a:r>
              <a:rPr b="1" lang="en">
                <a:solidFill>
                  <a:srgbClr val="008000"/>
                </a:solidFill>
                <a:highlight>
                  <a:srgbClr val="FFFFFF"/>
                </a:highlight>
                <a:latin typeface="Consolas"/>
                <a:ea typeface="Consolas"/>
                <a:cs typeface="Consolas"/>
                <a:sym typeface="Consolas"/>
              </a:rPr>
              <a:t>'app-root h2'</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.getCssValue(</a:t>
            </a:r>
            <a:r>
              <a:rPr b="1" lang="en">
                <a:solidFill>
                  <a:srgbClr val="008000"/>
                </a:solidFill>
                <a:highlight>
                  <a:srgbClr val="FFFFFF"/>
                </a:highlight>
                <a:latin typeface="Consolas"/>
                <a:ea typeface="Consolas"/>
                <a:cs typeface="Consolas"/>
                <a:sym typeface="Consolas"/>
              </a:rPr>
              <a:t>'font-size'</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88900" marR="88900" rtl="0" algn="l">
              <a:lnSpc>
                <a:spcPct val="100000"/>
              </a:lnSpc>
              <a:spcBef>
                <a:spcPts val="0"/>
              </a:spcBef>
              <a:spcAft>
                <a:spcPts val="0"/>
              </a:spcAft>
              <a:buNone/>
            </a:pP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u="sng"/>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0" rtl="0" algn="l">
              <a:lnSpc>
                <a:spcPct val="100000"/>
              </a:lnSpc>
              <a:spcBef>
                <a:spcPts val="800"/>
              </a:spcBef>
              <a:spcAft>
                <a:spcPts val="0"/>
              </a:spcAft>
              <a:buNone/>
            </a:pPr>
            <a:r>
              <a:t/>
            </a:r>
            <a:endParaRPr/>
          </a:p>
          <a:p>
            <a:pPr indent="0" lvl="0" marL="88900" marR="88900" rtl="0" algn="l">
              <a:lnSpc>
                <a:spcPct val="100000"/>
              </a:lnSpc>
              <a:spcBef>
                <a:spcPts val="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0" rtl="0" algn="l">
              <a:lnSpc>
                <a:spcPct val="100000"/>
              </a:lnSpc>
              <a:spcBef>
                <a:spcPts val="800"/>
              </a:spcBef>
              <a:spcAft>
                <a:spcPts val="0"/>
              </a:spcAft>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234"/>
          <p:cNvSpPr txBox="1"/>
          <p:nvPr>
            <p:ph type="title"/>
          </p:nvPr>
        </p:nvSpPr>
        <p:spPr>
          <a:xfrm>
            <a:off x="226075" y="405775"/>
            <a:ext cx="2969700" cy="13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Protractor element</a:t>
            </a:r>
            <a:endParaRPr b="1" sz="3600"/>
          </a:p>
        </p:txBody>
      </p:sp>
      <p:sp>
        <p:nvSpPr>
          <p:cNvPr id="1645" name="Google Shape;1645;p234"/>
          <p:cNvSpPr txBox="1"/>
          <p:nvPr>
            <p:ph idx="1" type="body"/>
          </p:nvPr>
        </p:nvSpPr>
        <p:spPr>
          <a:xfrm>
            <a:off x="226075" y="2002425"/>
            <a:ext cx="2808000" cy="26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Element is the object used to locate elements and perform actions on them.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646" name="Google Shape;1646;p234"/>
          <p:cNvSpPr txBox="1"/>
          <p:nvPr/>
        </p:nvSpPr>
        <p:spPr>
          <a:xfrm>
            <a:off x="3770425" y="-111325"/>
            <a:ext cx="7229100" cy="500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100">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600">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i="1">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800" u="sng">
              <a:latin typeface="Consolas"/>
              <a:ea typeface="Consolas"/>
              <a:cs typeface="Consolas"/>
              <a:sym typeface="Consolas"/>
            </a:endParaRPr>
          </a:p>
        </p:txBody>
      </p:sp>
      <p:sp>
        <p:nvSpPr>
          <p:cNvPr id="1647" name="Google Shape;1647;p234"/>
          <p:cNvSpPr txBox="1"/>
          <p:nvPr/>
        </p:nvSpPr>
        <p:spPr>
          <a:xfrm>
            <a:off x="3503225" y="482425"/>
            <a:ext cx="5640900" cy="504600"/>
          </a:xfrm>
          <a:prstGeom prst="rect">
            <a:avLst/>
          </a:prstGeom>
          <a:noFill/>
          <a:ln>
            <a:noFill/>
          </a:ln>
        </p:spPr>
        <p:txBody>
          <a:bodyPr anchorCtr="0" anchor="t" bIns="91425" lIns="91425" spcFirstLastPara="1" rIns="91425" wrap="square" tIns="91425">
            <a:noAutofit/>
          </a:bodyPr>
          <a:lstStyle/>
          <a:p>
            <a:pPr indent="0" lvl="0" marL="88900" marR="88900" rtl="0" algn="l">
              <a:lnSpc>
                <a:spcPct val="100000"/>
              </a:lnSpc>
              <a:spcBef>
                <a:spcPts val="0"/>
              </a:spcBef>
              <a:spcAft>
                <a:spcPts val="0"/>
              </a:spcAft>
              <a:buNone/>
            </a:pPr>
            <a:r>
              <a:rPr b="1" lang="en">
                <a:solidFill>
                  <a:srgbClr val="000080"/>
                </a:solidFill>
                <a:highlight>
                  <a:srgbClr val="FFFFFF"/>
                </a:highlight>
                <a:latin typeface="Consolas"/>
                <a:ea typeface="Consolas"/>
                <a:cs typeface="Consolas"/>
                <a:sym typeface="Consolas"/>
              </a:rPr>
              <a:t>import </a:t>
            </a:r>
            <a:r>
              <a:rPr lang="en">
                <a:highlight>
                  <a:srgbClr val="FFFFFF"/>
                </a:highlight>
                <a:latin typeface="Consolas"/>
                <a:ea typeface="Consolas"/>
                <a:cs typeface="Consolas"/>
                <a:sym typeface="Consolas"/>
              </a:rPr>
              <a:t>{ </a:t>
            </a:r>
            <a:r>
              <a:rPr lang="en">
                <a:solidFill>
                  <a:srgbClr val="458383"/>
                </a:solidFill>
                <a:latin typeface="Consolas"/>
                <a:ea typeface="Consolas"/>
                <a:cs typeface="Consolas"/>
                <a:sym typeface="Consolas"/>
              </a:rPr>
              <a:t>browser</a:t>
            </a:r>
            <a:r>
              <a:rPr lang="en">
                <a:highlight>
                  <a:srgbClr val="FFFFFF"/>
                </a:highlight>
                <a:latin typeface="Consolas"/>
                <a:ea typeface="Consolas"/>
                <a:cs typeface="Consolas"/>
                <a:sym typeface="Consolas"/>
              </a:rPr>
              <a:t>, </a:t>
            </a:r>
            <a:r>
              <a:rPr lang="en">
                <a:solidFill>
                  <a:srgbClr val="458383"/>
                </a:solidFill>
                <a:highlight>
                  <a:srgbClr val="FFD966"/>
                </a:highlight>
                <a:latin typeface="Consolas"/>
                <a:ea typeface="Consolas"/>
                <a:cs typeface="Consolas"/>
                <a:sym typeface="Consolas"/>
              </a:rPr>
              <a:t>element</a:t>
            </a:r>
            <a:r>
              <a:rPr lang="en">
                <a:highlight>
                  <a:srgbClr val="FFFFFF"/>
                </a:highlight>
                <a:latin typeface="Consolas"/>
                <a:ea typeface="Consolas"/>
                <a:cs typeface="Consolas"/>
                <a:sym typeface="Consolas"/>
              </a:rPr>
              <a:t>, </a:t>
            </a:r>
            <a:r>
              <a:rPr lang="en">
                <a:solidFill>
                  <a:srgbClr val="458383"/>
                </a:solidFill>
                <a:highlight>
                  <a:srgbClr val="FFFFFF"/>
                </a:highlight>
                <a:latin typeface="Consolas"/>
                <a:ea typeface="Consolas"/>
                <a:cs typeface="Consolas"/>
                <a:sym typeface="Consolas"/>
              </a:rPr>
              <a:t>by </a:t>
            </a: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from </a:t>
            </a:r>
            <a:r>
              <a:rPr b="1" lang="en">
                <a:solidFill>
                  <a:srgbClr val="008000"/>
                </a:solidFill>
                <a:highlight>
                  <a:srgbClr val="FFFFFF"/>
                </a:highlight>
                <a:latin typeface="Consolas"/>
                <a:ea typeface="Consolas"/>
                <a:cs typeface="Consolas"/>
                <a:sym typeface="Consolas"/>
              </a:rPr>
              <a:t>'protractor'</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a:highlight>
                <a:srgbClr val="FFFFFF"/>
              </a:highlight>
              <a:latin typeface="Consolas"/>
              <a:ea typeface="Consolas"/>
              <a:cs typeface="Consolas"/>
              <a:sym typeface="Consolas"/>
            </a:endParaRPr>
          </a:p>
          <a:p>
            <a:pPr indent="0" lvl="0" marL="88900" marR="88900" rtl="0" algn="l">
              <a:lnSpc>
                <a:spcPct val="100000"/>
              </a:lnSpc>
              <a:spcBef>
                <a:spcPts val="800"/>
              </a:spcBef>
              <a:spcAft>
                <a:spcPts val="0"/>
              </a:spcAft>
              <a:buNone/>
            </a:pPr>
            <a:r>
              <a:rPr b="1" lang="en">
                <a:solidFill>
                  <a:srgbClr val="000080"/>
                </a:solidFill>
                <a:highlight>
                  <a:srgbClr val="FFFFFF"/>
                </a:highlight>
                <a:latin typeface="Consolas"/>
                <a:ea typeface="Consolas"/>
                <a:cs typeface="Consolas"/>
                <a:sym typeface="Consolas"/>
              </a:rPr>
              <a:t>export class </a:t>
            </a:r>
            <a:r>
              <a:rPr lang="en">
                <a:highlight>
                  <a:srgbClr val="FFFFFF"/>
                </a:highlight>
                <a:latin typeface="Consolas"/>
                <a:ea typeface="Consolas"/>
                <a:cs typeface="Consolas"/>
                <a:sym typeface="Consolas"/>
              </a:rPr>
              <a:t>NgTrainingPage {</a:t>
            </a:r>
            <a:endParaRPr>
              <a:highlight>
                <a:srgbClr val="FFFFFF"/>
              </a:highlight>
              <a:latin typeface="Consolas"/>
              <a:ea typeface="Consolas"/>
              <a:cs typeface="Consolas"/>
              <a:sym typeface="Consolas"/>
            </a:endParaRPr>
          </a:p>
          <a:p>
            <a:pPr indent="0" lvl="0" marL="546100" marR="88900" rtl="0" algn="l">
              <a:lnSpc>
                <a:spcPct val="100000"/>
              </a:lnSpc>
              <a:spcBef>
                <a:spcPts val="800"/>
              </a:spcBef>
              <a:spcAft>
                <a:spcPts val="0"/>
              </a:spcAft>
              <a:buNone/>
            </a:pPr>
            <a:r>
              <a:rPr lang="en">
                <a:highlight>
                  <a:srgbClr val="FFFFFF"/>
                </a:highlight>
                <a:latin typeface="Consolas"/>
                <a:ea typeface="Consolas"/>
                <a:cs typeface="Consolas"/>
                <a:sym typeface="Consolas"/>
              </a:rPr>
              <a:t> </a:t>
            </a:r>
            <a:r>
              <a:rPr lang="en">
                <a:solidFill>
                  <a:srgbClr val="7A7A43"/>
                </a:solidFill>
                <a:highlight>
                  <a:srgbClr val="FFFFFF"/>
                </a:highlight>
                <a:latin typeface="Consolas"/>
                <a:ea typeface="Consolas"/>
                <a:cs typeface="Consolas"/>
                <a:sym typeface="Consolas"/>
              </a:rPr>
              <a:t>navigateTo</a:t>
            </a: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return </a:t>
            </a:r>
            <a:r>
              <a:rPr lang="en">
                <a:solidFill>
                  <a:srgbClr val="458383"/>
                </a:solidFill>
                <a:latin typeface="Consolas"/>
                <a:ea typeface="Consolas"/>
                <a:cs typeface="Consolas"/>
                <a:sym typeface="Consolas"/>
              </a:rPr>
              <a:t>browser</a:t>
            </a:r>
            <a:r>
              <a:rPr lang="en">
                <a:latin typeface="Consolas"/>
                <a:ea typeface="Consolas"/>
                <a:cs typeface="Consolas"/>
                <a:sym typeface="Consolas"/>
              </a:rPr>
              <a:t>.</a:t>
            </a:r>
            <a:r>
              <a:rPr lang="en">
                <a:solidFill>
                  <a:srgbClr val="7A7A43"/>
                </a:solidFill>
                <a:latin typeface="Consolas"/>
                <a:ea typeface="Consolas"/>
                <a:cs typeface="Consolas"/>
                <a:sym typeface="Consolas"/>
              </a:rPr>
              <a:t>get</a:t>
            </a:r>
            <a:r>
              <a:rPr lang="en">
                <a:latin typeface="Consolas"/>
                <a:ea typeface="Consolas"/>
                <a:cs typeface="Consolas"/>
                <a:sym typeface="Consolas"/>
              </a:rPr>
              <a:t>(</a:t>
            </a:r>
            <a:r>
              <a:rPr b="1" lang="en">
                <a:solidFill>
                  <a:srgbClr val="008000"/>
                </a:solidFill>
                <a:latin typeface="Consolas"/>
                <a:ea typeface="Consolas"/>
                <a:cs typeface="Consolas"/>
                <a:sym typeface="Consolas"/>
              </a:rPr>
              <a:t>'/'</a:t>
            </a:r>
            <a:r>
              <a:rPr lang="en">
                <a:latin typeface="Consolas"/>
                <a:ea typeface="Consolas"/>
                <a:cs typeface="Consolas"/>
                <a:sym typeface="Consolas"/>
              </a:rPr>
              <a:t>)</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88900" marR="88900" rtl="0" algn="l">
              <a:lnSpc>
                <a:spcPct val="100000"/>
              </a:lnSpc>
              <a:spcBef>
                <a:spcPts val="0"/>
              </a:spcBef>
              <a:spcAft>
                <a:spcPts val="0"/>
              </a:spcAft>
              <a:buNone/>
            </a:pPr>
            <a:r>
              <a:t/>
            </a:r>
            <a:endParaRPr>
              <a:highlight>
                <a:srgbClr val="FFFFFF"/>
              </a:highlight>
              <a:latin typeface="Consolas"/>
              <a:ea typeface="Consolas"/>
              <a:cs typeface="Consolas"/>
              <a:sym typeface="Consolas"/>
            </a:endParaRPr>
          </a:p>
          <a:p>
            <a:pPr indent="0" lvl="0" marL="546100" marR="88900" rtl="0" algn="l">
              <a:lnSpc>
                <a:spcPct val="100000"/>
              </a:lnSpc>
              <a:spcBef>
                <a:spcPts val="800"/>
              </a:spcBef>
              <a:spcAft>
                <a:spcPts val="0"/>
              </a:spcAft>
              <a:buNone/>
            </a:pPr>
            <a:r>
              <a:rPr lang="en">
                <a:highlight>
                  <a:srgbClr val="FFFFFF"/>
                </a:highlight>
                <a:latin typeface="Consolas"/>
                <a:ea typeface="Consolas"/>
                <a:cs typeface="Consolas"/>
                <a:sym typeface="Consolas"/>
              </a:rPr>
              <a:t> </a:t>
            </a:r>
            <a:r>
              <a:rPr lang="en">
                <a:solidFill>
                  <a:srgbClr val="7A7A43"/>
                </a:solidFill>
                <a:highlight>
                  <a:srgbClr val="FFFFFF"/>
                </a:highlight>
                <a:latin typeface="Consolas"/>
                <a:ea typeface="Consolas"/>
                <a:cs typeface="Consolas"/>
                <a:sym typeface="Consolas"/>
              </a:rPr>
              <a:t>getParagraphText</a:t>
            </a: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return </a:t>
            </a:r>
            <a:r>
              <a:rPr lang="en">
                <a:solidFill>
                  <a:srgbClr val="458383"/>
                </a:solidFill>
                <a:highlight>
                  <a:srgbClr val="FFD966"/>
                </a:highlight>
                <a:latin typeface="Consolas"/>
                <a:ea typeface="Consolas"/>
                <a:cs typeface="Consolas"/>
                <a:sym typeface="Consolas"/>
              </a:rPr>
              <a:t>element</a:t>
            </a:r>
            <a:r>
              <a:rPr lang="en">
                <a:highlight>
                  <a:srgbClr val="FFFFFF"/>
                </a:highlight>
                <a:latin typeface="Consolas"/>
                <a:ea typeface="Consolas"/>
                <a:cs typeface="Consolas"/>
                <a:sym typeface="Consolas"/>
              </a:rPr>
              <a:t>(</a:t>
            </a:r>
            <a:r>
              <a:rPr lang="en">
                <a:solidFill>
                  <a:srgbClr val="458383"/>
                </a:solidFill>
                <a:highlight>
                  <a:srgbClr val="FFFFFF"/>
                </a:highlight>
                <a:latin typeface="Consolas"/>
                <a:ea typeface="Consolas"/>
                <a:cs typeface="Consolas"/>
                <a:sym typeface="Consolas"/>
              </a:rPr>
              <a:t>by</a:t>
            </a:r>
            <a:r>
              <a:rPr lang="en">
                <a:highlight>
                  <a:srgbClr val="FFFFFF"/>
                </a:highlight>
                <a:latin typeface="Consolas"/>
                <a:ea typeface="Consolas"/>
                <a:cs typeface="Consolas"/>
                <a:sym typeface="Consolas"/>
              </a:rPr>
              <a:t>.css(</a:t>
            </a:r>
            <a:r>
              <a:rPr b="1" lang="en">
                <a:solidFill>
                  <a:srgbClr val="008000"/>
                </a:solidFill>
                <a:highlight>
                  <a:srgbClr val="FFFFFF"/>
                </a:highlight>
                <a:latin typeface="Consolas"/>
                <a:ea typeface="Consolas"/>
                <a:cs typeface="Consolas"/>
                <a:sym typeface="Consolas"/>
              </a:rPr>
              <a:t>'app-root h2'</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.getText();</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88900" marR="88900" rtl="0" algn="l">
              <a:lnSpc>
                <a:spcPct val="100000"/>
              </a:lnSpc>
              <a:spcBef>
                <a:spcPts val="0"/>
              </a:spcBef>
              <a:spcAft>
                <a:spcPts val="0"/>
              </a:spcAft>
              <a:buNone/>
            </a:pPr>
            <a:r>
              <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r>
              <a:rPr lang="en">
                <a:solidFill>
                  <a:srgbClr val="7A7A43"/>
                </a:solidFill>
                <a:highlight>
                  <a:srgbClr val="FFFFFF"/>
                </a:highlight>
                <a:latin typeface="Consolas"/>
                <a:ea typeface="Consolas"/>
                <a:cs typeface="Consolas"/>
                <a:sym typeface="Consolas"/>
              </a:rPr>
              <a:t>getParagraphFontSize</a:t>
            </a: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return </a:t>
            </a:r>
            <a:r>
              <a:rPr lang="en">
                <a:solidFill>
                  <a:srgbClr val="458383"/>
                </a:solidFill>
                <a:highlight>
                  <a:srgbClr val="FFD966"/>
                </a:highlight>
                <a:latin typeface="Consolas"/>
                <a:ea typeface="Consolas"/>
                <a:cs typeface="Consolas"/>
                <a:sym typeface="Consolas"/>
              </a:rPr>
              <a:t>element</a:t>
            </a:r>
            <a:r>
              <a:rPr lang="en">
                <a:highlight>
                  <a:srgbClr val="FFFFFF"/>
                </a:highlight>
                <a:latin typeface="Consolas"/>
                <a:ea typeface="Consolas"/>
                <a:cs typeface="Consolas"/>
                <a:sym typeface="Consolas"/>
              </a:rPr>
              <a:t>(</a:t>
            </a:r>
            <a:r>
              <a:rPr lang="en">
                <a:solidFill>
                  <a:srgbClr val="458383"/>
                </a:solidFill>
                <a:highlight>
                  <a:srgbClr val="FFFFFF"/>
                </a:highlight>
                <a:latin typeface="Consolas"/>
                <a:ea typeface="Consolas"/>
                <a:cs typeface="Consolas"/>
                <a:sym typeface="Consolas"/>
              </a:rPr>
              <a:t>by</a:t>
            </a:r>
            <a:r>
              <a:rPr lang="en">
                <a:highlight>
                  <a:srgbClr val="FFFFFF"/>
                </a:highlight>
                <a:latin typeface="Consolas"/>
                <a:ea typeface="Consolas"/>
                <a:cs typeface="Consolas"/>
                <a:sym typeface="Consolas"/>
              </a:rPr>
              <a:t>.css(</a:t>
            </a:r>
            <a:r>
              <a:rPr b="1" lang="en">
                <a:solidFill>
                  <a:srgbClr val="008000"/>
                </a:solidFill>
                <a:highlight>
                  <a:srgbClr val="FFFFFF"/>
                </a:highlight>
                <a:latin typeface="Consolas"/>
                <a:ea typeface="Consolas"/>
                <a:cs typeface="Consolas"/>
                <a:sym typeface="Consolas"/>
              </a:rPr>
              <a:t>'app-root h2'</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.getCssValue(</a:t>
            </a:r>
            <a:r>
              <a:rPr b="1" lang="en">
                <a:solidFill>
                  <a:srgbClr val="008000"/>
                </a:solidFill>
                <a:highlight>
                  <a:srgbClr val="FFFFFF"/>
                </a:highlight>
                <a:latin typeface="Consolas"/>
                <a:ea typeface="Consolas"/>
                <a:cs typeface="Consolas"/>
                <a:sym typeface="Consolas"/>
              </a:rPr>
              <a:t>'font-size'</a:t>
            </a: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546100" marR="88900" rtl="0" algn="l">
              <a:lnSpc>
                <a:spcPct val="100000"/>
              </a:lnSpc>
              <a:spcBef>
                <a:spcPts val="0"/>
              </a:spcBef>
              <a:spcAft>
                <a:spcPts val="0"/>
              </a:spcAft>
              <a:buNone/>
            </a:pPr>
            <a:r>
              <a:rPr lang="en">
                <a:highlight>
                  <a:srgbClr val="FFFFFF"/>
                </a:highlight>
                <a:latin typeface="Consolas"/>
                <a:ea typeface="Consolas"/>
                <a:cs typeface="Consolas"/>
                <a:sym typeface="Consolas"/>
              </a:rPr>
              <a:t> }</a:t>
            </a:r>
            <a:endParaRPr>
              <a:highlight>
                <a:srgbClr val="FFFFFF"/>
              </a:highlight>
              <a:latin typeface="Consolas"/>
              <a:ea typeface="Consolas"/>
              <a:cs typeface="Consolas"/>
              <a:sym typeface="Consolas"/>
            </a:endParaRPr>
          </a:p>
          <a:p>
            <a:pPr indent="0" lvl="0" marL="88900" marR="88900" rtl="0" algn="l">
              <a:lnSpc>
                <a:spcPct val="100000"/>
              </a:lnSpc>
              <a:spcBef>
                <a:spcPts val="0"/>
              </a:spcBef>
              <a:spcAft>
                <a:spcPts val="0"/>
              </a:spcAft>
              <a:buNone/>
            </a:pPr>
            <a:r>
              <a:rPr lang="en">
                <a:highlight>
                  <a:srgbClr val="FFFFFF"/>
                </a:highlight>
                <a:latin typeface="Consolas"/>
                <a:ea typeface="Consolas"/>
                <a:cs typeface="Consolas"/>
                <a:sym typeface="Consolas"/>
              </a:rPr>
              <a:t>}</a:t>
            </a:r>
            <a:endParaRPr>
              <a:highlight>
                <a:srgbClr val="FFFFFF"/>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u="sng"/>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0" rtl="0" algn="l">
              <a:lnSpc>
                <a:spcPct val="100000"/>
              </a:lnSpc>
              <a:spcBef>
                <a:spcPts val="800"/>
              </a:spcBef>
              <a:spcAft>
                <a:spcPts val="0"/>
              </a:spcAft>
              <a:buNone/>
            </a:pPr>
            <a:r>
              <a:t/>
            </a:r>
            <a:endParaRPr/>
          </a:p>
          <a:p>
            <a:pPr indent="0" lvl="0" marL="88900" marR="88900" rtl="0" algn="l">
              <a:lnSpc>
                <a:spcPct val="100000"/>
              </a:lnSpc>
              <a:spcBef>
                <a:spcPts val="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0" rtl="0" algn="l">
              <a:lnSpc>
                <a:spcPct val="100000"/>
              </a:lnSpc>
              <a:spcBef>
                <a:spcPts val="80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35"/>
          <p:cNvSpPr txBox="1"/>
          <p:nvPr>
            <p:ph type="title"/>
          </p:nvPr>
        </p:nvSpPr>
        <p:spPr>
          <a:xfrm>
            <a:off x="226075" y="405775"/>
            <a:ext cx="2969700" cy="13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Element actions</a:t>
            </a:r>
            <a:endParaRPr b="1" sz="3600"/>
          </a:p>
        </p:txBody>
      </p:sp>
      <p:sp>
        <p:nvSpPr>
          <p:cNvPr id="1653" name="Google Shape;1653;p235"/>
          <p:cNvSpPr txBox="1"/>
          <p:nvPr>
            <p:ph idx="1" type="body"/>
          </p:nvPr>
        </p:nvSpPr>
        <p:spPr>
          <a:xfrm>
            <a:off x="226075" y="2002425"/>
            <a:ext cx="2808000" cy="26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most common actions that elements can do.</a:t>
            </a:r>
            <a:endParaRPr/>
          </a:p>
          <a:p>
            <a:pPr indent="0" lvl="0" marL="0" rtl="0" algn="l">
              <a:spcBef>
                <a:spcPts val="1600"/>
              </a:spcBef>
              <a:spcAft>
                <a:spcPts val="0"/>
              </a:spcAft>
              <a:buNone/>
            </a:pPr>
            <a:r>
              <a:rPr lang="en"/>
              <a:t>Note that all actions are asynchronous. As a result, they always return a promise.</a:t>
            </a:r>
            <a:endParaRPr/>
          </a:p>
          <a:p>
            <a:pPr indent="0" lvl="0" marL="0" rtl="0" algn="l">
              <a:spcBef>
                <a:spcPts val="1600"/>
              </a:spcBef>
              <a:spcAft>
                <a:spcPts val="1600"/>
              </a:spcAft>
              <a:buNone/>
            </a:pPr>
            <a:r>
              <a:t/>
            </a:r>
            <a:endParaRPr/>
          </a:p>
        </p:txBody>
      </p:sp>
      <p:sp>
        <p:nvSpPr>
          <p:cNvPr id="1654" name="Google Shape;1654;p235"/>
          <p:cNvSpPr txBox="1"/>
          <p:nvPr/>
        </p:nvSpPr>
        <p:spPr>
          <a:xfrm>
            <a:off x="3770425" y="-111325"/>
            <a:ext cx="7229100" cy="500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100">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600">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i="1">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800" u="sng">
              <a:latin typeface="Consolas"/>
              <a:ea typeface="Consolas"/>
              <a:cs typeface="Consolas"/>
              <a:sym typeface="Consolas"/>
            </a:endParaRPr>
          </a:p>
        </p:txBody>
      </p:sp>
      <p:sp>
        <p:nvSpPr>
          <p:cNvPr id="1655" name="Google Shape;1655;p235"/>
          <p:cNvSpPr txBox="1"/>
          <p:nvPr/>
        </p:nvSpPr>
        <p:spPr>
          <a:xfrm>
            <a:off x="3503225" y="482425"/>
            <a:ext cx="5640900" cy="504600"/>
          </a:xfrm>
          <a:prstGeom prst="rect">
            <a:avLst/>
          </a:prstGeom>
          <a:noFill/>
          <a:ln>
            <a:noFill/>
          </a:ln>
        </p:spPr>
        <p:txBody>
          <a:bodyPr anchorCtr="0" anchor="t" bIns="91425" lIns="91425" spcFirstLastPara="1" rIns="91425" wrap="square" tIns="91425">
            <a:noAutofit/>
          </a:bodyPr>
          <a:lstStyle/>
          <a:p>
            <a:pPr indent="0" lvl="0" marL="88900" marR="88900" rtl="0" algn="l">
              <a:lnSpc>
                <a:spcPct val="100000"/>
              </a:lnSpc>
              <a:spcBef>
                <a:spcPts val="0"/>
              </a:spcBef>
              <a:spcAft>
                <a:spcPts val="0"/>
              </a:spcAft>
              <a:buNone/>
            </a:pPr>
            <a:r>
              <a:t/>
            </a:r>
            <a:endParaRPr>
              <a:highlight>
                <a:srgbClr val="FFFFFF"/>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u="sng"/>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0" rtl="0" algn="l">
              <a:lnSpc>
                <a:spcPct val="100000"/>
              </a:lnSpc>
              <a:spcBef>
                <a:spcPts val="800"/>
              </a:spcBef>
              <a:spcAft>
                <a:spcPts val="0"/>
              </a:spcAft>
              <a:buNone/>
            </a:pPr>
            <a:r>
              <a:t/>
            </a:r>
            <a:endParaRPr/>
          </a:p>
          <a:p>
            <a:pPr indent="0" lvl="0" marL="88900" marR="88900" rtl="0" algn="l">
              <a:lnSpc>
                <a:spcPct val="100000"/>
              </a:lnSpc>
              <a:spcBef>
                <a:spcPts val="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88900" marR="88900" rtl="0" algn="l">
              <a:lnSpc>
                <a:spcPct val="100000"/>
              </a:lnSpc>
              <a:spcBef>
                <a:spcPts val="800"/>
              </a:spcBef>
              <a:spcAft>
                <a:spcPts val="0"/>
              </a:spcAft>
              <a:buNone/>
            </a:pPr>
            <a:r>
              <a:t/>
            </a:r>
            <a:endParaRPr sz="1800">
              <a:solidFill>
                <a:srgbClr val="000088"/>
              </a:solidFill>
              <a:highlight>
                <a:srgbClr val="F5F5F5"/>
              </a:highlight>
              <a:latin typeface="Consolas"/>
              <a:ea typeface="Consolas"/>
              <a:cs typeface="Consolas"/>
              <a:sym typeface="Consolas"/>
            </a:endParaRPr>
          </a:p>
          <a:p>
            <a:pPr indent="0" lvl="0" marL="0" rtl="0" algn="l">
              <a:lnSpc>
                <a:spcPct val="100000"/>
              </a:lnSpc>
              <a:spcBef>
                <a:spcPts val="800"/>
              </a:spcBef>
              <a:spcAft>
                <a:spcPts val="0"/>
              </a:spcAft>
              <a:buNone/>
            </a:pPr>
            <a:r>
              <a:t/>
            </a:r>
            <a:endParaRPr/>
          </a:p>
        </p:txBody>
      </p:sp>
      <p:pic>
        <p:nvPicPr>
          <p:cNvPr id="1656" name="Google Shape;1656;p235"/>
          <p:cNvPicPr preferRelativeResize="0"/>
          <p:nvPr/>
        </p:nvPicPr>
        <p:blipFill>
          <a:blip r:embed="rId3">
            <a:alphaModFix/>
          </a:blip>
          <a:stretch>
            <a:fillRect/>
          </a:stretch>
        </p:blipFill>
        <p:spPr>
          <a:xfrm>
            <a:off x="3481025" y="987025"/>
            <a:ext cx="5685300" cy="343402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36"/>
          <p:cNvSpPr txBox="1"/>
          <p:nvPr>
            <p:ph type="title"/>
          </p:nvPr>
        </p:nvSpPr>
        <p:spPr>
          <a:xfrm>
            <a:off x="226075" y="405775"/>
            <a:ext cx="2969700" cy="13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Expected Conditions</a:t>
            </a:r>
            <a:endParaRPr b="1" sz="3600"/>
          </a:p>
        </p:txBody>
      </p:sp>
      <p:sp>
        <p:nvSpPr>
          <p:cNvPr id="1662" name="Google Shape;1662;p236"/>
          <p:cNvSpPr txBox="1"/>
          <p:nvPr>
            <p:ph idx="1" type="body"/>
          </p:nvPr>
        </p:nvSpPr>
        <p:spPr>
          <a:xfrm>
            <a:off x="226075" y="2002425"/>
            <a:ext cx="2808000" cy="26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conditions are a way to define some conditions to wait for before moving on in our code.</a:t>
            </a:r>
            <a:endParaRPr/>
          </a:p>
          <a:p>
            <a:pPr indent="0" lvl="0" marL="0" rtl="0" algn="l">
              <a:spcBef>
                <a:spcPts val="1600"/>
              </a:spcBef>
              <a:spcAft>
                <a:spcPts val="1600"/>
              </a:spcAft>
              <a:buNone/>
            </a:pPr>
            <a:r>
              <a:rPr lang="en"/>
              <a:t>We can make the test fail by passing a timeout value in milliseconds.</a:t>
            </a:r>
            <a:endParaRPr/>
          </a:p>
        </p:txBody>
      </p:sp>
      <p:sp>
        <p:nvSpPr>
          <p:cNvPr id="1663" name="Google Shape;1663;p236"/>
          <p:cNvSpPr txBox="1"/>
          <p:nvPr/>
        </p:nvSpPr>
        <p:spPr>
          <a:xfrm>
            <a:off x="3458700" y="200400"/>
            <a:ext cx="7540800" cy="468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100">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i="1" lang="en" sz="1200">
                <a:solidFill>
                  <a:srgbClr val="808080"/>
                </a:solidFill>
                <a:highlight>
                  <a:srgbClr val="FFFFFF"/>
                </a:highlight>
                <a:latin typeface="Courier New"/>
                <a:ea typeface="Courier New"/>
                <a:cs typeface="Courier New"/>
                <a:sym typeface="Courier New"/>
              </a:rPr>
              <a:t>// Wait for a max of 5 seconds for the presence of a button</a:t>
            </a:r>
            <a:endParaRPr i="1" sz="1200">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458383"/>
                </a:solidFill>
                <a:highlight>
                  <a:srgbClr val="FFFFFF"/>
                </a:highlight>
                <a:latin typeface="Courier New"/>
                <a:ea typeface="Courier New"/>
                <a:cs typeface="Courier New"/>
                <a:sym typeface="Courier New"/>
              </a:rPr>
              <a:t>browser</a:t>
            </a:r>
            <a:r>
              <a:rPr lang="en">
                <a:highlight>
                  <a:srgbClr val="FFFFFF"/>
                </a:highlight>
                <a:latin typeface="Courier New"/>
                <a:ea typeface="Courier New"/>
                <a:cs typeface="Courier New"/>
                <a:sym typeface="Courier New"/>
              </a:rPr>
              <a:t>.wait(</a:t>
            </a:r>
            <a:endParaRPr>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458383"/>
                </a:solidFill>
                <a:highlight>
                  <a:srgbClr val="FFFFFF"/>
                </a:highlight>
                <a:latin typeface="Courier New"/>
                <a:ea typeface="Courier New"/>
                <a:cs typeface="Courier New"/>
                <a:sym typeface="Courier New"/>
              </a:rPr>
              <a:t>    	ExpectedConditions</a:t>
            </a:r>
            <a:r>
              <a:rPr lang="en">
                <a:highlight>
                  <a:srgbClr val="FFFFFF"/>
                </a:highlight>
                <a:latin typeface="Courier New"/>
                <a:ea typeface="Courier New"/>
                <a:cs typeface="Courier New"/>
                <a:sym typeface="Courier New"/>
              </a:rPr>
              <a:t>.</a:t>
            </a:r>
            <a:r>
              <a:rPr lang="en">
                <a:solidFill>
                  <a:srgbClr val="7A7A43"/>
                </a:solidFill>
                <a:highlight>
                  <a:srgbClr val="FFFFFF"/>
                </a:highlight>
                <a:latin typeface="Courier New"/>
                <a:ea typeface="Courier New"/>
                <a:cs typeface="Courier New"/>
                <a:sym typeface="Courier New"/>
              </a:rPr>
              <a:t>presenceOf</a:t>
            </a:r>
            <a:r>
              <a:rPr lang="en">
                <a:highlight>
                  <a:srgbClr val="FFFFFF"/>
                </a:highlight>
                <a:latin typeface="Courier New"/>
                <a:ea typeface="Courier New"/>
                <a:cs typeface="Courier New"/>
                <a:sym typeface="Courier New"/>
              </a:rPr>
              <a:t>(</a:t>
            </a:r>
            <a:r>
              <a:rPr lang="en">
                <a:solidFill>
                  <a:srgbClr val="458383"/>
                </a:solidFill>
                <a:highlight>
                  <a:srgbClr val="FFFFFF"/>
                </a:highlight>
                <a:latin typeface="Courier New"/>
                <a:ea typeface="Courier New"/>
                <a:cs typeface="Courier New"/>
                <a:sym typeface="Courier New"/>
              </a:rPr>
              <a:t>element</a:t>
            </a:r>
            <a:r>
              <a:rPr lang="en">
                <a:highlight>
                  <a:srgbClr val="FFFFFF"/>
                </a:highlight>
                <a:latin typeface="Courier New"/>
                <a:ea typeface="Courier New"/>
                <a:cs typeface="Courier New"/>
                <a:sym typeface="Courier New"/>
              </a:rPr>
              <a:t>(</a:t>
            </a:r>
            <a:r>
              <a:rPr b="1" lang="en">
                <a:solidFill>
                  <a:srgbClr val="008000"/>
                </a:solidFill>
                <a:highlight>
                  <a:srgbClr val="FFFFFF"/>
                </a:highlight>
                <a:latin typeface="Courier New"/>
                <a:ea typeface="Courier New"/>
                <a:cs typeface="Courier New"/>
                <a:sym typeface="Courier New"/>
              </a:rPr>
              <a:t>'button'</a:t>
            </a:r>
            <a:r>
              <a:rPr lang="en">
                <a:highlight>
                  <a:srgbClr val="FFFFFF"/>
                </a:highlight>
                <a:latin typeface="Courier New"/>
                <a:ea typeface="Courier New"/>
                <a:cs typeface="Courier New"/>
                <a:sym typeface="Courier New"/>
              </a:rPr>
              <a:t>))</a:t>
            </a:r>
            <a:endParaRPr>
              <a:highlight>
                <a:srgbClr val="FFFFFF"/>
              </a:highlight>
              <a:latin typeface="Courier New"/>
              <a:ea typeface="Courier New"/>
              <a:cs typeface="Courier New"/>
              <a:sym typeface="Courier New"/>
            </a:endParaRPr>
          </a:p>
          <a:p>
            <a:pPr indent="457200" lvl="0" marL="0" rtl="0" algn="l">
              <a:lnSpc>
                <a:spcPct val="100000"/>
              </a:lnSpc>
              <a:spcBef>
                <a:spcPts val="0"/>
              </a:spcBef>
              <a:spcAft>
                <a:spcPts val="0"/>
              </a:spcAft>
              <a:buNone/>
            </a:pPr>
            <a:r>
              <a:rPr lang="en">
                <a:highlight>
                  <a:srgbClr val="FFFFFF"/>
                </a:highlight>
                <a:latin typeface="Courier New"/>
                <a:ea typeface="Courier New"/>
                <a:cs typeface="Courier New"/>
                <a:sym typeface="Courier New"/>
              </a:rPr>
              <a:t>, </a:t>
            </a:r>
            <a:r>
              <a:rPr lang="en">
                <a:solidFill>
                  <a:srgbClr val="0000FF"/>
                </a:solidFill>
                <a:highlight>
                  <a:srgbClr val="FFFFFF"/>
                </a:highlight>
                <a:latin typeface="Courier New"/>
                <a:ea typeface="Courier New"/>
                <a:cs typeface="Courier New"/>
                <a:sym typeface="Courier New"/>
              </a:rPr>
              <a:t>5000</a:t>
            </a:r>
            <a:endParaRPr>
              <a:solidFill>
                <a:srgbClr val="0000FF"/>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highlight>
                  <a:srgbClr val="FFFFFF"/>
                </a:highlight>
                <a:latin typeface="Courier New"/>
                <a:ea typeface="Courier New"/>
                <a:cs typeface="Courier New"/>
                <a:sym typeface="Courier New"/>
              </a:rPr>
              <a:t>);</a:t>
            </a:r>
            <a:endParaRPr>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i="1" sz="1100">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600">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i="1">
              <a:solidFill>
                <a:srgbClr val="80808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800" u="sng">
              <a:latin typeface="Consolas"/>
              <a:ea typeface="Consolas"/>
              <a:cs typeface="Consolas"/>
              <a:sym typeface="Consolas"/>
            </a:endParaRPr>
          </a:p>
        </p:txBody>
      </p:sp>
      <p:pic>
        <p:nvPicPr>
          <p:cNvPr id="1664" name="Google Shape;1664;p236"/>
          <p:cNvPicPr preferRelativeResize="0"/>
          <p:nvPr/>
        </p:nvPicPr>
        <p:blipFill>
          <a:blip r:embed="rId3">
            <a:alphaModFix/>
          </a:blip>
          <a:stretch>
            <a:fillRect/>
          </a:stretch>
        </p:blipFill>
        <p:spPr>
          <a:xfrm>
            <a:off x="3458700" y="2295127"/>
            <a:ext cx="5698903" cy="2675101"/>
          </a:xfrm>
          <a:prstGeom prst="rect">
            <a:avLst/>
          </a:prstGeom>
          <a:noFill/>
          <a:ln>
            <a:noFill/>
          </a:ln>
        </p:spPr>
      </p:pic>
      <p:sp>
        <p:nvSpPr>
          <p:cNvPr id="1665" name="Google Shape;1665;p236"/>
          <p:cNvSpPr txBox="1"/>
          <p:nvPr/>
        </p:nvSpPr>
        <p:spPr>
          <a:xfrm>
            <a:off x="3503250" y="1796225"/>
            <a:ext cx="42750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Some examples of expected conditions</a:t>
            </a:r>
            <a:r>
              <a:rPr lang="en"/>
              <a:t>: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69" name="Shape 1669"/>
        <p:cNvGrpSpPr/>
        <p:nvPr/>
      </p:nvGrpSpPr>
      <p:grpSpPr>
        <a:xfrm>
          <a:off x="0" y="0"/>
          <a:ext cx="0" cy="0"/>
          <a:chOff x="0" y="0"/>
          <a:chExt cx="0" cy="0"/>
        </a:xfrm>
      </p:grpSpPr>
      <p:sp>
        <p:nvSpPr>
          <p:cNvPr id="1670" name="Google Shape;1670;p237"/>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1671" name="Google Shape;1671;p237"/>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1672" name="Google Shape;1672;p237"/>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1673" name="Google Shape;1673;p237"/>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16: </a:t>
            </a:r>
            <a:endParaRPr/>
          </a:p>
          <a:p>
            <a:pPr indent="0" lvl="0" marL="0" rtl="0" algn="l">
              <a:spcBef>
                <a:spcPts val="0"/>
              </a:spcBef>
              <a:spcAft>
                <a:spcPts val="0"/>
              </a:spcAft>
              <a:buNone/>
            </a:pPr>
            <a:r>
              <a:rPr lang="en"/>
              <a:t>Security in Angular</a:t>
            </a:r>
            <a:endParaRPr/>
          </a:p>
        </p:txBody>
      </p:sp>
      <p:sp>
        <p:nvSpPr>
          <p:cNvPr id="1674" name="Google Shape;1674;p237"/>
          <p:cNvSpPr txBox="1"/>
          <p:nvPr/>
        </p:nvSpPr>
        <p:spPr>
          <a:xfrm>
            <a:off x="285575" y="2998025"/>
            <a:ext cx="7001400" cy="21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i="1" lang="en" sz="2400">
                <a:solidFill>
                  <a:srgbClr val="FFFFFF"/>
                </a:solidFill>
                <a:latin typeface="Calibri"/>
                <a:ea typeface="Calibri"/>
                <a:cs typeface="Calibri"/>
                <a:sym typeface="Calibri"/>
              </a:rPr>
              <a:t>How to prevent Cross-site Scripting attacks (XSS)</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rPr i="1" lang="en" sz="2400">
                <a:solidFill>
                  <a:srgbClr val="FFFFFF"/>
                </a:solidFill>
                <a:latin typeface="Calibri"/>
                <a:ea typeface="Calibri"/>
                <a:cs typeface="Calibri"/>
                <a:sym typeface="Calibri"/>
              </a:rPr>
              <a:t>Trusting values with the DOMSanitizer</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rPr i="1" lang="en" sz="2400">
                <a:solidFill>
                  <a:srgbClr val="FFFFFF"/>
                </a:solidFill>
                <a:latin typeface="Calibri"/>
                <a:ea typeface="Calibri"/>
                <a:cs typeface="Calibri"/>
                <a:sym typeface="Calibri"/>
              </a:rPr>
              <a:t>HTTP attacks</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rPr i="1" lang="en" sz="2400">
                <a:solidFill>
                  <a:srgbClr val="FFFFFF"/>
                </a:solidFill>
                <a:latin typeface="Calibri"/>
                <a:ea typeface="Calibri"/>
                <a:cs typeface="Calibri"/>
                <a:sym typeface="Calibri"/>
              </a:rPr>
              <a:t>Security audits of Angular applications</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2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680" name="Google Shape;1680;p238"/>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How to prevent Cross-site Scripting attacks (XSS)</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Trusting values with the DOMSanitizer</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HTTP attacks</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Security audits of Angular applications</a:t>
            </a:r>
            <a:endParaRPr sz="2600">
              <a:solidFill>
                <a:srgbClr val="434343"/>
              </a:solidFill>
            </a:endParaRPr>
          </a:p>
          <a:p>
            <a:pPr indent="0" lvl="0" marL="0" rtl="0" algn="l">
              <a:lnSpc>
                <a:spcPct val="115000"/>
              </a:lnSpc>
              <a:spcBef>
                <a:spcPts val="0"/>
              </a:spcBef>
              <a:spcAft>
                <a:spcPts val="0"/>
              </a:spcAft>
              <a:buNone/>
            </a:pPr>
            <a:r>
              <a:t/>
            </a:r>
            <a:endParaRPr sz="2200">
              <a:solidFill>
                <a:srgbClr val="434343"/>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2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Preventing cross-site scripting (XSS)</a:t>
            </a:r>
            <a:endParaRPr/>
          </a:p>
        </p:txBody>
      </p:sp>
      <p:sp>
        <p:nvSpPr>
          <p:cNvPr id="1686" name="Google Shape;1686;p239"/>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XSS enables attackers to inject malicious code into web pages. This is one of the most common attacks on the web.</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Angular treats all values as untrusted by default.</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When a value is inserted into the DOM from a template, via property, attribute, style, class binding, or interpolation, Angular sanitizes and escapes untrusted values.</a:t>
            </a:r>
            <a:endParaRPr sz="2600">
              <a:solidFill>
                <a:srgbClr val="434343"/>
              </a:solidFill>
            </a:endParaRPr>
          </a:p>
          <a:p>
            <a:pPr indent="0" lvl="0" marL="0" rtl="0" algn="l">
              <a:lnSpc>
                <a:spcPct val="115000"/>
              </a:lnSpc>
              <a:spcBef>
                <a:spcPts val="0"/>
              </a:spcBef>
              <a:spcAft>
                <a:spcPts val="0"/>
              </a:spcAft>
              <a:buNone/>
            </a:pPr>
            <a:r>
              <a:t/>
            </a:r>
            <a:endParaRPr sz="2200">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Passing data to a component</a:t>
            </a:r>
            <a:endParaRPr/>
          </a:p>
        </p:txBody>
      </p:sp>
      <p:sp>
        <p:nvSpPr>
          <p:cNvPr id="362" name="Google Shape;362;p69"/>
          <p:cNvSpPr txBox="1"/>
          <p:nvPr>
            <p:ph idx="4294967295" type="body"/>
          </p:nvPr>
        </p:nvSpPr>
        <p:spPr>
          <a:xfrm>
            <a:off x="457200" y="891300"/>
            <a:ext cx="8229600" cy="4034400"/>
          </a:xfrm>
          <a:prstGeom prst="rect">
            <a:avLst/>
          </a:prstGeom>
          <a:solidFill>
            <a:srgbClr val="FFFFFF"/>
          </a:solidFill>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Since a component is an HTML element, we can pass data to it using HTML properties:</a:t>
            </a:r>
            <a:endParaRPr sz="2600">
              <a:solidFill>
                <a:srgbClr val="434343"/>
              </a:solidFill>
            </a:endParaRPr>
          </a:p>
          <a:p>
            <a:pPr indent="0" lvl="0" marL="0" rtl="0" algn="ctr">
              <a:lnSpc>
                <a:spcPct val="100000"/>
              </a:lnSpc>
              <a:spcBef>
                <a:spcPts val="600"/>
              </a:spcBef>
              <a:spcAft>
                <a:spcPts val="0"/>
              </a:spcAft>
              <a:buNone/>
            </a:pPr>
            <a:r>
              <a:rPr lang="en">
                <a:solidFill>
                  <a:srgbClr val="000000"/>
                </a:solidFill>
                <a:highlight>
                  <a:srgbClr val="FFFFFF"/>
                </a:highlight>
                <a:latin typeface="Courier New"/>
                <a:ea typeface="Courier New"/>
                <a:cs typeface="Courier New"/>
                <a:sym typeface="Courier New"/>
              </a:rPr>
              <a:t>&lt;</a:t>
            </a:r>
            <a:r>
              <a:rPr b="1" lang="en">
                <a:solidFill>
                  <a:srgbClr val="000080"/>
                </a:solidFill>
                <a:highlight>
                  <a:srgbClr val="FFFFFF"/>
                </a:highlight>
                <a:latin typeface="Courier New"/>
                <a:ea typeface="Courier New"/>
                <a:cs typeface="Courier New"/>
                <a:sym typeface="Courier New"/>
              </a:rPr>
              <a:t>app-popup-window </a:t>
            </a:r>
            <a:r>
              <a:rPr b="1" lang="en">
                <a:solidFill>
                  <a:srgbClr val="0000FF"/>
                </a:solidFill>
                <a:highlight>
                  <a:srgbClr val="FFFFFF"/>
                </a:highlight>
                <a:latin typeface="Courier New"/>
                <a:ea typeface="Courier New"/>
                <a:cs typeface="Courier New"/>
                <a:sym typeface="Courier New"/>
              </a:rPr>
              <a:t>title=</a:t>
            </a:r>
            <a:r>
              <a:rPr b="1" lang="en">
                <a:solidFill>
                  <a:srgbClr val="008000"/>
                </a:solidFill>
                <a:highlight>
                  <a:srgbClr val="FFFFFF"/>
                </a:highlight>
                <a:latin typeface="Courier New"/>
                <a:ea typeface="Courier New"/>
                <a:cs typeface="Courier New"/>
                <a:sym typeface="Courier New"/>
              </a:rPr>
              <a:t>"Test pop-up"</a:t>
            </a:r>
            <a:r>
              <a:rPr lang="en">
                <a:solidFill>
                  <a:srgbClr val="000000"/>
                </a:solidFill>
                <a:highlight>
                  <a:srgbClr val="FFFFFF"/>
                </a:highlight>
                <a:latin typeface="Courier New"/>
                <a:ea typeface="Courier New"/>
                <a:cs typeface="Courier New"/>
                <a:sym typeface="Courier New"/>
              </a:rPr>
              <a:t>&gt;</a:t>
            </a:r>
            <a:br>
              <a:rPr lang="en">
                <a:solidFill>
                  <a:srgbClr val="000000"/>
                </a:solidFill>
                <a:highlight>
                  <a:srgbClr val="FFFFFF"/>
                </a:highlight>
                <a:latin typeface="Courier New"/>
                <a:ea typeface="Courier New"/>
                <a:cs typeface="Courier New"/>
                <a:sym typeface="Courier New"/>
              </a:rPr>
            </a:br>
            <a:endParaRPr>
              <a:solidFill>
                <a:srgbClr val="000000"/>
              </a:solidFill>
              <a:highlight>
                <a:srgbClr val="FFFFFF"/>
              </a:highlight>
              <a:latin typeface="Courier New"/>
              <a:ea typeface="Courier New"/>
              <a:cs typeface="Courier New"/>
              <a:sym typeface="Courier New"/>
            </a:endParaRPr>
          </a:p>
          <a:p>
            <a:pPr indent="-393700" lvl="0" marL="457200" rtl="0" algn="l">
              <a:spcBef>
                <a:spcPts val="0"/>
              </a:spcBef>
              <a:spcAft>
                <a:spcPts val="0"/>
              </a:spcAft>
              <a:buClr>
                <a:srgbClr val="434343"/>
              </a:buClr>
              <a:buSzPts val="2600"/>
              <a:buChar char="●"/>
            </a:pPr>
            <a:r>
              <a:rPr b="1" lang="en" sz="2600">
                <a:solidFill>
                  <a:srgbClr val="434343"/>
                </a:solidFill>
                <a:latin typeface="Courier New"/>
                <a:ea typeface="Courier New"/>
                <a:cs typeface="Courier New"/>
                <a:sym typeface="Courier New"/>
              </a:rPr>
              <a:t>@Input()</a:t>
            </a:r>
            <a:r>
              <a:rPr lang="en" sz="2600">
                <a:solidFill>
                  <a:srgbClr val="434343"/>
                </a:solidFill>
              </a:rPr>
              <a:t> is a decorator that, when applied to a component property, makes the above possible - we can now set the value of title from our HTML code:</a:t>
            </a:r>
            <a:endParaRPr sz="2600">
              <a:solidFill>
                <a:srgbClr val="434343"/>
              </a:solidFill>
            </a:endParaRPr>
          </a:p>
          <a:p>
            <a:pPr indent="0" lvl="0" marL="3200400" rtl="0" algn="l">
              <a:lnSpc>
                <a:spcPct val="100000"/>
              </a:lnSpc>
              <a:spcBef>
                <a:spcPts val="600"/>
              </a:spcBef>
              <a:spcAft>
                <a:spcPts val="0"/>
              </a:spcAft>
              <a:buClr>
                <a:srgbClr val="000000"/>
              </a:buClr>
              <a:buSzPts val="1100"/>
              <a:buFont typeface="Arial"/>
              <a:buNone/>
            </a:pPr>
            <a:r>
              <a:rPr b="1" lang="en">
                <a:solidFill>
                  <a:srgbClr val="808000"/>
                </a:solidFill>
                <a:highlight>
                  <a:schemeClr val="lt1"/>
                </a:highlight>
                <a:latin typeface="Courier New"/>
                <a:ea typeface="Courier New"/>
                <a:cs typeface="Courier New"/>
                <a:sym typeface="Courier New"/>
              </a:rPr>
              <a:t>@Input</a:t>
            </a:r>
            <a:r>
              <a:rPr b="1" lang="en">
                <a:solidFill>
                  <a:srgbClr val="000000"/>
                </a:solidFill>
                <a:highlight>
                  <a:schemeClr val="lt1"/>
                </a:highlight>
                <a:latin typeface="Courier New"/>
                <a:ea typeface="Courier New"/>
                <a:cs typeface="Courier New"/>
                <a:sym typeface="Courier New"/>
              </a:rPr>
              <a:t>()</a:t>
            </a:r>
            <a:endParaRPr b="1">
              <a:solidFill>
                <a:srgbClr val="000000"/>
              </a:solidFill>
              <a:highlight>
                <a:schemeClr val="lt1"/>
              </a:highlight>
              <a:latin typeface="Courier New"/>
              <a:ea typeface="Courier New"/>
              <a:cs typeface="Courier New"/>
              <a:sym typeface="Courier New"/>
            </a:endParaRPr>
          </a:p>
          <a:p>
            <a:pPr indent="0" lvl="0" marL="3200400" rtl="0" algn="l">
              <a:lnSpc>
                <a:spcPct val="100000"/>
              </a:lnSpc>
              <a:spcBef>
                <a:spcPts val="600"/>
              </a:spcBef>
              <a:spcAft>
                <a:spcPts val="0"/>
              </a:spcAft>
              <a:buClr>
                <a:srgbClr val="000000"/>
              </a:buClr>
              <a:buSzPts val="1100"/>
              <a:buFont typeface="Arial"/>
              <a:buNone/>
            </a:pPr>
            <a:r>
              <a:rPr b="1" lang="en">
                <a:solidFill>
                  <a:srgbClr val="660E7A"/>
                </a:solidFill>
                <a:highlight>
                  <a:schemeClr val="lt1"/>
                </a:highlight>
                <a:latin typeface="Courier New"/>
                <a:ea typeface="Courier New"/>
                <a:cs typeface="Courier New"/>
                <a:sym typeface="Courier New"/>
              </a:rPr>
              <a:t>title</a:t>
            </a:r>
            <a:r>
              <a:rPr lang="en">
                <a:solidFill>
                  <a:srgbClr val="000000"/>
                </a:solidFill>
                <a:highlight>
                  <a:schemeClr val="lt1"/>
                </a:highlight>
                <a:latin typeface="Courier New"/>
                <a:ea typeface="Courier New"/>
                <a:cs typeface="Courier New"/>
                <a:sym typeface="Courier New"/>
              </a:rPr>
              <a:t>: </a:t>
            </a:r>
            <a:r>
              <a:rPr b="1" lang="en">
                <a:solidFill>
                  <a:srgbClr val="000080"/>
                </a:solidFill>
                <a:highlight>
                  <a:schemeClr val="lt1"/>
                </a:highlight>
                <a:latin typeface="Courier New"/>
                <a:ea typeface="Courier New"/>
                <a:cs typeface="Courier New"/>
                <a:sym typeface="Courier New"/>
              </a:rPr>
              <a:t>string</a:t>
            </a:r>
            <a:r>
              <a:rPr b="1" lang="en">
                <a:solidFill>
                  <a:srgbClr val="000000"/>
                </a:solidFill>
                <a:highlight>
                  <a:schemeClr val="lt1"/>
                </a:highlight>
                <a:latin typeface="Courier New"/>
                <a:ea typeface="Courier New"/>
                <a:cs typeface="Courier New"/>
                <a:sym typeface="Courier New"/>
              </a:rPr>
              <a:t>;</a:t>
            </a:r>
            <a:endParaRPr sz="2600">
              <a:solidFill>
                <a:srgbClr val="434343"/>
              </a:solidFill>
            </a:endParaRPr>
          </a:p>
          <a:p>
            <a:pPr indent="0" lvl="0" marL="0" rtl="0" algn="l">
              <a:spcBef>
                <a:spcPts val="0"/>
              </a:spcBef>
              <a:spcAft>
                <a:spcPts val="0"/>
              </a:spcAft>
              <a:buNone/>
            </a:pPr>
            <a:r>
              <a:t/>
            </a:r>
            <a:endParaRPr sz="2600">
              <a:solidFill>
                <a:srgbClr val="434343"/>
              </a:solidFill>
            </a:endParaRPr>
          </a:p>
          <a:p>
            <a:pPr indent="0" lvl="0" marL="0" rtl="0" algn="ctr">
              <a:lnSpc>
                <a:spcPct val="100000"/>
              </a:lnSpc>
              <a:spcBef>
                <a:spcPts val="600"/>
              </a:spcBef>
              <a:spcAft>
                <a:spcPts val="0"/>
              </a:spcAft>
              <a:buClr>
                <a:srgbClr val="000000"/>
              </a:buClr>
              <a:buSzPts val="1100"/>
              <a:buFont typeface="Arial"/>
              <a:buNone/>
            </a:pPr>
            <a:r>
              <a:t/>
            </a:r>
            <a:endParaRPr>
              <a:solidFill>
                <a:srgbClr val="000000"/>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2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Avoid direct use of the DOM APIs</a:t>
            </a:r>
            <a:endParaRPr/>
          </a:p>
        </p:txBody>
      </p:sp>
      <p:sp>
        <p:nvSpPr>
          <p:cNvPr id="1692" name="Google Shape;1692;p240"/>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The built-in browser DOM APIs don't automatically protect you from security vulnerabilities.</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Avoid directly interacting with the DOM and instead use Angular templates where possible.</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That way you know that Angular will use its DOM Sanitizer to prevent XSS attacks.</a:t>
            </a:r>
            <a:endParaRPr sz="2600">
              <a:solidFill>
                <a:srgbClr val="434343"/>
              </a:solidFill>
            </a:endParaRPr>
          </a:p>
          <a:p>
            <a:pPr indent="0" lvl="0" marL="0" rtl="0" algn="l">
              <a:lnSpc>
                <a:spcPct val="115000"/>
              </a:lnSpc>
              <a:spcBef>
                <a:spcPts val="0"/>
              </a:spcBef>
              <a:spcAft>
                <a:spcPts val="0"/>
              </a:spcAft>
              <a:buNone/>
            </a:pPr>
            <a:r>
              <a:t/>
            </a:r>
            <a:endParaRPr sz="2200">
              <a:solidFill>
                <a:srgbClr val="434343"/>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24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Trusting safe values</a:t>
            </a:r>
            <a:endParaRPr/>
          </a:p>
        </p:txBody>
      </p:sp>
      <p:sp>
        <p:nvSpPr>
          <p:cNvPr id="1698" name="Google Shape;1698;p241"/>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To prevent automatic sanitization, you can tell Angular that you inspected a value, checked how it was generated, and made sure it will always be secure.</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To mark a value as trusted, inject DomSanitizer as follows:</a:t>
            </a:r>
            <a:endParaRPr sz="2600">
              <a:solidFill>
                <a:srgbClr val="434343"/>
              </a:solidFill>
            </a:endParaRPr>
          </a:p>
          <a:p>
            <a:pPr indent="0" lvl="0" marL="0" rtl="0" algn="l">
              <a:lnSpc>
                <a:spcPct val="115000"/>
              </a:lnSpc>
              <a:spcBef>
                <a:spcPts val="0"/>
              </a:spcBef>
              <a:spcAft>
                <a:spcPts val="0"/>
              </a:spcAft>
              <a:buNone/>
            </a:pPr>
            <a:r>
              <a:t/>
            </a:r>
            <a:endParaRPr sz="2200">
              <a:solidFill>
                <a:srgbClr val="434343"/>
              </a:solidFill>
            </a:endParaRPr>
          </a:p>
        </p:txBody>
      </p:sp>
      <p:pic>
        <p:nvPicPr>
          <p:cNvPr id="1699" name="Google Shape;1699;p241"/>
          <p:cNvPicPr preferRelativeResize="0"/>
          <p:nvPr/>
        </p:nvPicPr>
        <p:blipFill>
          <a:blip r:embed="rId3">
            <a:alphaModFix/>
          </a:blip>
          <a:stretch>
            <a:fillRect/>
          </a:stretch>
        </p:blipFill>
        <p:spPr>
          <a:xfrm>
            <a:off x="1601275" y="3230250"/>
            <a:ext cx="6572250" cy="16954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2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HTTP attacks: CSRF or XSRF</a:t>
            </a:r>
            <a:endParaRPr/>
          </a:p>
        </p:txBody>
      </p:sp>
      <p:sp>
        <p:nvSpPr>
          <p:cNvPr id="1705" name="Google Shape;1705;p242"/>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In a cross-site request forgery (CSRF or XSRF), an attacker tricks the user into visiting a different web page.</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To prevent this, the application must ensure that a user request originates from the real application, not from a different site.</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Angular's Http service has built-in support for the client-side half of this technique in its XSRFStrategy.</a:t>
            </a:r>
            <a:endParaRPr sz="2600">
              <a:solidFill>
                <a:srgbClr val="434343"/>
              </a:solidFill>
            </a:endParaRPr>
          </a:p>
          <a:p>
            <a:pPr indent="0" lvl="0" marL="0" rtl="0" algn="l">
              <a:lnSpc>
                <a:spcPct val="115000"/>
              </a:lnSpc>
              <a:spcBef>
                <a:spcPts val="0"/>
              </a:spcBef>
              <a:spcAft>
                <a:spcPts val="0"/>
              </a:spcAft>
              <a:buNone/>
            </a:pPr>
            <a:r>
              <a:t/>
            </a:r>
            <a:endParaRPr sz="2200">
              <a:solidFill>
                <a:srgbClr val="434343"/>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2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HTTP attacks: CSRF or XSRF</a:t>
            </a:r>
            <a:endParaRPr/>
          </a:p>
        </p:txBody>
      </p:sp>
      <p:sp>
        <p:nvSpPr>
          <p:cNvPr id="1711" name="Google Shape;1711;p243"/>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You can customize the XSRFStrategy with a different cookie name of header name:</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You can also implement and provide your own XSRFStrategy</a:t>
            </a:r>
            <a:endParaRPr sz="2600">
              <a:solidFill>
                <a:srgbClr val="434343"/>
              </a:solidFill>
            </a:endParaRPr>
          </a:p>
          <a:p>
            <a:pPr indent="0" lvl="0" marL="0" rtl="0" algn="l">
              <a:lnSpc>
                <a:spcPct val="115000"/>
              </a:lnSpc>
              <a:spcBef>
                <a:spcPts val="0"/>
              </a:spcBef>
              <a:spcAft>
                <a:spcPts val="0"/>
              </a:spcAft>
              <a:buNone/>
            </a:pPr>
            <a:r>
              <a:t/>
            </a:r>
            <a:endParaRPr sz="2200">
              <a:solidFill>
                <a:srgbClr val="434343"/>
              </a:solidFill>
            </a:endParaRPr>
          </a:p>
        </p:txBody>
      </p:sp>
      <p:pic>
        <p:nvPicPr>
          <p:cNvPr id="1712" name="Google Shape;1712;p243"/>
          <p:cNvPicPr preferRelativeResize="0"/>
          <p:nvPr/>
        </p:nvPicPr>
        <p:blipFill>
          <a:blip r:embed="rId3">
            <a:alphaModFix/>
          </a:blip>
          <a:stretch>
            <a:fillRect/>
          </a:stretch>
        </p:blipFill>
        <p:spPr>
          <a:xfrm>
            <a:off x="47625" y="2092525"/>
            <a:ext cx="9048750" cy="476250"/>
          </a:xfrm>
          <a:prstGeom prst="rect">
            <a:avLst/>
          </a:prstGeom>
          <a:noFill/>
          <a:ln>
            <a:noFill/>
          </a:ln>
        </p:spPr>
      </p:pic>
      <p:pic>
        <p:nvPicPr>
          <p:cNvPr id="1713" name="Google Shape;1713;p243"/>
          <p:cNvPicPr preferRelativeResize="0"/>
          <p:nvPr/>
        </p:nvPicPr>
        <p:blipFill>
          <a:blip r:embed="rId4">
            <a:alphaModFix/>
          </a:blip>
          <a:stretch>
            <a:fillRect/>
          </a:stretch>
        </p:blipFill>
        <p:spPr>
          <a:xfrm>
            <a:off x="2338888" y="4040525"/>
            <a:ext cx="4791075" cy="3810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2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HTTP attacks: Cross-site script inclusion (XSSI)</a:t>
            </a:r>
            <a:endParaRPr/>
          </a:p>
        </p:txBody>
      </p:sp>
      <p:sp>
        <p:nvSpPr>
          <p:cNvPr id="1719" name="Google Shape;1719;p244"/>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The attack works on older browsers by overriding native JavaScript object constructors, and then including an API URL using a &lt;</a:t>
            </a:r>
            <a:r>
              <a:rPr b="1" lang="en" sz="2600">
                <a:solidFill>
                  <a:srgbClr val="434343"/>
                </a:solidFill>
                <a:latin typeface="Courier New"/>
                <a:ea typeface="Courier New"/>
                <a:cs typeface="Courier New"/>
                <a:sym typeface="Courier New"/>
              </a:rPr>
              <a:t>script</a:t>
            </a:r>
            <a:r>
              <a:rPr lang="en" sz="2600">
                <a:solidFill>
                  <a:srgbClr val="434343"/>
                </a:solidFill>
              </a:rPr>
              <a:t>&gt; tag</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Servers can prevent an attack by prefixing all JSON responses to make them non-executable, by convention, using the well-known string ")]}',\n"</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Angular knows about that convention and automatically removes that string before parsing JSON data</a:t>
            </a:r>
            <a:endParaRPr sz="2200">
              <a:solidFill>
                <a:srgbClr val="434343"/>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on Security with Angular</a:t>
            </a:r>
            <a:endParaRPr/>
          </a:p>
        </p:txBody>
      </p:sp>
      <p:sp>
        <p:nvSpPr>
          <p:cNvPr id="1725" name="Google Shape;1725;p245"/>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The Angular framework automates as much security checks as it can through its </a:t>
            </a:r>
            <a:r>
              <a:rPr b="1" lang="en" sz="2600">
                <a:solidFill>
                  <a:srgbClr val="434343"/>
                </a:solidFill>
                <a:latin typeface="Courier New"/>
                <a:ea typeface="Courier New"/>
                <a:cs typeface="Courier New"/>
                <a:sym typeface="Courier New"/>
              </a:rPr>
              <a:t>DOMSanitizer</a:t>
            </a:r>
            <a:r>
              <a:rPr lang="en" sz="2600">
                <a:solidFill>
                  <a:srgbClr val="434343"/>
                </a:solidFill>
              </a:rPr>
              <a:t> and </a:t>
            </a:r>
            <a:r>
              <a:rPr b="1" lang="en" sz="2600">
                <a:solidFill>
                  <a:srgbClr val="434343"/>
                </a:solidFill>
                <a:latin typeface="Courier New"/>
                <a:ea typeface="Courier New"/>
                <a:cs typeface="Courier New"/>
                <a:sym typeface="Courier New"/>
              </a:rPr>
              <a:t>Http </a:t>
            </a:r>
            <a:r>
              <a:rPr lang="en" sz="2600">
                <a:solidFill>
                  <a:srgbClr val="434343"/>
                </a:solidFill>
              </a:rPr>
              <a:t>service.</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Keep current with the latest Angular library releases to make sure these safety features are always up-to-date.</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Angular applications must follow the same security principles as regular web applications, and must be audited as such.</a:t>
            </a:r>
            <a:endParaRPr sz="2600">
              <a:solidFill>
                <a:srgbClr val="434343"/>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29" name="Shape 1729"/>
        <p:cNvGrpSpPr/>
        <p:nvPr/>
      </p:nvGrpSpPr>
      <p:grpSpPr>
        <a:xfrm>
          <a:off x="0" y="0"/>
          <a:ext cx="0" cy="0"/>
          <a:chOff x="0" y="0"/>
          <a:chExt cx="0" cy="0"/>
        </a:xfrm>
      </p:grpSpPr>
      <p:sp>
        <p:nvSpPr>
          <p:cNvPr id="1730" name="Google Shape;1730;p246"/>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1731" name="Google Shape;1731;p246"/>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1732" name="Google Shape;1732;p246"/>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1733" name="Google Shape;1733;p246"/>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17: </a:t>
            </a:r>
            <a:endParaRPr/>
          </a:p>
          <a:p>
            <a:pPr indent="0" lvl="0" marL="0" rtl="0" algn="l">
              <a:spcBef>
                <a:spcPts val="0"/>
              </a:spcBef>
              <a:spcAft>
                <a:spcPts val="0"/>
              </a:spcAft>
              <a:buNone/>
            </a:pPr>
            <a:r>
              <a:rPr lang="en"/>
              <a:t>State management and Redux</a:t>
            </a:r>
            <a:endParaRPr/>
          </a:p>
        </p:txBody>
      </p:sp>
      <p:sp>
        <p:nvSpPr>
          <p:cNvPr id="1734" name="Google Shape;1734;p246"/>
          <p:cNvSpPr txBox="1"/>
          <p:nvPr/>
        </p:nvSpPr>
        <p:spPr>
          <a:xfrm>
            <a:off x="285575" y="2998025"/>
            <a:ext cx="7001400" cy="21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i="1" lang="en" sz="2400">
                <a:solidFill>
                  <a:srgbClr val="FFFFFF"/>
                </a:solidFill>
                <a:latin typeface="Calibri"/>
                <a:ea typeface="Calibri"/>
                <a:cs typeface="Calibri"/>
                <a:sym typeface="Calibri"/>
              </a:rPr>
              <a:t>What is state management?</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rPr i="1" lang="en" sz="2400">
                <a:solidFill>
                  <a:srgbClr val="FFFFFF"/>
                </a:solidFill>
                <a:latin typeface="Calibri"/>
                <a:ea typeface="Calibri"/>
                <a:cs typeface="Calibri"/>
                <a:sym typeface="Calibri"/>
              </a:rPr>
              <a:t>Redux: Core concepts and principles</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rPr i="1" lang="en" sz="2400">
                <a:solidFill>
                  <a:srgbClr val="FFFFFF"/>
                </a:solidFill>
                <a:latin typeface="Calibri"/>
                <a:ea typeface="Calibri"/>
                <a:cs typeface="Calibri"/>
                <a:sym typeface="Calibri"/>
              </a:rPr>
              <a:t>Redux Store</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rPr i="1" lang="en" sz="2400">
                <a:solidFill>
                  <a:srgbClr val="FFFFFF"/>
                </a:solidFill>
                <a:latin typeface="Calibri"/>
                <a:ea typeface="Calibri"/>
                <a:cs typeface="Calibri"/>
                <a:sym typeface="Calibri"/>
              </a:rPr>
              <a:t>NgRx: Redux for Angular</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2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state management?</a:t>
            </a:r>
            <a:endParaRPr/>
          </a:p>
        </p:txBody>
      </p:sp>
      <p:sp>
        <p:nvSpPr>
          <p:cNvPr id="1740" name="Google Shape;1740;p247"/>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434343"/>
              </a:buClr>
              <a:buSzPts val="2400"/>
              <a:buChar char="●"/>
            </a:pPr>
            <a:r>
              <a:rPr lang="en" sz="2400">
                <a:solidFill>
                  <a:srgbClr val="434343"/>
                </a:solidFill>
              </a:rPr>
              <a:t>A web application runs in a browser, which is something our application does not control fully</a:t>
            </a:r>
            <a:endParaRPr sz="2400">
              <a:solidFill>
                <a:srgbClr val="434343"/>
              </a:solidFill>
            </a:endParaRPr>
          </a:p>
          <a:p>
            <a:pPr indent="-381000" lvl="0" marL="457200" marR="0" rtl="0" algn="l">
              <a:lnSpc>
                <a:spcPct val="115000"/>
              </a:lnSpc>
              <a:spcBef>
                <a:spcPts val="0"/>
              </a:spcBef>
              <a:spcAft>
                <a:spcPts val="0"/>
              </a:spcAft>
              <a:buClr>
                <a:srgbClr val="434343"/>
              </a:buClr>
              <a:buSzPts val="2400"/>
              <a:buChar char="●"/>
            </a:pPr>
            <a:r>
              <a:rPr lang="en" sz="2400">
                <a:solidFill>
                  <a:srgbClr val="434343"/>
                </a:solidFill>
              </a:rPr>
              <a:t>The state of our application depends on several things:</a:t>
            </a:r>
            <a:endParaRPr sz="2400">
              <a:solidFill>
                <a:srgbClr val="434343"/>
              </a:solidFill>
            </a:endParaRPr>
          </a:p>
          <a:p>
            <a:pPr indent="-381000" lvl="1" marL="914400" marR="0" rtl="0" algn="l">
              <a:lnSpc>
                <a:spcPct val="115000"/>
              </a:lnSpc>
              <a:spcBef>
                <a:spcPts val="0"/>
              </a:spcBef>
              <a:spcAft>
                <a:spcPts val="0"/>
              </a:spcAft>
              <a:buClr>
                <a:srgbClr val="434343"/>
              </a:buClr>
              <a:buSzPts val="2400"/>
              <a:buChar char="○"/>
            </a:pPr>
            <a:r>
              <a:rPr lang="en" sz="2400">
                <a:solidFill>
                  <a:srgbClr val="434343"/>
                </a:solidFill>
              </a:rPr>
              <a:t>The data on the server, which can be updated by other clients</a:t>
            </a:r>
            <a:endParaRPr sz="2400">
              <a:solidFill>
                <a:srgbClr val="434343"/>
              </a:solidFill>
            </a:endParaRPr>
          </a:p>
          <a:p>
            <a:pPr indent="-381000" lvl="1" marL="914400" marR="0" rtl="0" algn="l">
              <a:lnSpc>
                <a:spcPct val="115000"/>
              </a:lnSpc>
              <a:spcBef>
                <a:spcPts val="0"/>
              </a:spcBef>
              <a:spcAft>
                <a:spcPts val="0"/>
              </a:spcAft>
              <a:buClr>
                <a:srgbClr val="434343"/>
              </a:buClr>
              <a:buSzPts val="2400"/>
              <a:buChar char="○"/>
            </a:pPr>
            <a:r>
              <a:rPr lang="en" sz="2400">
                <a:solidFill>
                  <a:srgbClr val="434343"/>
                </a:solidFill>
              </a:rPr>
              <a:t>The current URL, which can be changed by the user</a:t>
            </a:r>
            <a:endParaRPr sz="2400">
              <a:solidFill>
                <a:srgbClr val="434343"/>
              </a:solidFill>
            </a:endParaRPr>
          </a:p>
          <a:p>
            <a:pPr indent="-381000" lvl="1" marL="914400" marR="0" rtl="0" algn="l">
              <a:lnSpc>
                <a:spcPct val="115000"/>
              </a:lnSpc>
              <a:spcBef>
                <a:spcPts val="0"/>
              </a:spcBef>
              <a:spcAft>
                <a:spcPts val="0"/>
              </a:spcAft>
              <a:buClr>
                <a:srgbClr val="434343"/>
              </a:buClr>
              <a:buSzPts val="2400"/>
              <a:buChar char="○"/>
            </a:pPr>
            <a:r>
              <a:rPr lang="en" sz="2400">
                <a:solidFill>
                  <a:srgbClr val="434343"/>
                </a:solidFill>
              </a:rPr>
              <a:t>The browser cache, which can be cleared by the user</a:t>
            </a:r>
            <a:endParaRPr sz="2400">
              <a:solidFill>
                <a:srgbClr val="434343"/>
              </a:solidFill>
            </a:endParaRPr>
          </a:p>
          <a:p>
            <a:pPr indent="-381000" lvl="0" marL="457200" marR="0" rtl="0" algn="l">
              <a:lnSpc>
                <a:spcPct val="115000"/>
              </a:lnSpc>
              <a:spcBef>
                <a:spcPts val="0"/>
              </a:spcBef>
              <a:spcAft>
                <a:spcPts val="0"/>
              </a:spcAft>
              <a:buClr>
                <a:srgbClr val="434343"/>
              </a:buClr>
              <a:buSzPts val="2400"/>
              <a:buChar char="●"/>
            </a:pPr>
            <a:r>
              <a:rPr lang="en" sz="2400">
                <a:solidFill>
                  <a:srgbClr val="434343"/>
                </a:solidFill>
              </a:rPr>
              <a:t>As a result, we as developers have to find a way to keep the state of our application under control</a:t>
            </a:r>
            <a:endParaRPr sz="2400">
              <a:solidFill>
                <a:srgbClr val="434343"/>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2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Redux: Core Concepts</a:t>
            </a:r>
            <a:endParaRPr/>
          </a:p>
        </p:txBody>
      </p:sp>
      <p:sp>
        <p:nvSpPr>
          <p:cNvPr id="1746" name="Google Shape;1746;p248"/>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7350" lvl="0" marL="457200" marR="0" rtl="0" algn="l">
              <a:lnSpc>
                <a:spcPct val="115000"/>
              </a:lnSpc>
              <a:spcBef>
                <a:spcPts val="0"/>
              </a:spcBef>
              <a:spcAft>
                <a:spcPts val="0"/>
              </a:spcAft>
              <a:buClr>
                <a:srgbClr val="434343"/>
              </a:buClr>
              <a:buSzPts val="2500"/>
              <a:buChar char="●"/>
            </a:pPr>
            <a:r>
              <a:rPr lang="en" sz="2500">
                <a:solidFill>
                  <a:srgbClr val="434343"/>
                </a:solidFill>
              </a:rPr>
              <a:t>Redux (</a:t>
            </a:r>
            <a:r>
              <a:rPr lang="en" sz="2500" u="sng">
                <a:solidFill>
                  <a:srgbClr val="434343"/>
                </a:solidFill>
              </a:rPr>
              <a:t>http://redux.js.org</a:t>
            </a:r>
            <a:r>
              <a:rPr lang="en" sz="2500">
                <a:solidFill>
                  <a:srgbClr val="434343"/>
                </a:solidFill>
              </a:rPr>
              <a:t>) relies on simple core concepts and principles to manage the state of any application:</a:t>
            </a:r>
            <a:endParaRPr sz="2500">
              <a:solidFill>
                <a:srgbClr val="434343"/>
              </a:solidFill>
            </a:endParaRPr>
          </a:p>
          <a:p>
            <a:pPr indent="-387350" lvl="1" marL="914400" marR="0" rtl="0" algn="l">
              <a:lnSpc>
                <a:spcPct val="115000"/>
              </a:lnSpc>
              <a:spcBef>
                <a:spcPts val="0"/>
              </a:spcBef>
              <a:spcAft>
                <a:spcPts val="0"/>
              </a:spcAft>
              <a:buClr>
                <a:srgbClr val="434343"/>
              </a:buClr>
              <a:buSzPts val="2500"/>
              <a:buChar char="○"/>
            </a:pPr>
            <a:r>
              <a:rPr lang="en" sz="2500">
                <a:solidFill>
                  <a:srgbClr val="434343"/>
                </a:solidFill>
              </a:rPr>
              <a:t>The entire state of a web application should be described as a single, plain object</a:t>
            </a:r>
            <a:endParaRPr sz="2500">
              <a:solidFill>
                <a:srgbClr val="434343"/>
              </a:solidFill>
            </a:endParaRPr>
          </a:p>
          <a:p>
            <a:pPr indent="-387350" lvl="1" marL="914400" marR="0" rtl="0" algn="l">
              <a:lnSpc>
                <a:spcPct val="115000"/>
              </a:lnSpc>
              <a:spcBef>
                <a:spcPts val="0"/>
              </a:spcBef>
              <a:spcAft>
                <a:spcPts val="0"/>
              </a:spcAft>
              <a:buClr>
                <a:srgbClr val="434343"/>
              </a:buClr>
              <a:buSzPts val="2500"/>
              <a:buChar char="○"/>
            </a:pPr>
            <a:r>
              <a:rPr lang="en" sz="2500">
                <a:solidFill>
                  <a:srgbClr val="434343"/>
                </a:solidFill>
              </a:rPr>
              <a:t>When the state needs to change, an action has to be dispatched</a:t>
            </a:r>
            <a:endParaRPr sz="2500">
              <a:solidFill>
                <a:srgbClr val="434343"/>
              </a:solidFill>
            </a:endParaRPr>
          </a:p>
          <a:p>
            <a:pPr indent="-387350" lvl="1" marL="914400" marR="0" rtl="0" algn="l">
              <a:lnSpc>
                <a:spcPct val="115000"/>
              </a:lnSpc>
              <a:spcBef>
                <a:spcPts val="0"/>
              </a:spcBef>
              <a:spcAft>
                <a:spcPts val="0"/>
              </a:spcAft>
              <a:buClr>
                <a:srgbClr val="434343"/>
              </a:buClr>
              <a:buSzPts val="2500"/>
              <a:buChar char="○"/>
            </a:pPr>
            <a:r>
              <a:rPr lang="en" sz="2500">
                <a:solidFill>
                  <a:srgbClr val="434343"/>
                </a:solidFill>
              </a:rPr>
              <a:t> A function called reducer is in charge of handling the action to transition the app from state A to state B</a:t>
            </a:r>
            <a:endParaRPr sz="2500">
              <a:solidFill>
                <a:srgbClr val="434343"/>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2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Redux: Three Principles</a:t>
            </a:r>
            <a:endParaRPr/>
          </a:p>
        </p:txBody>
      </p:sp>
      <p:sp>
        <p:nvSpPr>
          <p:cNvPr id="1752" name="Google Shape;1752;p249"/>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b="1" lang="en" sz="2600">
                <a:solidFill>
                  <a:srgbClr val="434343"/>
                </a:solidFill>
              </a:rPr>
              <a:t>Single source of truth:</a:t>
            </a:r>
            <a:r>
              <a:rPr lang="en" sz="2600">
                <a:solidFill>
                  <a:srgbClr val="434343"/>
                </a:solidFill>
              </a:rPr>
              <a:t> The state of the app is stored in an object tree within a single store</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b="1" lang="en" sz="2600">
                <a:solidFill>
                  <a:srgbClr val="434343"/>
                </a:solidFill>
              </a:rPr>
              <a:t>State is read-only:</a:t>
            </a:r>
            <a:r>
              <a:rPr lang="en" sz="2600">
                <a:solidFill>
                  <a:srgbClr val="434343"/>
                </a:solidFill>
              </a:rPr>
              <a:t> The only way to change the state is to emit an action, an object describing what happened</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b="1" lang="en" sz="2600">
                <a:solidFill>
                  <a:srgbClr val="434343"/>
                </a:solidFill>
              </a:rPr>
              <a:t>Changes are made with pure functions:</a:t>
            </a:r>
            <a:r>
              <a:rPr lang="en" sz="2600">
                <a:solidFill>
                  <a:srgbClr val="434343"/>
                </a:solidFill>
              </a:rPr>
              <a:t> Reducers are pure functions that take the previous state and an action, and return the next state. They return new state objects instead of mutating the previous state.</a:t>
            </a:r>
            <a:endParaRPr sz="2600">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How we’re going to work</a:t>
            </a:r>
            <a:endParaRPr sz="2400"/>
          </a:p>
        </p:txBody>
      </p:sp>
      <p:sp>
        <p:nvSpPr>
          <p:cNvPr id="187" name="Google Shape;187;p52"/>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Clr>
                <a:srgbClr val="434343"/>
              </a:buClr>
              <a:buSzPts val="2600"/>
              <a:buChar char="●"/>
            </a:pPr>
            <a:r>
              <a:rPr lang="en" sz="2600">
                <a:solidFill>
                  <a:srgbClr val="434343"/>
                </a:solidFill>
              </a:rPr>
              <a:t>Your questions are welcome, anytime!</a:t>
            </a:r>
            <a:endParaRPr sz="2600">
              <a:solidFill>
                <a:srgbClr val="434343"/>
              </a:solidFill>
            </a:endParaRPr>
          </a:p>
          <a:p>
            <a:pPr indent="-393700" lvl="0" marL="457200" rtl="0" algn="l">
              <a:spcBef>
                <a:spcPts val="0"/>
              </a:spcBef>
              <a:spcAft>
                <a:spcPts val="0"/>
              </a:spcAft>
              <a:buClr>
                <a:srgbClr val="434343"/>
              </a:buClr>
              <a:buSzPts val="2600"/>
              <a:buChar char="●"/>
            </a:pPr>
            <a:r>
              <a:rPr lang="en" sz="2600">
                <a:solidFill>
                  <a:srgbClr val="434343"/>
                </a:solidFill>
              </a:rPr>
              <a:t>Angular evolves very fast, which is the new norm for web development</a:t>
            </a:r>
            <a:endParaRPr sz="2600">
              <a:solidFill>
                <a:srgbClr val="434343"/>
              </a:solidFill>
            </a:endParaRPr>
          </a:p>
          <a:p>
            <a:pPr indent="-393700" lvl="0" marL="457200" rtl="0" algn="l">
              <a:spcBef>
                <a:spcPts val="0"/>
              </a:spcBef>
              <a:spcAft>
                <a:spcPts val="0"/>
              </a:spcAft>
              <a:buClr>
                <a:srgbClr val="434343"/>
              </a:buClr>
              <a:buSzPts val="2600"/>
              <a:buChar char="●"/>
            </a:pPr>
            <a:r>
              <a:rPr lang="en" sz="2600">
                <a:solidFill>
                  <a:srgbClr val="434343"/>
                </a:solidFill>
              </a:rPr>
              <a:t>Being a web developer requires constant learning</a:t>
            </a:r>
            <a:endParaRPr sz="2600">
              <a:solidFill>
                <a:srgbClr val="434343"/>
              </a:solidFill>
            </a:endParaRPr>
          </a:p>
          <a:p>
            <a:pPr indent="-393700" lvl="0" marL="457200" rtl="0" algn="l">
              <a:spcBef>
                <a:spcPts val="0"/>
              </a:spcBef>
              <a:spcAft>
                <a:spcPts val="0"/>
              </a:spcAft>
              <a:buClr>
                <a:srgbClr val="434343"/>
              </a:buClr>
              <a:buSzPts val="2600"/>
              <a:buChar char="●"/>
            </a:pPr>
            <a:r>
              <a:rPr lang="en" sz="2600">
                <a:solidFill>
                  <a:srgbClr val="434343"/>
                </a:solidFill>
              </a:rPr>
              <a:t>My goal is to give you the tools to work efficiently with Angular - We’re going to practice a lot!</a:t>
            </a:r>
            <a:endParaRPr sz="2600">
              <a:solidFill>
                <a:srgbClr val="434343"/>
              </a:solidFill>
            </a:endParaRPr>
          </a:p>
          <a:p>
            <a:pPr indent="-393700" lvl="0" marL="457200" rtl="0" algn="l">
              <a:spcBef>
                <a:spcPts val="0"/>
              </a:spcBef>
              <a:spcAft>
                <a:spcPts val="0"/>
              </a:spcAft>
              <a:buClr>
                <a:srgbClr val="434343"/>
              </a:buClr>
              <a:buSzPts val="2600"/>
              <a:buChar char="●"/>
            </a:pPr>
            <a:r>
              <a:rPr lang="en" sz="2600">
                <a:solidFill>
                  <a:srgbClr val="434343"/>
                </a:solidFill>
              </a:rPr>
              <a:t>As a result, we will be going through the online documentation very often</a:t>
            </a:r>
            <a:endParaRPr sz="2600">
              <a:solidFill>
                <a:srgbClr val="434343"/>
              </a:solidFill>
            </a:endParaRPr>
          </a:p>
          <a:p>
            <a:pPr indent="0" lvl="0" marL="0" rtl="0" algn="l">
              <a:spcBef>
                <a:spcPts val="0"/>
              </a:spcBef>
              <a:spcAft>
                <a:spcPts val="1600"/>
              </a:spcAft>
              <a:buNone/>
            </a:pPr>
            <a:r>
              <a:t/>
            </a:r>
            <a:endParaRPr sz="2600">
              <a:solidFill>
                <a:srgbClr val="25252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C2 - Creating components</a:t>
            </a:r>
            <a:endParaRPr/>
          </a:p>
        </p:txBody>
      </p:sp>
      <p:sp>
        <p:nvSpPr>
          <p:cNvPr id="368" name="Google Shape;368;p70"/>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Our goal for this lab is to build two components, </a:t>
            </a:r>
            <a:r>
              <a:rPr b="1" lang="en" sz="2600">
                <a:solidFill>
                  <a:srgbClr val="434343"/>
                </a:solidFill>
              </a:rPr>
              <a:t>navigation </a:t>
            </a:r>
            <a:r>
              <a:rPr lang="en" sz="2600">
                <a:solidFill>
                  <a:srgbClr val="434343"/>
                </a:solidFill>
              </a:rPr>
              <a:t>and </a:t>
            </a:r>
            <a:r>
              <a:rPr b="1" lang="en" sz="2600">
                <a:solidFill>
                  <a:srgbClr val="434343"/>
                </a:solidFill>
              </a:rPr>
              <a:t>jumbotron </a:t>
            </a:r>
            <a:r>
              <a:rPr lang="en" sz="2600">
                <a:solidFill>
                  <a:srgbClr val="434343"/>
                </a:solidFill>
              </a:rPr>
              <a:t>to make our user interface look exactly like this:</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p:txBody>
      </p:sp>
      <p:pic>
        <p:nvPicPr>
          <p:cNvPr id="369" name="Google Shape;369;p70"/>
          <p:cNvPicPr preferRelativeResize="0"/>
          <p:nvPr/>
        </p:nvPicPr>
        <p:blipFill>
          <a:blip r:embed="rId3">
            <a:alphaModFix/>
          </a:blip>
          <a:stretch>
            <a:fillRect/>
          </a:stretch>
        </p:blipFill>
        <p:spPr>
          <a:xfrm>
            <a:off x="8053750" y="89150"/>
            <a:ext cx="1017450" cy="1017450"/>
          </a:xfrm>
          <a:prstGeom prst="rect">
            <a:avLst/>
          </a:prstGeom>
          <a:noFill/>
          <a:ln>
            <a:noFill/>
          </a:ln>
        </p:spPr>
      </p:pic>
      <p:pic>
        <p:nvPicPr>
          <p:cNvPr id="370" name="Google Shape;370;p70"/>
          <p:cNvPicPr preferRelativeResize="0"/>
          <p:nvPr/>
        </p:nvPicPr>
        <p:blipFill>
          <a:blip r:embed="rId4">
            <a:alphaModFix/>
          </a:blip>
          <a:stretch>
            <a:fillRect/>
          </a:stretch>
        </p:blipFill>
        <p:spPr>
          <a:xfrm>
            <a:off x="2315438" y="2641075"/>
            <a:ext cx="5792450" cy="1829900"/>
          </a:xfrm>
          <a:prstGeom prst="rect">
            <a:avLst/>
          </a:prstGeom>
          <a:noFill/>
          <a:ln>
            <a:noFill/>
          </a:ln>
        </p:spPr>
      </p:pic>
      <p:sp>
        <p:nvSpPr>
          <p:cNvPr id="371" name="Google Shape;371;p70"/>
          <p:cNvSpPr txBox="1"/>
          <p:nvPr/>
        </p:nvSpPr>
        <p:spPr>
          <a:xfrm>
            <a:off x="915213" y="2691075"/>
            <a:ext cx="10671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Navigation</a:t>
            </a:r>
            <a:endParaRPr/>
          </a:p>
        </p:txBody>
      </p:sp>
      <p:cxnSp>
        <p:nvCxnSpPr>
          <p:cNvPr id="372" name="Google Shape;372;p70"/>
          <p:cNvCxnSpPr>
            <a:stCxn id="371" idx="3"/>
          </p:cNvCxnSpPr>
          <p:nvPr/>
        </p:nvCxnSpPr>
        <p:spPr>
          <a:xfrm flipH="1" rot="10800000">
            <a:off x="1982313" y="2877675"/>
            <a:ext cx="303600" cy="14700"/>
          </a:xfrm>
          <a:prstGeom prst="straightConnector1">
            <a:avLst/>
          </a:prstGeom>
          <a:noFill/>
          <a:ln cap="flat" cmpd="sng" w="9525">
            <a:solidFill>
              <a:srgbClr val="51535D"/>
            </a:solidFill>
            <a:prstDash val="solid"/>
            <a:round/>
            <a:headEnd len="med" w="med" type="none"/>
            <a:tailEnd len="med" w="med" type="triangle"/>
          </a:ln>
        </p:spPr>
      </p:cxnSp>
      <p:sp>
        <p:nvSpPr>
          <p:cNvPr id="373" name="Google Shape;373;p70"/>
          <p:cNvSpPr txBox="1"/>
          <p:nvPr/>
        </p:nvSpPr>
        <p:spPr>
          <a:xfrm>
            <a:off x="1067613" y="3376875"/>
            <a:ext cx="10671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Jumbotron</a:t>
            </a:r>
            <a:endParaRPr/>
          </a:p>
        </p:txBody>
      </p:sp>
      <p:cxnSp>
        <p:nvCxnSpPr>
          <p:cNvPr id="374" name="Google Shape;374;p70"/>
          <p:cNvCxnSpPr>
            <a:stCxn id="373" idx="3"/>
          </p:cNvCxnSpPr>
          <p:nvPr/>
        </p:nvCxnSpPr>
        <p:spPr>
          <a:xfrm flipH="1" rot="10800000">
            <a:off x="2134713" y="3527775"/>
            <a:ext cx="758700" cy="50400"/>
          </a:xfrm>
          <a:prstGeom prst="straightConnector1">
            <a:avLst/>
          </a:prstGeom>
          <a:noFill/>
          <a:ln cap="flat" cmpd="sng" w="9525">
            <a:solidFill>
              <a:srgbClr val="51535D"/>
            </a:solidFill>
            <a:prstDash val="solid"/>
            <a:round/>
            <a:headEnd len="med" w="med" type="none"/>
            <a:tailEnd len="med" w="med" type="triangle"/>
          </a:ln>
        </p:spPr>
      </p:cxn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2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Redux: Example of State</a:t>
            </a:r>
            <a:endParaRPr/>
          </a:p>
        </p:txBody>
      </p:sp>
      <p:sp>
        <p:nvSpPr>
          <p:cNvPr id="1758" name="Google Shape;1758;p250"/>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Here is a simple example of state object for a to-do list app:</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457200" marR="0" rtl="0" algn="l">
              <a:lnSpc>
                <a:spcPct val="115000"/>
              </a:lnSpc>
              <a:spcBef>
                <a:spcPts val="0"/>
              </a:spcBef>
              <a:spcAft>
                <a:spcPts val="0"/>
              </a:spcAft>
              <a:buNone/>
            </a:pPr>
            <a:r>
              <a:t/>
            </a:r>
            <a:endParaRPr sz="2600">
              <a:solidFill>
                <a:srgbClr val="434343"/>
              </a:solidFill>
            </a:endParaRPr>
          </a:p>
          <a:p>
            <a:pPr indent="0" lvl="0" marL="457200" marR="0" rtl="0" algn="l">
              <a:lnSpc>
                <a:spcPct val="115000"/>
              </a:lnSpc>
              <a:spcBef>
                <a:spcPts val="0"/>
              </a:spcBef>
              <a:spcAft>
                <a:spcPts val="0"/>
              </a:spcAft>
              <a:buNone/>
            </a:pPr>
            <a:r>
              <a:t/>
            </a:r>
            <a:endParaRPr sz="2600">
              <a:solidFill>
                <a:srgbClr val="434343"/>
              </a:solidFill>
            </a:endParaRPr>
          </a:p>
          <a:p>
            <a:pPr indent="0" lvl="0" marL="457200" marR="0" rtl="0" algn="l">
              <a:lnSpc>
                <a:spcPct val="115000"/>
              </a:lnSpc>
              <a:spcBef>
                <a:spcPts val="0"/>
              </a:spcBef>
              <a:spcAft>
                <a:spcPts val="0"/>
              </a:spcAft>
              <a:buNone/>
            </a:pPr>
            <a:r>
              <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State contains the data model (list of todos) as well as the current app configuration (visibilityFilter)</a:t>
            </a:r>
            <a:endParaRPr sz="2600">
              <a:solidFill>
                <a:srgbClr val="434343"/>
              </a:solidFill>
            </a:endParaRPr>
          </a:p>
        </p:txBody>
      </p:sp>
      <p:pic>
        <p:nvPicPr>
          <p:cNvPr id="1759" name="Google Shape;1759;p250"/>
          <p:cNvPicPr preferRelativeResize="0"/>
          <p:nvPr/>
        </p:nvPicPr>
        <p:blipFill>
          <a:blip r:embed="rId3">
            <a:alphaModFix/>
          </a:blip>
          <a:stretch>
            <a:fillRect/>
          </a:stretch>
        </p:blipFill>
        <p:spPr>
          <a:xfrm>
            <a:off x="3152200" y="1403375"/>
            <a:ext cx="2839600" cy="23367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2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Redux: Examples of Actions</a:t>
            </a:r>
            <a:endParaRPr/>
          </a:p>
        </p:txBody>
      </p:sp>
      <p:sp>
        <p:nvSpPr>
          <p:cNvPr id="1765" name="Google Shape;1765;p251"/>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Here are three simple examples of actions for a to-do list app:</a:t>
            </a:r>
            <a:endParaRPr sz="2600">
              <a:solidFill>
                <a:srgbClr val="434343"/>
              </a:solidFill>
            </a:endParaRPr>
          </a:p>
          <a:p>
            <a:pPr indent="0" lvl="0" marL="45720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Each action has a type, which is a unique name to identify the action</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It also has parameters, which are needed to tell the reducer function how to change the state of the app</a:t>
            </a:r>
            <a:endParaRPr sz="2600">
              <a:solidFill>
                <a:srgbClr val="434343"/>
              </a:solidFill>
            </a:endParaRPr>
          </a:p>
        </p:txBody>
      </p:sp>
      <p:pic>
        <p:nvPicPr>
          <p:cNvPr id="1766" name="Google Shape;1766;p251"/>
          <p:cNvPicPr preferRelativeResize="0"/>
          <p:nvPr/>
        </p:nvPicPr>
        <p:blipFill>
          <a:blip r:embed="rId3">
            <a:alphaModFix/>
          </a:blip>
          <a:stretch>
            <a:fillRect/>
          </a:stretch>
        </p:blipFill>
        <p:spPr>
          <a:xfrm>
            <a:off x="1977900" y="1611000"/>
            <a:ext cx="5067300" cy="10287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Redux: Example of Reducer</a:t>
            </a:r>
            <a:endParaRPr/>
          </a:p>
        </p:txBody>
      </p:sp>
      <p:sp>
        <p:nvSpPr>
          <p:cNvPr id="1772" name="Google Shape;1772;p252"/>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Here is a simple example of reducer function:</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pic>
        <p:nvPicPr>
          <p:cNvPr id="1773" name="Google Shape;1773;p252"/>
          <p:cNvPicPr preferRelativeResize="0"/>
          <p:nvPr/>
        </p:nvPicPr>
        <p:blipFill>
          <a:blip r:embed="rId3">
            <a:alphaModFix/>
          </a:blip>
          <a:stretch>
            <a:fillRect/>
          </a:stretch>
        </p:blipFill>
        <p:spPr>
          <a:xfrm>
            <a:off x="2207200" y="1566800"/>
            <a:ext cx="4729600" cy="31345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2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Redux: Store</a:t>
            </a:r>
            <a:endParaRPr/>
          </a:p>
        </p:txBody>
      </p:sp>
      <p:sp>
        <p:nvSpPr>
          <p:cNvPr id="1779" name="Google Shape;1779;p253"/>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The Store is the object that brings everything together. The store has the following responsibilities:</a:t>
            </a:r>
            <a:endParaRPr sz="2600">
              <a:solidFill>
                <a:srgbClr val="434343"/>
              </a:solidFill>
            </a:endParaRPr>
          </a:p>
          <a:p>
            <a:pPr indent="-393700" lvl="1" marL="914400" marR="0" rtl="0" algn="l">
              <a:lnSpc>
                <a:spcPct val="115000"/>
              </a:lnSpc>
              <a:spcBef>
                <a:spcPts val="0"/>
              </a:spcBef>
              <a:spcAft>
                <a:spcPts val="0"/>
              </a:spcAft>
              <a:buClr>
                <a:srgbClr val="434343"/>
              </a:buClr>
              <a:buSzPts val="2600"/>
              <a:buChar char="○"/>
            </a:pPr>
            <a:r>
              <a:rPr lang="en" sz="2600">
                <a:solidFill>
                  <a:srgbClr val="434343"/>
                </a:solidFill>
              </a:rPr>
              <a:t>Holds application state</a:t>
            </a:r>
            <a:endParaRPr sz="2600">
              <a:solidFill>
                <a:srgbClr val="434343"/>
              </a:solidFill>
            </a:endParaRPr>
          </a:p>
          <a:p>
            <a:pPr indent="-393700" lvl="1" marL="914400" marR="0" rtl="0" algn="l">
              <a:lnSpc>
                <a:spcPct val="115000"/>
              </a:lnSpc>
              <a:spcBef>
                <a:spcPts val="0"/>
              </a:spcBef>
              <a:spcAft>
                <a:spcPts val="0"/>
              </a:spcAft>
              <a:buClr>
                <a:srgbClr val="434343"/>
              </a:buClr>
              <a:buSzPts val="2600"/>
              <a:buChar char="○"/>
            </a:pPr>
            <a:r>
              <a:rPr lang="en" sz="2600">
                <a:solidFill>
                  <a:srgbClr val="434343"/>
                </a:solidFill>
              </a:rPr>
              <a:t>Allows access to state via </a:t>
            </a:r>
            <a:r>
              <a:rPr b="1" lang="en" sz="2600">
                <a:solidFill>
                  <a:srgbClr val="434343"/>
                </a:solidFill>
                <a:latin typeface="Courier New"/>
                <a:ea typeface="Courier New"/>
                <a:cs typeface="Courier New"/>
                <a:sym typeface="Courier New"/>
              </a:rPr>
              <a:t>getState</a:t>
            </a:r>
            <a:r>
              <a:rPr lang="en" sz="2600">
                <a:solidFill>
                  <a:srgbClr val="434343"/>
                </a:solidFill>
              </a:rPr>
              <a:t>()</a:t>
            </a:r>
            <a:endParaRPr sz="2600">
              <a:solidFill>
                <a:srgbClr val="434343"/>
              </a:solidFill>
            </a:endParaRPr>
          </a:p>
          <a:p>
            <a:pPr indent="-393700" lvl="1" marL="914400" marR="0" rtl="0" algn="l">
              <a:lnSpc>
                <a:spcPct val="115000"/>
              </a:lnSpc>
              <a:spcBef>
                <a:spcPts val="0"/>
              </a:spcBef>
              <a:spcAft>
                <a:spcPts val="0"/>
              </a:spcAft>
              <a:buClr>
                <a:srgbClr val="434343"/>
              </a:buClr>
              <a:buSzPts val="2600"/>
              <a:buChar char="○"/>
            </a:pPr>
            <a:r>
              <a:rPr lang="en" sz="2600">
                <a:solidFill>
                  <a:srgbClr val="434343"/>
                </a:solidFill>
              </a:rPr>
              <a:t>Allows state to be updated via </a:t>
            </a:r>
            <a:r>
              <a:rPr b="1" lang="en" sz="2600">
                <a:solidFill>
                  <a:srgbClr val="434343"/>
                </a:solidFill>
                <a:latin typeface="Courier New"/>
                <a:ea typeface="Courier New"/>
                <a:cs typeface="Courier New"/>
                <a:sym typeface="Courier New"/>
              </a:rPr>
              <a:t>dispatch</a:t>
            </a:r>
            <a:r>
              <a:rPr lang="en" sz="2600">
                <a:solidFill>
                  <a:srgbClr val="434343"/>
                </a:solidFill>
              </a:rPr>
              <a:t>(</a:t>
            </a:r>
            <a:r>
              <a:rPr b="1" lang="en" sz="2600">
                <a:solidFill>
                  <a:srgbClr val="434343"/>
                </a:solidFill>
                <a:latin typeface="Courier New"/>
                <a:ea typeface="Courier New"/>
                <a:cs typeface="Courier New"/>
                <a:sym typeface="Courier New"/>
              </a:rPr>
              <a:t>action</a:t>
            </a:r>
            <a:r>
              <a:rPr lang="en" sz="2600">
                <a:solidFill>
                  <a:srgbClr val="434343"/>
                </a:solidFill>
              </a:rPr>
              <a:t>)</a:t>
            </a:r>
            <a:endParaRPr sz="2600">
              <a:solidFill>
                <a:srgbClr val="434343"/>
              </a:solidFill>
            </a:endParaRPr>
          </a:p>
          <a:p>
            <a:pPr indent="-393700" lvl="1" marL="914400" marR="0" rtl="0" algn="l">
              <a:lnSpc>
                <a:spcPct val="115000"/>
              </a:lnSpc>
              <a:spcBef>
                <a:spcPts val="0"/>
              </a:spcBef>
              <a:spcAft>
                <a:spcPts val="0"/>
              </a:spcAft>
              <a:buClr>
                <a:srgbClr val="434343"/>
              </a:buClr>
              <a:buSzPts val="2600"/>
              <a:buChar char="○"/>
            </a:pPr>
            <a:r>
              <a:rPr lang="en" sz="2600">
                <a:solidFill>
                  <a:srgbClr val="434343"/>
                </a:solidFill>
              </a:rPr>
              <a:t>Registers listeners via </a:t>
            </a:r>
            <a:r>
              <a:rPr b="1" lang="en" sz="2600">
                <a:solidFill>
                  <a:srgbClr val="434343"/>
                </a:solidFill>
                <a:latin typeface="Courier New"/>
                <a:ea typeface="Courier New"/>
                <a:cs typeface="Courier New"/>
                <a:sym typeface="Courier New"/>
              </a:rPr>
              <a:t>subscribe</a:t>
            </a:r>
            <a:r>
              <a:rPr lang="en" sz="2600">
                <a:solidFill>
                  <a:srgbClr val="434343"/>
                </a:solidFill>
              </a:rPr>
              <a:t>(</a:t>
            </a:r>
            <a:r>
              <a:rPr b="1" lang="en" sz="2600">
                <a:solidFill>
                  <a:srgbClr val="434343"/>
                </a:solidFill>
                <a:latin typeface="Courier New"/>
                <a:ea typeface="Courier New"/>
                <a:cs typeface="Courier New"/>
                <a:sym typeface="Courier New"/>
              </a:rPr>
              <a:t>listener</a:t>
            </a:r>
            <a:r>
              <a:rPr lang="en" sz="2600">
                <a:solidFill>
                  <a:srgbClr val="434343"/>
                </a:solidFill>
              </a:rPr>
              <a:t>)</a:t>
            </a:r>
            <a:endParaRPr sz="2600">
              <a:solidFill>
                <a:srgbClr val="434343"/>
              </a:solidFill>
            </a:endParaRPr>
          </a:p>
          <a:p>
            <a:pPr indent="-393700" lvl="1" marL="914400" marR="0" rtl="0" algn="l">
              <a:lnSpc>
                <a:spcPct val="115000"/>
              </a:lnSpc>
              <a:spcBef>
                <a:spcPts val="0"/>
              </a:spcBef>
              <a:spcAft>
                <a:spcPts val="0"/>
              </a:spcAft>
              <a:buClr>
                <a:srgbClr val="434343"/>
              </a:buClr>
              <a:buSzPts val="2600"/>
              <a:buChar char="○"/>
            </a:pPr>
            <a:r>
              <a:rPr lang="en" sz="2600">
                <a:solidFill>
                  <a:srgbClr val="434343"/>
                </a:solidFill>
              </a:rPr>
              <a:t>Handles unregistering of listeners via the function returned by </a:t>
            </a:r>
            <a:r>
              <a:rPr b="1" lang="en" sz="2600">
                <a:solidFill>
                  <a:srgbClr val="434343"/>
                </a:solidFill>
                <a:latin typeface="Courier New"/>
                <a:ea typeface="Courier New"/>
                <a:cs typeface="Courier New"/>
                <a:sym typeface="Courier New"/>
              </a:rPr>
              <a:t>subscribe</a:t>
            </a:r>
            <a:r>
              <a:rPr lang="en" sz="2600">
                <a:solidFill>
                  <a:srgbClr val="434343"/>
                </a:solidFill>
              </a:rPr>
              <a:t>(listener)</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25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Redux: Store Example</a:t>
            </a:r>
            <a:endParaRPr/>
          </a:p>
        </p:txBody>
      </p:sp>
      <p:sp>
        <p:nvSpPr>
          <p:cNvPr id="1785" name="Google Shape;1785;p254"/>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Example of store usage:</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pic>
        <p:nvPicPr>
          <p:cNvPr id="1786" name="Google Shape;1786;p254"/>
          <p:cNvPicPr preferRelativeResize="0"/>
          <p:nvPr/>
        </p:nvPicPr>
        <p:blipFill>
          <a:blip r:embed="rId3">
            <a:alphaModFix/>
          </a:blip>
          <a:stretch>
            <a:fillRect/>
          </a:stretch>
        </p:blipFill>
        <p:spPr>
          <a:xfrm>
            <a:off x="2078250" y="1466400"/>
            <a:ext cx="4987500" cy="3261849"/>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2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NgRx: Redux for Angular</a:t>
            </a:r>
            <a:endParaRPr/>
          </a:p>
        </p:txBody>
      </p:sp>
      <p:sp>
        <p:nvSpPr>
          <p:cNvPr id="1792" name="Google Shape;1792;p255"/>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NgRx (</a:t>
            </a:r>
            <a:r>
              <a:rPr lang="en" sz="2600" u="sng">
                <a:solidFill>
                  <a:srgbClr val="434343"/>
                </a:solidFill>
              </a:rPr>
              <a:t>https://github.com/ngrx/store</a:t>
            </a:r>
            <a:r>
              <a:rPr lang="en" sz="2600">
                <a:solidFill>
                  <a:srgbClr val="434343"/>
                </a:solidFill>
              </a:rPr>
              <a:t>) brings types and a store implementation to Angular:</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pic>
        <p:nvPicPr>
          <p:cNvPr id="1793" name="Google Shape;1793;p255"/>
          <p:cNvPicPr preferRelativeResize="0"/>
          <p:nvPr/>
        </p:nvPicPr>
        <p:blipFill>
          <a:blip r:embed="rId3">
            <a:alphaModFix/>
          </a:blip>
          <a:stretch>
            <a:fillRect/>
          </a:stretch>
        </p:blipFill>
        <p:spPr>
          <a:xfrm>
            <a:off x="2752725" y="1868163"/>
            <a:ext cx="3638550" cy="3057525"/>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2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NgRx: Effects</a:t>
            </a:r>
            <a:endParaRPr/>
          </a:p>
        </p:txBody>
      </p:sp>
      <p:sp>
        <p:nvSpPr>
          <p:cNvPr id="1799" name="Google Shape;1799;p256"/>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Effects allow you to register your own reducer functions to handle state updates:</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457200" marR="0" rtl="0" algn="l">
              <a:lnSpc>
                <a:spcPct val="115000"/>
              </a:lnSpc>
              <a:spcBef>
                <a:spcPts val="0"/>
              </a:spcBef>
              <a:spcAft>
                <a:spcPts val="0"/>
              </a:spcAft>
              <a:buNone/>
            </a:pPr>
            <a:r>
              <a:t/>
            </a:r>
            <a:endParaRPr sz="2600">
              <a:solidFill>
                <a:srgbClr val="434343"/>
              </a:solidFill>
            </a:endParaRPr>
          </a:p>
          <a:p>
            <a:pPr indent="0" lvl="0" marL="45720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Effects can be registered with a simple decorator @Effect</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pic>
        <p:nvPicPr>
          <p:cNvPr id="1800" name="Google Shape;1800;p256"/>
          <p:cNvPicPr preferRelativeResize="0"/>
          <p:nvPr/>
        </p:nvPicPr>
        <p:blipFill>
          <a:blip r:embed="rId3">
            <a:alphaModFix/>
          </a:blip>
          <a:stretch>
            <a:fillRect/>
          </a:stretch>
        </p:blipFill>
        <p:spPr>
          <a:xfrm>
            <a:off x="1162050" y="1909650"/>
            <a:ext cx="6819900" cy="180022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2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Redux DevTools Extension</a:t>
            </a:r>
            <a:endParaRPr/>
          </a:p>
        </p:txBody>
      </p:sp>
      <p:sp>
        <p:nvSpPr>
          <p:cNvPr id="1806" name="Google Shape;1806;p257"/>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 browser extension to debug Redux-based applications:</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pic>
        <p:nvPicPr>
          <p:cNvPr id="1807" name="Google Shape;1807;p257"/>
          <p:cNvPicPr preferRelativeResize="0"/>
          <p:nvPr/>
        </p:nvPicPr>
        <p:blipFill>
          <a:blip r:embed="rId3">
            <a:alphaModFix/>
          </a:blip>
          <a:stretch>
            <a:fillRect/>
          </a:stretch>
        </p:blipFill>
        <p:spPr>
          <a:xfrm>
            <a:off x="2124025" y="1562825"/>
            <a:ext cx="5029975" cy="32340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2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More about Redux and NgRx</a:t>
            </a:r>
            <a:endParaRPr/>
          </a:p>
        </p:txBody>
      </p:sp>
      <p:sp>
        <p:nvSpPr>
          <p:cNvPr id="1813" name="Google Shape;1813;p258"/>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Official Redux website: </a:t>
            </a:r>
            <a:r>
              <a:rPr lang="en" sz="2600" u="sng">
                <a:solidFill>
                  <a:srgbClr val="434343"/>
                </a:solidFill>
              </a:rPr>
              <a:t>http://redux.js.org</a:t>
            </a:r>
            <a:endParaRPr sz="2600" u="sng">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Great video series to understand the core concepts of Redux: </a:t>
            </a:r>
            <a:r>
              <a:rPr lang="en" sz="2600" u="sng">
                <a:solidFill>
                  <a:srgbClr val="434343"/>
                </a:solidFill>
              </a:rPr>
              <a:t>https://egghead.io/courses/getting-started-with-redux</a:t>
            </a:r>
            <a:endParaRPr sz="2600" u="sng">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NgRx website: </a:t>
            </a:r>
            <a:r>
              <a:rPr lang="en" sz="2600" u="sng">
                <a:solidFill>
                  <a:srgbClr val="434343"/>
                </a:solidFill>
              </a:rPr>
              <a:t>https://github.com/ngrx/store</a:t>
            </a:r>
            <a:endParaRPr sz="2600" u="sng">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Another great video series on NgRx: </a:t>
            </a:r>
            <a:r>
              <a:rPr lang="en" sz="2600" u="sng">
                <a:solidFill>
                  <a:srgbClr val="434343"/>
                </a:solidFill>
              </a:rPr>
              <a:t>https://egghead.io/lessons/angular-2-ngrx-store-in-10-minutes</a:t>
            </a:r>
            <a:endParaRPr sz="2600" u="sng">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2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NgRx - Using NgRx in our app</a:t>
            </a:r>
            <a:endParaRPr/>
          </a:p>
        </p:txBody>
      </p:sp>
      <p:sp>
        <p:nvSpPr>
          <p:cNvPr id="1819" name="Google Shape;1819;p259"/>
          <p:cNvSpPr txBox="1"/>
          <p:nvPr>
            <p:ph idx="4294967295" type="body"/>
          </p:nvPr>
        </p:nvSpPr>
        <p:spPr>
          <a:xfrm>
            <a:off x="457200" y="891300"/>
            <a:ext cx="8229600" cy="4034400"/>
          </a:xfrm>
          <a:prstGeom prst="rect">
            <a:avLst/>
          </a:prstGeom>
          <a:noFill/>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Set-up a NgRx store with one action </a:t>
            </a:r>
            <a:r>
              <a:rPr b="1" lang="en" sz="2600">
                <a:solidFill>
                  <a:srgbClr val="434343"/>
                </a:solidFill>
              </a:rPr>
              <a:t>CHANGE_CURRENCY</a:t>
            </a:r>
            <a:endParaRPr b="1"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Dispatch that action from our currency selector component</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Create a reducer function to update the state of our app</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Have our currency pipe subscribe to the store to be notified of currency changes</a:t>
            </a:r>
            <a:endParaRPr sz="2600">
              <a:solidFill>
                <a:srgbClr val="434343"/>
              </a:solidFill>
            </a:endParaRPr>
          </a:p>
        </p:txBody>
      </p:sp>
      <p:pic>
        <p:nvPicPr>
          <p:cNvPr id="1820" name="Google Shape;1820;p259"/>
          <p:cNvPicPr preferRelativeResize="0"/>
          <p:nvPr/>
        </p:nvPicPr>
        <p:blipFill>
          <a:blip r:embed="rId3">
            <a:alphaModFix/>
          </a:blip>
          <a:stretch>
            <a:fillRect/>
          </a:stretch>
        </p:blipFill>
        <p:spPr>
          <a:xfrm>
            <a:off x="8053750" y="89150"/>
            <a:ext cx="1017450" cy="1017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#2 - Creating components</a:t>
            </a:r>
            <a:endParaRPr/>
          </a:p>
        </p:txBody>
      </p:sp>
      <p:sp>
        <p:nvSpPr>
          <p:cNvPr id="380" name="Google Shape;380;p71"/>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Clr>
                <a:srgbClr val="434343"/>
              </a:buClr>
              <a:buSzPts val="2500"/>
              <a:buChar char="●"/>
            </a:pPr>
            <a:r>
              <a:rPr lang="en" sz="2500">
                <a:solidFill>
                  <a:srgbClr val="434343"/>
                </a:solidFill>
              </a:rPr>
              <a:t>Update </a:t>
            </a:r>
            <a:r>
              <a:rPr b="1" lang="en" sz="2500">
                <a:solidFill>
                  <a:srgbClr val="434343"/>
                </a:solidFill>
                <a:latin typeface="Courier New"/>
                <a:ea typeface="Courier New"/>
                <a:cs typeface="Courier New"/>
                <a:sym typeface="Courier New"/>
              </a:rPr>
              <a:t>app.component.ts</a:t>
            </a:r>
            <a:r>
              <a:rPr lang="en" sz="2500">
                <a:solidFill>
                  <a:srgbClr val="434343"/>
                </a:solidFill>
              </a:rPr>
              <a:t> to make it use app.component.html as a template</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 sz="2500">
                <a:solidFill>
                  <a:srgbClr val="434343"/>
                </a:solidFill>
              </a:rPr>
              <a:t>Use Angular CLI to generate a </a:t>
            </a:r>
            <a:r>
              <a:rPr b="1" lang="en" sz="2500">
                <a:solidFill>
                  <a:srgbClr val="434343"/>
                </a:solidFill>
                <a:latin typeface="Courier New"/>
                <a:ea typeface="Courier New"/>
                <a:cs typeface="Courier New"/>
                <a:sym typeface="Courier New"/>
              </a:rPr>
              <a:t>navigation</a:t>
            </a:r>
            <a:r>
              <a:rPr lang="en" sz="2500">
                <a:solidFill>
                  <a:srgbClr val="434343"/>
                </a:solidFill>
              </a:rPr>
              <a:t> component</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 sz="2500">
                <a:solidFill>
                  <a:srgbClr val="434343"/>
                </a:solidFill>
              </a:rPr>
              <a:t>Change the template for that new component. Use the template provided in: </a:t>
            </a:r>
            <a:r>
              <a:rPr b="1" lang="en" sz="2500">
                <a:solidFill>
                  <a:srgbClr val="434343"/>
                </a:solidFill>
                <a:latin typeface="Courier New"/>
                <a:ea typeface="Courier New"/>
                <a:cs typeface="Courier New"/>
                <a:sym typeface="Courier New"/>
              </a:rPr>
              <a:t>lab-templates/navigation</a:t>
            </a:r>
            <a:endParaRPr b="1" sz="2500">
              <a:solidFill>
                <a:srgbClr val="434343"/>
              </a:solidFill>
              <a:latin typeface="Courier New"/>
              <a:ea typeface="Courier New"/>
              <a:cs typeface="Courier New"/>
              <a:sym typeface="Courier New"/>
            </a:endParaRPr>
          </a:p>
          <a:p>
            <a:pPr indent="-387350" lvl="0" marL="457200" rtl="0" algn="l">
              <a:lnSpc>
                <a:spcPct val="115000"/>
              </a:lnSpc>
              <a:spcBef>
                <a:spcPts val="0"/>
              </a:spcBef>
              <a:spcAft>
                <a:spcPts val="0"/>
              </a:spcAft>
              <a:buClr>
                <a:srgbClr val="434343"/>
              </a:buClr>
              <a:buSzPts val="2500"/>
              <a:buChar char="●"/>
            </a:pPr>
            <a:r>
              <a:rPr lang="en" sz="2500">
                <a:solidFill>
                  <a:srgbClr val="434343"/>
                </a:solidFill>
              </a:rPr>
              <a:t>Use our new </a:t>
            </a:r>
            <a:r>
              <a:rPr b="1" lang="en" sz="2500">
                <a:solidFill>
                  <a:srgbClr val="434343"/>
                </a:solidFill>
                <a:latin typeface="Courier New"/>
                <a:ea typeface="Courier New"/>
                <a:cs typeface="Courier New"/>
                <a:sym typeface="Courier New"/>
              </a:rPr>
              <a:t>app-navigation</a:t>
            </a:r>
            <a:r>
              <a:rPr lang="en" sz="2500">
                <a:solidFill>
                  <a:srgbClr val="434343"/>
                </a:solidFill>
              </a:rPr>
              <a:t> component selector in </a:t>
            </a:r>
            <a:r>
              <a:rPr b="1" lang="en" sz="2500">
                <a:solidFill>
                  <a:srgbClr val="434343"/>
                </a:solidFill>
                <a:latin typeface="Courier New"/>
                <a:ea typeface="Courier New"/>
                <a:cs typeface="Courier New"/>
                <a:sym typeface="Courier New"/>
              </a:rPr>
              <a:t>app.component.html</a:t>
            </a:r>
            <a:r>
              <a:rPr lang="en" sz="2500">
                <a:solidFill>
                  <a:srgbClr val="434343"/>
                </a:solidFill>
              </a:rPr>
              <a:t> where instructed in that file.</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 sz="2500">
                <a:solidFill>
                  <a:srgbClr val="434343"/>
                </a:solidFill>
              </a:rPr>
              <a:t>Congrats, you just created your first component!</a:t>
            </a:r>
            <a:endParaRPr sz="2500">
              <a:solidFill>
                <a:srgbClr val="434343"/>
              </a:solidFill>
            </a:endParaRPr>
          </a:p>
        </p:txBody>
      </p:sp>
      <p:pic>
        <p:nvPicPr>
          <p:cNvPr id="381" name="Google Shape;381;p71"/>
          <p:cNvPicPr preferRelativeResize="0"/>
          <p:nvPr/>
        </p:nvPicPr>
        <p:blipFill>
          <a:blip r:embed="rId3">
            <a:alphaModFix/>
          </a:blip>
          <a:stretch>
            <a:fillRect/>
          </a:stretch>
        </p:blipFill>
        <p:spPr>
          <a:xfrm>
            <a:off x="8053750" y="89150"/>
            <a:ext cx="1017450" cy="101745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24" name="Shape 1824"/>
        <p:cNvGrpSpPr/>
        <p:nvPr/>
      </p:nvGrpSpPr>
      <p:grpSpPr>
        <a:xfrm>
          <a:off x="0" y="0"/>
          <a:ext cx="0" cy="0"/>
          <a:chOff x="0" y="0"/>
          <a:chExt cx="0" cy="0"/>
        </a:xfrm>
      </p:grpSpPr>
      <p:sp>
        <p:nvSpPr>
          <p:cNvPr id="1825" name="Google Shape;1825;p260"/>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1826" name="Google Shape;1826;p260"/>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1827" name="Google Shape;1827;p260"/>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1828" name="Google Shape;1828;p260"/>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18: </a:t>
            </a:r>
            <a:endParaRPr/>
          </a:p>
          <a:p>
            <a:pPr indent="0" lvl="0" marL="0" rtl="0" algn="l">
              <a:spcBef>
                <a:spcPts val="0"/>
              </a:spcBef>
              <a:spcAft>
                <a:spcPts val="0"/>
              </a:spcAft>
              <a:buNone/>
            </a:pPr>
            <a:r>
              <a:rPr lang="en"/>
              <a:t>Resources and best practices</a:t>
            </a:r>
            <a:endParaRPr/>
          </a:p>
        </p:txBody>
      </p:sp>
      <p:sp>
        <p:nvSpPr>
          <p:cNvPr id="1829" name="Google Shape;1829;p260"/>
          <p:cNvSpPr txBox="1"/>
          <p:nvPr/>
        </p:nvSpPr>
        <p:spPr>
          <a:xfrm>
            <a:off x="285575" y="2998025"/>
            <a:ext cx="7001400" cy="21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How to include external libraries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How to use angular.io</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Style guide and best practices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Official Angular blog</a:t>
            </a:r>
            <a:endParaRPr i="1" sz="2400">
              <a:solidFill>
                <a:srgbClr val="FFFFFF"/>
              </a:solidFill>
              <a:latin typeface="Calibri"/>
              <a:ea typeface="Calibri"/>
              <a:cs typeface="Calibri"/>
              <a:sym typeface="Calibri"/>
            </a:endParaRPr>
          </a:p>
          <a:p>
            <a:pPr indent="0" lvl="0" marL="0" rtl="0" algn="ct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Clr>
                <a:srgbClr val="000000"/>
              </a:buClr>
              <a:buSzPts val="1100"/>
              <a:buFont typeface="Arial"/>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2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include external libraries</a:t>
            </a:r>
            <a:endParaRPr/>
          </a:p>
        </p:txBody>
      </p:sp>
      <p:sp>
        <p:nvSpPr>
          <p:cNvPr id="1835" name="Google Shape;1835;p261"/>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434343"/>
              </a:buClr>
              <a:buSzPts val="2400"/>
              <a:buAutoNum type="arabicPeriod"/>
            </a:pPr>
            <a:r>
              <a:rPr lang="en" sz="2400">
                <a:solidFill>
                  <a:srgbClr val="434343"/>
                </a:solidFill>
              </a:rPr>
              <a:t>Download the library with NPM and persist it in </a:t>
            </a:r>
            <a:r>
              <a:rPr b="1" lang="en" sz="2400">
                <a:solidFill>
                  <a:srgbClr val="434343"/>
                </a:solidFill>
                <a:latin typeface="Courier New"/>
                <a:ea typeface="Courier New"/>
                <a:cs typeface="Courier New"/>
                <a:sym typeface="Courier New"/>
              </a:rPr>
              <a:t>package.json</a:t>
            </a:r>
            <a:r>
              <a:rPr lang="en" sz="2400">
                <a:solidFill>
                  <a:srgbClr val="434343"/>
                </a:solidFill>
              </a:rPr>
              <a:t> with the </a:t>
            </a:r>
            <a:r>
              <a:rPr b="1" lang="en" sz="2400">
                <a:solidFill>
                  <a:srgbClr val="434343"/>
                </a:solidFill>
                <a:latin typeface="Courier New"/>
                <a:ea typeface="Courier New"/>
                <a:cs typeface="Courier New"/>
                <a:sym typeface="Courier New"/>
              </a:rPr>
              <a:t>--save</a:t>
            </a:r>
            <a:r>
              <a:rPr lang="en" sz="2400">
                <a:solidFill>
                  <a:srgbClr val="434343"/>
                </a:solidFill>
              </a:rPr>
              <a:t> flag:</a:t>
            </a:r>
            <a:endParaRPr sz="2400">
              <a:solidFill>
                <a:srgbClr val="434343"/>
              </a:solidFill>
            </a:endParaRPr>
          </a:p>
          <a:p>
            <a:pPr indent="0" lvl="0" marL="457200" marR="0" rtl="0" algn="ctr">
              <a:lnSpc>
                <a:spcPct val="115000"/>
              </a:lnSpc>
              <a:spcBef>
                <a:spcPts val="0"/>
              </a:spcBef>
              <a:spcAft>
                <a:spcPts val="0"/>
              </a:spcAft>
              <a:buNone/>
            </a:pPr>
            <a:r>
              <a:rPr b="1" lang="en" sz="2400">
                <a:solidFill>
                  <a:srgbClr val="434343"/>
                </a:solidFill>
                <a:latin typeface="Courier New"/>
                <a:ea typeface="Courier New"/>
                <a:cs typeface="Courier New"/>
                <a:sym typeface="Courier New"/>
              </a:rPr>
              <a:t>npm install [library-name] --save</a:t>
            </a:r>
            <a:endParaRPr b="1" sz="2400">
              <a:solidFill>
                <a:srgbClr val="434343"/>
              </a:solidFill>
              <a:latin typeface="Courier New"/>
              <a:ea typeface="Courier New"/>
              <a:cs typeface="Courier New"/>
              <a:sym typeface="Courier New"/>
            </a:endParaRPr>
          </a:p>
          <a:p>
            <a:pPr indent="-381000" lvl="0" marL="457200" marR="0" rtl="0" algn="l">
              <a:lnSpc>
                <a:spcPct val="115000"/>
              </a:lnSpc>
              <a:spcBef>
                <a:spcPts val="0"/>
              </a:spcBef>
              <a:spcAft>
                <a:spcPts val="0"/>
              </a:spcAft>
              <a:buClr>
                <a:srgbClr val="434343"/>
              </a:buClr>
              <a:buSzPts val="2400"/>
              <a:buAutoNum type="arabicPeriod"/>
            </a:pPr>
            <a:r>
              <a:rPr lang="en" sz="2400">
                <a:solidFill>
                  <a:srgbClr val="434343"/>
                </a:solidFill>
              </a:rPr>
              <a:t>Include the library code  in </a:t>
            </a:r>
            <a:r>
              <a:rPr b="1" lang="en" sz="2400">
                <a:solidFill>
                  <a:srgbClr val="434343"/>
                </a:solidFill>
                <a:latin typeface="Courier New"/>
                <a:ea typeface="Courier New"/>
                <a:cs typeface="Courier New"/>
                <a:sym typeface="Courier New"/>
              </a:rPr>
              <a:t>angular.json</a:t>
            </a:r>
            <a:r>
              <a:rPr lang="en" sz="2400">
                <a:solidFill>
                  <a:srgbClr val="434343"/>
                </a:solidFill>
              </a:rPr>
              <a:t>:</a:t>
            </a:r>
            <a:endParaRPr sz="2400">
              <a:solidFill>
                <a:srgbClr val="434343"/>
              </a:solidFill>
            </a:endParaRPr>
          </a:p>
          <a:p>
            <a:pPr indent="0" lvl="0" marL="2286000" rtl="0" algn="l">
              <a:lnSpc>
                <a:spcPct val="100000"/>
              </a:lnSpc>
              <a:spcBef>
                <a:spcPts val="600"/>
              </a:spcBef>
              <a:spcAft>
                <a:spcPts val="0"/>
              </a:spcAft>
              <a:buClr>
                <a:srgbClr val="000000"/>
              </a:buClr>
              <a:buSzPts val="1100"/>
              <a:buFont typeface="Arial"/>
              <a:buNone/>
            </a:pPr>
            <a:r>
              <a:rPr b="1" lang="en" sz="1100">
                <a:solidFill>
                  <a:srgbClr val="660E7A"/>
                </a:solidFill>
                <a:highlight>
                  <a:schemeClr val="lt1"/>
                </a:highlight>
                <a:latin typeface="Courier New"/>
                <a:ea typeface="Courier New"/>
                <a:cs typeface="Courier New"/>
                <a:sym typeface="Courier New"/>
              </a:rPr>
              <a:t>"styles"</a:t>
            </a:r>
            <a:r>
              <a:rPr b="1" lang="en" sz="1100">
                <a:solidFill>
                  <a:srgbClr val="000000"/>
                </a:solidFill>
                <a:highlight>
                  <a:schemeClr val="lt1"/>
                </a:highlight>
                <a:latin typeface="Courier New"/>
                <a:ea typeface="Courier New"/>
                <a:cs typeface="Courier New"/>
                <a:sym typeface="Courier New"/>
              </a:rPr>
              <a:t>: [</a:t>
            </a:r>
            <a:endParaRPr b="1" sz="1100">
              <a:solidFill>
                <a:srgbClr val="000000"/>
              </a:solidFill>
              <a:highlight>
                <a:schemeClr val="lt1"/>
              </a:highlight>
              <a:latin typeface="Courier New"/>
              <a:ea typeface="Courier New"/>
              <a:cs typeface="Courier New"/>
              <a:sym typeface="Courier New"/>
            </a:endParaRPr>
          </a:p>
          <a:p>
            <a:pPr indent="0" lvl="0" marL="2286000" rtl="0" algn="l">
              <a:lnSpc>
                <a:spcPct val="100000"/>
              </a:lnSpc>
              <a:spcBef>
                <a:spcPts val="600"/>
              </a:spcBef>
              <a:spcAft>
                <a:spcPts val="0"/>
              </a:spcAft>
              <a:buClr>
                <a:srgbClr val="000000"/>
              </a:buClr>
              <a:buSzPts val="1100"/>
              <a:buFont typeface="Arial"/>
              <a:buNone/>
            </a:pPr>
            <a:r>
              <a:rPr b="1" lang="en" sz="1100">
                <a:solidFill>
                  <a:srgbClr val="000000"/>
                </a:solidFill>
                <a:highlight>
                  <a:schemeClr val="lt1"/>
                </a:highlight>
                <a:latin typeface="Courier New"/>
                <a:ea typeface="Courier New"/>
                <a:cs typeface="Courier New"/>
                <a:sym typeface="Courier New"/>
              </a:rPr>
              <a:t> </a:t>
            </a:r>
            <a:r>
              <a:rPr b="1" lang="en" sz="1100">
                <a:solidFill>
                  <a:srgbClr val="008000"/>
                </a:solidFill>
                <a:highlight>
                  <a:schemeClr val="lt1"/>
                </a:highlight>
                <a:latin typeface="Courier New"/>
                <a:ea typeface="Courier New"/>
                <a:cs typeface="Courier New"/>
                <a:sym typeface="Courier New"/>
              </a:rPr>
              <a:t>"styles.css"</a:t>
            </a:r>
            <a:r>
              <a:rPr b="1" lang="en" sz="1100">
                <a:solidFill>
                  <a:srgbClr val="000000"/>
                </a:solidFill>
                <a:highlight>
                  <a:schemeClr val="lt1"/>
                </a:highlight>
                <a:latin typeface="Courier New"/>
                <a:ea typeface="Courier New"/>
                <a:cs typeface="Courier New"/>
                <a:sym typeface="Courier New"/>
              </a:rPr>
              <a:t>,</a:t>
            </a:r>
            <a:endParaRPr b="1" sz="1100">
              <a:solidFill>
                <a:srgbClr val="000000"/>
              </a:solidFill>
              <a:highlight>
                <a:schemeClr val="lt1"/>
              </a:highlight>
              <a:latin typeface="Courier New"/>
              <a:ea typeface="Courier New"/>
              <a:cs typeface="Courier New"/>
              <a:sym typeface="Courier New"/>
            </a:endParaRPr>
          </a:p>
          <a:p>
            <a:pPr indent="0" lvl="0" marL="2286000" rtl="0" algn="l">
              <a:lnSpc>
                <a:spcPct val="100000"/>
              </a:lnSpc>
              <a:spcBef>
                <a:spcPts val="600"/>
              </a:spcBef>
              <a:spcAft>
                <a:spcPts val="0"/>
              </a:spcAft>
              <a:buClr>
                <a:srgbClr val="000000"/>
              </a:buClr>
              <a:buSzPts val="1100"/>
              <a:buFont typeface="Arial"/>
              <a:buNone/>
            </a:pPr>
            <a:r>
              <a:rPr b="1" lang="en" sz="1100">
                <a:solidFill>
                  <a:srgbClr val="000000"/>
                </a:solidFill>
                <a:highlight>
                  <a:schemeClr val="lt1"/>
                </a:highlight>
                <a:latin typeface="Courier New"/>
                <a:ea typeface="Courier New"/>
                <a:cs typeface="Courier New"/>
                <a:sym typeface="Courier New"/>
              </a:rPr>
              <a:t> </a:t>
            </a:r>
            <a:r>
              <a:rPr b="1" i="1" lang="en" sz="1100">
                <a:solidFill>
                  <a:srgbClr val="808080"/>
                </a:solidFill>
                <a:highlight>
                  <a:schemeClr val="lt1"/>
                </a:highlight>
                <a:latin typeface="Courier New"/>
                <a:ea typeface="Courier New"/>
                <a:cs typeface="Courier New"/>
                <a:sym typeface="Courier New"/>
              </a:rPr>
              <a:t>// Any external CSS should be included here</a:t>
            </a:r>
            <a:endParaRPr b="1" i="1" sz="1100">
              <a:solidFill>
                <a:srgbClr val="808080"/>
              </a:solidFill>
              <a:highlight>
                <a:schemeClr val="lt1"/>
              </a:highlight>
              <a:latin typeface="Courier New"/>
              <a:ea typeface="Courier New"/>
              <a:cs typeface="Courier New"/>
              <a:sym typeface="Courier New"/>
            </a:endParaRPr>
          </a:p>
          <a:p>
            <a:pPr indent="0" lvl="0" marL="2286000" rtl="0" algn="l">
              <a:lnSpc>
                <a:spcPct val="100000"/>
              </a:lnSpc>
              <a:spcBef>
                <a:spcPts val="600"/>
              </a:spcBef>
              <a:spcAft>
                <a:spcPts val="0"/>
              </a:spcAft>
              <a:buClr>
                <a:srgbClr val="000000"/>
              </a:buClr>
              <a:buSzPts val="1100"/>
              <a:buFont typeface="Arial"/>
              <a:buNone/>
            </a:pPr>
            <a:r>
              <a:rPr b="1" i="1" lang="en" sz="1100">
                <a:solidFill>
                  <a:srgbClr val="808080"/>
                </a:solidFill>
                <a:highlight>
                  <a:schemeClr val="lt1"/>
                </a:highlight>
                <a:latin typeface="Courier New"/>
                <a:ea typeface="Courier New"/>
                <a:cs typeface="Courier New"/>
                <a:sym typeface="Courier New"/>
              </a:rPr>
              <a:t> </a:t>
            </a:r>
            <a:r>
              <a:rPr b="1" lang="en" sz="1100">
                <a:solidFill>
                  <a:srgbClr val="008000"/>
                </a:solidFill>
                <a:highlight>
                  <a:schemeClr val="lt1"/>
                </a:highlight>
                <a:latin typeface="Courier New"/>
                <a:ea typeface="Courier New"/>
                <a:cs typeface="Courier New"/>
                <a:sym typeface="Courier New"/>
              </a:rPr>
              <a:t>"../node_modules/bootstrap/dist/css/bootstrap.min.css"</a:t>
            </a:r>
            <a:endParaRPr b="1" sz="1100">
              <a:solidFill>
                <a:srgbClr val="008000"/>
              </a:solidFill>
              <a:highlight>
                <a:schemeClr val="lt1"/>
              </a:highlight>
              <a:latin typeface="Courier New"/>
              <a:ea typeface="Courier New"/>
              <a:cs typeface="Courier New"/>
              <a:sym typeface="Courier New"/>
            </a:endParaRPr>
          </a:p>
          <a:p>
            <a:pPr indent="0" lvl="0" marL="2286000" rtl="0" algn="l">
              <a:lnSpc>
                <a:spcPct val="100000"/>
              </a:lnSpc>
              <a:spcBef>
                <a:spcPts val="600"/>
              </a:spcBef>
              <a:spcAft>
                <a:spcPts val="0"/>
              </a:spcAft>
              <a:buClr>
                <a:srgbClr val="000000"/>
              </a:buClr>
              <a:buSzPts val="1100"/>
              <a:buFont typeface="Arial"/>
              <a:buNone/>
            </a:pPr>
            <a:r>
              <a:rPr b="1" lang="en" sz="1100">
                <a:solidFill>
                  <a:srgbClr val="000000"/>
                </a:solidFill>
                <a:highlight>
                  <a:schemeClr val="lt1"/>
                </a:highlight>
                <a:latin typeface="Courier New"/>
                <a:ea typeface="Courier New"/>
                <a:cs typeface="Courier New"/>
                <a:sym typeface="Courier New"/>
              </a:rPr>
              <a:t>],</a:t>
            </a:r>
            <a:endParaRPr b="1" sz="1100">
              <a:solidFill>
                <a:srgbClr val="000000"/>
              </a:solidFill>
              <a:highlight>
                <a:schemeClr val="lt1"/>
              </a:highlight>
              <a:latin typeface="Courier New"/>
              <a:ea typeface="Courier New"/>
              <a:cs typeface="Courier New"/>
              <a:sym typeface="Courier New"/>
            </a:endParaRPr>
          </a:p>
          <a:p>
            <a:pPr indent="0" lvl="0" marL="2286000" rtl="0" algn="l">
              <a:lnSpc>
                <a:spcPct val="100000"/>
              </a:lnSpc>
              <a:spcBef>
                <a:spcPts val="600"/>
              </a:spcBef>
              <a:spcAft>
                <a:spcPts val="0"/>
              </a:spcAft>
              <a:buClr>
                <a:srgbClr val="000000"/>
              </a:buClr>
              <a:buSzPts val="1100"/>
              <a:buFont typeface="Arial"/>
              <a:buNone/>
            </a:pPr>
            <a:r>
              <a:rPr b="1" lang="en" sz="1100">
                <a:solidFill>
                  <a:srgbClr val="660E7A"/>
                </a:solidFill>
                <a:highlight>
                  <a:schemeClr val="lt1"/>
                </a:highlight>
                <a:latin typeface="Courier New"/>
                <a:ea typeface="Courier New"/>
                <a:cs typeface="Courier New"/>
                <a:sym typeface="Courier New"/>
              </a:rPr>
              <a:t>"scripts"</a:t>
            </a:r>
            <a:r>
              <a:rPr b="1" lang="en" sz="1100">
                <a:solidFill>
                  <a:srgbClr val="000000"/>
                </a:solidFill>
                <a:highlight>
                  <a:schemeClr val="lt1"/>
                </a:highlight>
                <a:latin typeface="Courier New"/>
                <a:ea typeface="Courier New"/>
                <a:cs typeface="Courier New"/>
                <a:sym typeface="Courier New"/>
              </a:rPr>
              <a:t>: [</a:t>
            </a:r>
            <a:endParaRPr b="1" sz="1100">
              <a:solidFill>
                <a:srgbClr val="000000"/>
              </a:solidFill>
              <a:highlight>
                <a:schemeClr val="lt1"/>
              </a:highlight>
              <a:latin typeface="Courier New"/>
              <a:ea typeface="Courier New"/>
              <a:cs typeface="Courier New"/>
              <a:sym typeface="Courier New"/>
            </a:endParaRPr>
          </a:p>
          <a:p>
            <a:pPr indent="0" lvl="0" marL="2286000" rtl="0" algn="l">
              <a:lnSpc>
                <a:spcPct val="100000"/>
              </a:lnSpc>
              <a:spcBef>
                <a:spcPts val="600"/>
              </a:spcBef>
              <a:spcAft>
                <a:spcPts val="0"/>
              </a:spcAft>
              <a:buClr>
                <a:srgbClr val="000000"/>
              </a:buClr>
              <a:buSzPts val="1100"/>
              <a:buFont typeface="Arial"/>
              <a:buNone/>
            </a:pPr>
            <a:r>
              <a:rPr b="1" lang="en" sz="1100">
                <a:solidFill>
                  <a:srgbClr val="000000"/>
                </a:solidFill>
                <a:highlight>
                  <a:schemeClr val="lt1"/>
                </a:highlight>
                <a:latin typeface="Courier New"/>
                <a:ea typeface="Courier New"/>
                <a:cs typeface="Courier New"/>
                <a:sym typeface="Courier New"/>
              </a:rPr>
              <a:t> </a:t>
            </a:r>
            <a:r>
              <a:rPr b="1" i="1" lang="en" sz="1100">
                <a:solidFill>
                  <a:srgbClr val="808080"/>
                </a:solidFill>
                <a:highlight>
                  <a:schemeClr val="lt1"/>
                </a:highlight>
                <a:latin typeface="Courier New"/>
                <a:ea typeface="Courier New"/>
                <a:cs typeface="Courier New"/>
                <a:sym typeface="Courier New"/>
              </a:rPr>
              <a:t>// Any external scripts should be included here</a:t>
            </a:r>
            <a:endParaRPr b="1" i="1" sz="1100">
              <a:solidFill>
                <a:srgbClr val="808080"/>
              </a:solidFill>
              <a:highlight>
                <a:schemeClr val="lt1"/>
              </a:highlight>
              <a:latin typeface="Courier New"/>
              <a:ea typeface="Courier New"/>
              <a:cs typeface="Courier New"/>
              <a:sym typeface="Courier New"/>
            </a:endParaRPr>
          </a:p>
          <a:p>
            <a:pPr indent="0" lvl="0" marL="2286000" rtl="0" algn="l">
              <a:lnSpc>
                <a:spcPct val="100000"/>
              </a:lnSpc>
              <a:spcBef>
                <a:spcPts val="600"/>
              </a:spcBef>
              <a:spcAft>
                <a:spcPts val="0"/>
              </a:spcAft>
              <a:buClr>
                <a:srgbClr val="000000"/>
              </a:buClr>
              <a:buSzPts val="1100"/>
              <a:buFont typeface="Arial"/>
              <a:buNone/>
            </a:pPr>
            <a:r>
              <a:rPr b="1" i="1" lang="en" sz="1100">
                <a:solidFill>
                  <a:srgbClr val="808080"/>
                </a:solidFill>
                <a:highlight>
                  <a:schemeClr val="lt1"/>
                </a:highlight>
                <a:latin typeface="Courier New"/>
                <a:ea typeface="Courier New"/>
                <a:cs typeface="Courier New"/>
                <a:sym typeface="Courier New"/>
              </a:rPr>
              <a:t> </a:t>
            </a:r>
            <a:r>
              <a:rPr b="1" lang="en" sz="1100">
                <a:solidFill>
                  <a:srgbClr val="008000"/>
                </a:solidFill>
                <a:highlight>
                  <a:schemeClr val="lt1"/>
                </a:highlight>
                <a:latin typeface="Courier New"/>
                <a:ea typeface="Courier New"/>
                <a:cs typeface="Courier New"/>
                <a:sym typeface="Courier New"/>
              </a:rPr>
              <a:t>"../node_modules/bootstrap/dist/js/bootstrap.js"</a:t>
            </a:r>
            <a:endParaRPr b="1" sz="1100">
              <a:solidFill>
                <a:srgbClr val="008000"/>
              </a:solidFill>
              <a:highlight>
                <a:schemeClr val="lt1"/>
              </a:highlight>
              <a:latin typeface="Courier New"/>
              <a:ea typeface="Courier New"/>
              <a:cs typeface="Courier New"/>
              <a:sym typeface="Courier New"/>
            </a:endParaRPr>
          </a:p>
          <a:p>
            <a:pPr indent="0" lvl="0" marL="2286000" rtl="0" algn="l">
              <a:lnSpc>
                <a:spcPct val="100000"/>
              </a:lnSpc>
              <a:spcBef>
                <a:spcPts val="600"/>
              </a:spcBef>
              <a:spcAft>
                <a:spcPts val="0"/>
              </a:spcAft>
              <a:buClr>
                <a:srgbClr val="000000"/>
              </a:buClr>
              <a:buSzPts val="1100"/>
              <a:buFont typeface="Arial"/>
              <a:buNone/>
            </a:pPr>
            <a:r>
              <a:rPr b="1" lang="en" sz="1100">
                <a:solidFill>
                  <a:srgbClr val="000000"/>
                </a:solidFill>
                <a:highlight>
                  <a:schemeClr val="lt1"/>
                </a:highlight>
                <a:latin typeface="Courier New"/>
                <a:ea typeface="Courier New"/>
                <a:cs typeface="Courier New"/>
                <a:sym typeface="Courier New"/>
              </a:rPr>
              <a:t>],</a:t>
            </a:r>
            <a:endParaRPr b="1" sz="1100">
              <a:solidFill>
                <a:srgbClr val="000000"/>
              </a:solidFill>
              <a:highlight>
                <a:schemeClr val="lt1"/>
              </a:highlight>
              <a:latin typeface="Courier New"/>
              <a:ea typeface="Courier New"/>
              <a:cs typeface="Courier New"/>
              <a:sym typeface="Courier New"/>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use angular.io</a:t>
            </a:r>
            <a:endParaRPr/>
          </a:p>
        </p:txBody>
      </p:sp>
      <p:sp>
        <p:nvSpPr>
          <p:cNvPr id="1841" name="Google Shape;1841;p262"/>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The main source of information is the API reference: </a:t>
            </a:r>
            <a:r>
              <a:rPr lang="en" sz="2600" u="sng">
                <a:solidFill>
                  <a:srgbClr val="434343"/>
                </a:solidFill>
              </a:rPr>
              <a:t>https://angular.io/api</a:t>
            </a:r>
            <a:endParaRPr sz="2600" u="sng">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The fundamentals guide has some great information on advanced topics:</a:t>
            </a:r>
            <a:endParaRPr sz="2600">
              <a:solidFill>
                <a:srgbClr val="434343"/>
              </a:solidFill>
            </a:endParaRPr>
          </a:p>
          <a:p>
            <a:pPr indent="0" lvl="0" marL="457200" marR="0" rtl="0" algn="l">
              <a:lnSpc>
                <a:spcPct val="115000"/>
              </a:lnSpc>
              <a:spcBef>
                <a:spcPts val="0"/>
              </a:spcBef>
              <a:spcAft>
                <a:spcPts val="0"/>
              </a:spcAft>
              <a:buNone/>
            </a:pPr>
            <a:r>
              <a:rPr lang="en" sz="2600" u="sng">
                <a:solidFill>
                  <a:srgbClr val="434343"/>
                </a:solidFill>
              </a:rPr>
              <a:t>https://angular.io/guide/architecture</a:t>
            </a:r>
            <a:endParaRPr sz="2600" u="sng">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The cookbook section with its side-by-side Angular JS - Angular quick ref page:</a:t>
            </a:r>
            <a:endParaRPr sz="2600">
              <a:solidFill>
                <a:srgbClr val="434343"/>
              </a:solidFill>
            </a:endParaRPr>
          </a:p>
          <a:p>
            <a:pPr indent="0" lvl="0" marL="457200" marR="0" rtl="0" algn="l">
              <a:lnSpc>
                <a:spcPct val="115000"/>
              </a:lnSpc>
              <a:spcBef>
                <a:spcPts val="0"/>
              </a:spcBef>
              <a:spcAft>
                <a:spcPts val="0"/>
              </a:spcAft>
              <a:buNone/>
            </a:pPr>
            <a:r>
              <a:rPr lang="en" sz="2600" u="sng">
                <a:solidFill>
                  <a:srgbClr val="434343"/>
                </a:solidFill>
              </a:rPr>
              <a:t>https://angular.io/guide/ajs-quick-reference</a:t>
            </a:r>
            <a:endParaRPr sz="2600" u="sng">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6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use angular.io</a:t>
            </a:r>
            <a:endParaRPr/>
          </a:p>
        </p:txBody>
      </p:sp>
      <p:sp>
        <p:nvSpPr>
          <p:cNvPr id="1847" name="Google Shape;1847;p263"/>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If you upgrade from Angular 1.x, there is a full section on that matter: </a:t>
            </a:r>
            <a:endParaRPr sz="2600">
              <a:solidFill>
                <a:srgbClr val="434343"/>
              </a:solidFill>
            </a:endParaRPr>
          </a:p>
          <a:p>
            <a:pPr indent="0" lvl="0" marL="457200" marR="0" rtl="0" algn="l">
              <a:lnSpc>
                <a:spcPct val="115000"/>
              </a:lnSpc>
              <a:spcBef>
                <a:spcPts val="0"/>
              </a:spcBef>
              <a:spcAft>
                <a:spcPts val="0"/>
              </a:spcAft>
              <a:buNone/>
            </a:pPr>
            <a:r>
              <a:rPr lang="en" sz="2600" u="sng">
                <a:solidFill>
                  <a:srgbClr val="434343"/>
                </a:solidFill>
              </a:rPr>
              <a:t>https://angular.io/guide/upgrade</a:t>
            </a:r>
            <a:endParaRPr sz="2600" u="sng">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There is also a great tutorial that you can follow to learn Angular:</a:t>
            </a:r>
            <a:endParaRPr sz="2600">
              <a:solidFill>
                <a:srgbClr val="434343"/>
              </a:solidFill>
            </a:endParaRPr>
          </a:p>
          <a:p>
            <a:pPr indent="0" lvl="0" marL="457200" marR="0" rtl="0" algn="l">
              <a:lnSpc>
                <a:spcPct val="115000"/>
              </a:lnSpc>
              <a:spcBef>
                <a:spcPts val="0"/>
              </a:spcBef>
              <a:spcAft>
                <a:spcPts val="0"/>
              </a:spcAft>
              <a:buNone/>
            </a:pPr>
            <a:r>
              <a:rPr lang="en" sz="2600" u="sng">
                <a:solidFill>
                  <a:srgbClr val="434343"/>
                </a:solidFill>
              </a:rPr>
              <a:t>https://angular.io/tutorial</a:t>
            </a:r>
            <a:endParaRPr sz="2600" u="sng">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2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Style guide and best practices</a:t>
            </a:r>
            <a:endParaRPr/>
          </a:p>
        </p:txBody>
      </p:sp>
      <p:sp>
        <p:nvSpPr>
          <p:cNvPr id="1853" name="Google Shape;1853;p264"/>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The official style guide can be found here: </a:t>
            </a:r>
            <a:r>
              <a:rPr lang="en" sz="2600" u="sng">
                <a:solidFill>
                  <a:srgbClr val="434343"/>
                </a:solidFill>
              </a:rPr>
              <a:t>https://angular.io/guide/styleguide</a:t>
            </a:r>
            <a:endParaRPr sz="2600" u="sng">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It explains the “why” behind every recommendation:</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pic>
        <p:nvPicPr>
          <p:cNvPr id="1854" name="Google Shape;1854;p264"/>
          <p:cNvPicPr preferRelativeResize="0"/>
          <p:nvPr/>
        </p:nvPicPr>
        <p:blipFill>
          <a:blip r:embed="rId3">
            <a:alphaModFix/>
          </a:blip>
          <a:stretch>
            <a:fillRect/>
          </a:stretch>
        </p:blipFill>
        <p:spPr>
          <a:xfrm>
            <a:off x="98250" y="2356250"/>
            <a:ext cx="8826601" cy="256945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26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Official Angular Blog</a:t>
            </a:r>
            <a:endParaRPr/>
          </a:p>
        </p:txBody>
      </p:sp>
      <p:sp>
        <p:nvSpPr>
          <p:cNvPr id="1860" name="Google Shape;1860;p265"/>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u="sng">
                <a:solidFill>
                  <a:srgbClr val="434343"/>
                </a:solidFill>
              </a:rPr>
              <a:t>https://blog.angular.io/</a:t>
            </a:r>
            <a:r>
              <a:rPr lang="en" sz="2600">
                <a:solidFill>
                  <a:srgbClr val="434343"/>
                </a:solidFill>
              </a:rPr>
              <a:t> is the official communication channel from the Angular team</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Every new release is announced there</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Sometimes tutorials and technical articles are posted as well</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It is the best source for Angular related news!</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64" name="Shape 1864"/>
        <p:cNvGrpSpPr/>
        <p:nvPr/>
      </p:nvGrpSpPr>
      <p:grpSpPr>
        <a:xfrm>
          <a:off x="0" y="0"/>
          <a:ext cx="0" cy="0"/>
          <a:chOff x="0" y="0"/>
          <a:chExt cx="0" cy="0"/>
        </a:xfrm>
      </p:grpSpPr>
      <p:sp>
        <p:nvSpPr>
          <p:cNvPr id="1865" name="Google Shape;1865;p266"/>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1866" name="Google Shape;1866;p266"/>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1867" name="Google Shape;1867;p266"/>
          <p:cNvPicPr preferRelativeResize="0"/>
          <p:nvPr/>
        </p:nvPicPr>
        <p:blipFill>
          <a:blip r:embed="rId4">
            <a:alphaModFix/>
          </a:blip>
          <a:stretch>
            <a:fillRect/>
          </a:stretch>
        </p:blipFill>
        <p:spPr>
          <a:xfrm>
            <a:off x="7287025" y="2770800"/>
            <a:ext cx="1641075" cy="1604575"/>
          </a:xfrm>
          <a:prstGeom prst="rect">
            <a:avLst/>
          </a:prstGeom>
          <a:noFill/>
          <a:ln>
            <a:noFill/>
          </a:ln>
        </p:spPr>
      </p:pic>
      <p:sp>
        <p:nvSpPr>
          <p:cNvPr id="1868" name="Google Shape;1868;p266"/>
          <p:cNvSpPr txBox="1"/>
          <p:nvPr>
            <p:ph type="ctrTitle"/>
          </p:nvPr>
        </p:nvSpPr>
        <p:spPr>
          <a:xfrm>
            <a:off x="285575" y="1105550"/>
            <a:ext cx="8222100" cy="12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END</a:t>
            </a:r>
            <a:endParaRPr/>
          </a:p>
        </p:txBody>
      </p:sp>
      <p:sp>
        <p:nvSpPr>
          <p:cNvPr id="1869" name="Google Shape;1869;p266"/>
          <p:cNvSpPr txBox="1"/>
          <p:nvPr/>
        </p:nvSpPr>
        <p:spPr>
          <a:xfrm>
            <a:off x="345800" y="1860800"/>
            <a:ext cx="7001400" cy="304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Thanks for your attention</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b="1" i="1" lang="en" sz="2400" u="sng">
                <a:solidFill>
                  <a:schemeClr val="hlink"/>
                </a:solidFill>
                <a:latin typeface="Calibri"/>
                <a:ea typeface="Calibri"/>
                <a:cs typeface="Calibri"/>
                <a:sym typeface="Calibri"/>
                <a:hlinkClick r:id="rId5"/>
              </a:rPr>
              <a:t>al@interstate21.com</a:t>
            </a:r>
            <a:br>
              <a:rPr b="1" i="1" lang="en" sz="2400">
                <a:solidFill>
                  <a:srgbClr val="FFFFFF"/>
                </a:solidFill>
                <a:latin typeface="Calibri"/>
                <a:ea typeface="Calibri"/>
                <a:cs typeface="Calibri"/>
                <a:sym typeface="Calibri"/>
              </a:rPr>
            </a:br>
            <a:r>
              <a:rPr b="1" i="1" lang="en" sz="2400">
                <a:solidFill>
                  <a:srgbClr val="FFFFFF"/>
                </a:solidFill>
                <a:latin typeface="Calibri"/>
                <a:ea typeface="Calibri"/>
                <a:cs typeface="Calibri"/>
                <a:sym typeface="Calibri"/>
              </a:rPr>
              <a:t>Evaluation link: </a:t>
            </a:r>
            <a:r>
              <a:rPr b="1" i="1" lang="en" sz="2400" u="sng">
                <a:solidFill>
                  <a:schemeClr val="hlink"/>
                </a:solidFill>
                <a:latin typeface="Calibri"/>
                <a:ea typeface="Calibri"/>
                <a:cs typeface="Calibri"/>
                <a:sym typeface="Calibri"/>
                <a:hlinkClick r:id="rId6"/>
              </a:rPr>
              <a:t>https://my.accelebrate.com/evaluations</a:t>
            </a:r>
            <a:endParaRPr b="1"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u="sng">
                <a:solidFill>
                  <a:srgbClr val="FFFFFF"/>
                </a:solidFill>
                <a:latin typeface="Calibri"/>
                <a:ea typeface="Calibri"/>
                <a:cs typeface="Calibri"/>
                <a:sym typeface="Calibri"/>
              </a:rPr>
              <a:t>blog.angulartraining.com</a:t>
            </a:r>
            <a:endParaRPr i="1" sz="2400" u="sng">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Subscribe to my newsletter for free updates</a:t>
            </a:r>
            <a:endParaRPr i="1" sz="2400">
              <a:solidFill>
                <a:srgbClr val="FFFFFF"/>
              </a:solidFill>
              <a:latin typeface="Calibri"/>
              <a:ea typeface="Calibri"/>
              <a:cs typeface="Calibri"/>
              <a:sym typeface="Calibri"/>
            </a:endParaRPr>
          </a:p>
          <a:p>
            <a:pPr indent="0" lvl="0" marL="0" rtl="0" algn="ct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ct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7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C2 - Creating components</a:t>
            </a:r>
            <a:endParaRPr/>
          </a:p>
        </p:txBody>
      </p:sp>
      <p:sp>
        <p:nvSpPr>
          <p:cNvPr id="387" name="Google Shape;387;p72"/>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Clr>
                <a:srgbClr val="434343"/>
              </a:buClr>
              <a:buSzPts val="2500"/>
              <a:buChar char="●"/>
            </a:pPr>
            <a:r>
              <a:rPr lang="en" sz="2500">
                <a:solidFill>
                  <a:srgbClr val="434343"/>
                </a:solidFill>
              </a:rPr>
              <a:t>Update the </a:t>
            </a:r>
            <a:r>
              <a:rPr b="1" lang="en" sz="2500">
                <a:solidFill>
                  <a:srgbClr val="434343"/>
                </a:solidFill>
                <a:latin typeface="Consolas"/>
                <a:ea typeface="Consolas"/>
                <a:cs typeface="Consolas"/>
                <a:sym typeface="Consolas"/>
              </a:rPr>
              <a:t>jumbotron </a:t>
            </a:r>
            <a:r>
              <a:rPr lang="en" sz="2500">
                <a:solidFill>
                  <a:srgbClr val="434343"/>
                </a:solidFill>
              </a:rPr>
              <a:t>component</a:t>
            </a:r>
            <a:endParaRPr sz="2500">
              <a:solidFill>
                <a:srgbClr val="434343"/>
              </a:solidFill>
            </a:endParaRPr>
          </a:p>
          <a:p>
            <a:pPr indent="0" lvl="0" marL="0" rtl="0" algn="l">
              <a:lnSpc>
                <a:spcPct val="115000"/>
              </a:lnSpc>
              <a:spcBef>
                <a:spcPts val="0"/>
              </a:spcBef>
              <a:spcAft>
                <a:spcPts val="0"/>
              </a:spcAft>
              <a:buNone/>
            </a:pPr>
            <a:r>
              <a:t/>
            </a:r>
            <a:endParaRPr b="1" sz="2500">
              <a:solidFill>
                <a:srgbClr val="434343"/>
              </a:solidFill>
              <a:latin typeface="Courier New"/>
              <a:ea typeface="Courier New"/>
              <a:cs typeface="Courier New"/>
              <a:sym typeface="Courier New"/>
            </a:endParaRPr>
          </a:p>
          <a:p>
            <a:pPr indent="-387350" lvl="0" marL="457200" rtl="0" algn="l">
              <a:lnSpc>
                <a:spcPct val="115000"/>
              </a:lnSpc>
              <a:spcBef>
                <a:spcPts val="0"/>
              </a:spcBef>
              <a:spcAft>
                <a:spcPts val="0"/>
              </a:spcAft>
              <a:buClr>
                <a:srgbClr val="434343"/>
              </a:buClr>
              <a:buSzPts val="2500"/>
              <a:buChar char="●"/>
            </a:pPr>
            <a:r>
              <a:rPr lang="en" sz="2500">
                <a:solidFill>
                  <a:srgbClr val="434343"/>
                </a:solidFill>
              </a:rPr>
              <a:t>Use the </a:t>
            </a:r>
            <a:r>
              <a:rPr b="1" lang="en" sz="2500">
                <a:solidFill>
                  <a:srgbClr val="434343"/>
                </a:solidFill>
                <a:latin typeface="Courier New"/>
                <a:ea typeface="Courier New"/>
                <a:cs typeface="Courier New"/>
                <a:sym typeface="Courier New"/>
              </a:rPr>
              <a:t>app-jumbotron</a:t>
            </a:r>
            <a:r>
              <a:rPr lang="en" sz="2500">
                <a:solidFill>
                  <a:srgbClr val="434343"/>
                </a:solidFill>
              </a:rPr>
              <a:t> component selector in </a:t>
            </a:r>
            <a:r>
              <a:rPr b="1" lang="en" sz="2500">
                <a:solidFill>
                  <a:srgbClr val="434343"/>
                </a:solidFill>
                <a:latin typeface="Courier New"/>
                <a:ea typeface="Courier New"/>
                <a:cs typeface="Courier New"/>
                <a:sym typeface="Courier New"/>
              </a:rPr>
              <a:t>app.component.html</a:t>
            </a:r>
            <a:r>
              <a:rPr lang="en" sz="2500">
                <a:solidFill>
                  <a:srgbClr val="434343"/>
                </a:solidFill>
              </a:rPr>
              <a:t> where instructed in that file.</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 sz="2500">
                <a:solidFill>
                  <a:srgbClr val="434343"/>
                </a:solidFill>
                <a:latin typeface="Consolas"/>
                <a:ea typeface="Consolas"/>
                <a:cs typeface="Consolas"/>
                <a:sym typeface="Consolas"/>
              </a:rPr>
              <a:t>jumbotron </a:t>
            </a:r>
            <a:r>
              <a:rPr lang="en" sz="2500">
                <a:solidFill>
                  <a:srgbClr val="434343"/>
                </a:solidFill>
              </a:rPr>
              <a:t>will be used in different contexts in our application (cart page, checkout page) so we need to add two properties </a:t>
            </a:r>
            <a:r>
              <a:rPr b="1" lang="en" sz="2500">
                <a:solidFill>
                  <a:srgbClr val="434343"/>
                </a:solidFill>
                <a:latin typeface="Consolas"/>
                <a:ea typeface="Consolas"/>
                <a:cs typeface="Consolas"/>
                <a:sym typeface="Consolas"/>
              </a:rPr>
              <a:t>title </a:t>
            </a:r>
            <a:r>
              <a:rPr lang="en" sz="2500">
                <a:solidFill>
                  <a:srgbClr val="434343"/>
                </a:solidFill>
              </a:rPr>
              <a:t>and </a:t>
            </a:r>
            <a:r>
              <a:rPr b="1" lang="en" sz="2500">
                <a:solidFill>
                  <a:srgbClr val="434343"/>
                </a:solidFill>
                <a:latin typeface="Consolas"/>
                <a:ea typeface="Consolas"/>
                <a:cs typeface="Consolas"/>
                <a:sym typeface="Consolas"/>
              </a:rPr>
              <a:t>description </a:t>
            </a:r>
            <a:r>
              <a:rPr lang="en" sz="2500">
                <a:solidFill>
                  <a:srgbClr val="434343"/>
                </a:solidFill>
              </a:rPr>
              <a:t>that can be set with </a:t>
            </a:r>
            <a:r>
              <a:rPr b="1" lang="en" sz="2500">
                <a:solidFill>
                  <a:srgbClr val="434343"/>
                </a:solidFill>
                <a:latin typeface="Consolas"/>
                <a:ea typeface="Consolas"/>
                <a:cs typeface="Consolas"/>
                <a:sym typeface="Consolas"/>
              </a:rPr>
              <a:t>@Input</a:t>
            </a:r>
            <a:r>
              <a:rPr lang="en" sz="2500">
                <a:solidFill>
                  <a:srgbClr val="434343"/>
                </a:solidFill>
              </a:rPr>
              <a:t> to make that component configurable.</a:t>
            </a:r>
            <a:endParaRPr sz="2500">
              <a:solidFill>
                <a:srgbClr val="434343"/>
              </a:solidFill>
            </a:endParaRPr>
          </a:p>
        </p:txBody>
      </p:sp>
      <p:pic>
        <p:nvPicPr>
          <p:cNvPr id="388" name="Google Shape;388;p72"/>
          <p:cNvPicPr preferRelativeResize="0"/>
          <p:nvPr/>
        </p:nvPicPr>
        <p:blipFill>
          <a:blip r:embed="rId3">
            <a:alphaModFix/>
          </a:blip>
          <a:stretch>
            <a:fillRect/>
          </a:stretch>
        </p:blipFill>
        <p:spPr>
          <a:xfrm>
            <a:off x="8053750" y="89150"/>
            <a:ext cx="1017450" cy="1017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Component architecture and design</a:t>
            </a:r>
            <a:endParaRPr/>
          </a:p>
        </p:txBody>
      </p:sp>
      <p:sp>
        <p:nvSpPr>
          <p:cNvPr id="394" name="Google Shape;394;p73"/>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Angular embraces </a:t>
            </a:r>
            <a:r>
              <a:rPr b="1" lang="en" sz="2600">
                <a:solidFill>
                  <a:srgbClr val="434343"/>
                </a:solidFill>
              </a:rPr>
              <a:t>reactive programming</a:t>
            </a:r>
            <a:r>
              <a:rPr lang="en" sz="2600">
                <a:solidFill>
                  <a:srgbClr val="434343"/>
                </a:solidFill>
              </a:rPr>
              <a:t>, where components now how to react to external changes</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This pattern relies on two types of components:</a:t>
            </a:r>
            <a:endParaRPr sz="2600">
              <a:solidFill>
                <a:srgbClr val="434343"/>
              </a:solidFill>
            </a:endParaRPr>
          </a:p>
          <a:p>
            <a:pPr indent="-393700" lvl="1" marL="914400" rtl="0" algn="l">
              <a:lnSpc>
                <a:spcPct val="115000"/>
              </a:lnSpc>
              <a:spcBef>
                <a:spcPts val="0"/>
              </a:spcBef>
              <a:spcAft>
                <a:spcPts val="0"/>
              </a:spcAft>
              <a:buClr>
                <a:srgbClr val="434343"/>
              </a:buClr>
              <a:buSzPts val="2600"/>
              <a:buChar char="○"/>
            </a:pPr>
            <a:r>
              <a:rPr b="1" lang="en" sz="2600">
                <a:solidFill>
                  <a:srgbClr val="434343"/>
                </a:solidFill>
              </a:rPr>
              <a:t>Container components</a:t>
            </a:r>
            <a:r>
              <a:rPr lang="en" sz="2600">
                <a:solidFill>
                  <a:srgbClr val="434343"/>
                </a:solidFill>
              </a:rPr>
              <a:t> (or “smart” components) know how to get data and work with services</a:t>
            </a:r>
            <a:endParaRPr sz="2600">
              <a:solidFill>
                <a:srgbClr val="434343"/>
              </a:solidFill>
            </a:endParaRPr>
          </a:p>
          <a:p>
            <a:pPr indent="-393700" lvl="1" marL="914400" rtl="0" algn="l">
              <a:lnSpc>
                <a:spcPct val="115000"/>
              </a:lnSpc>
              <a:spcBef>
                <a:spcPts val="0"/>
              </a:spcBef>
              <a:spcAft>
                <a:spcPts val="0"/>
              </a:spcAft>
              <a:buClr>
                <a:srgbClr val="434343"/>
              </a:buClr>
              <a:buSzPts val="2600"/>
              <a:buChar char="○"/>
            </a:pPr>
            <a:r>
              <a:rPr b="1" lang="en" sz="2600">
                <a:solidFill>
                  <a:srgbClr val="434343"/>
                </a:solidFill>
              </a:rPr>
              <a:t>Presentation components</a:t>
            </a:r>
            <a:r>
              <a:rPr lang="en" sz="2600">
                <a:solidFill>
                  <a:srgbClr val="434343"/>
                </a:solidFill>
              </a:rPr>
              <a:t> (a.k.a. “dumb” or “lazy” components) have to be fed with data using @Input</a:t>
            </a:r>
            <a:endParaRPr sz="2600">
              <a:solidFill>
                <a:srgbClr val="43434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Component Architecture: Recap</a:t>
            </a:r>
            <a:endParaRPr/>
          </a:p>
        </p:txBody>
      </p:sp>
      <p:sp>
        <p:nvSpPr>
          <p:cNvPr id="400" name="Google Shape;400;p74"/>
          <p:cNvSpPr/>
          <p:nvPr/>
        </p:nvSpPr>
        <p:spPr>
          <a:xfrm>
            <a:off x="1537800" y="3050625"/>
            <a:ext cx="5616900" cy="1822800"/>
          </a:xfrm>
          <a:prstGeom prst="roundRect">
            <a:avLst>
              <a:gd fmla="val 16667" name="adj"/>
            </a:avLst>
          </a:prstGeom>
          <a:noFill/>
          <a:ln cap="flat" cmpd="sng" w="9525">
            <a:solidFill>
              <a:srgbClr val="51535D"/>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4"/>
          <p:cNvSpPr/>
          <p:nvPr/>
        </p:nvSpPr>
        <p:spPr>
          <a:xfrm>
            <a:off x="5889850" y="891300"/>
            <a:ext cx="1187100" cy="1469700"/>
          </a:xfrm>
          <a:prstGeom prst="roundRect">
            <a:avLst>
              <a:gd fmla="val 16667" name="adj"/>
            </a:avLst>
          </a:prstGeom>
          <a:solidFill>
            <a:srgbClr val="93C47D"/>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Services</a:t>
            </a:r>
            <a:endParaRPr b="1"/>
          </a:p>
        </p:txBody>
      </p:sp>
      <p:sp>
        <p:nvSpPr>
          <p:cNvPr id="402" name="Google Shape;402;p74"/>
          <p:cNvSpPr/>
          <p:nvPr/>
        </p:nvSpPr>
        <p:spPr>
          <a:xfrm>
            <a:off x="1806250" y="3323250"/>
            <a:ext cx="1825800" cy="1469700"/>
          </a:xfrm>
          <a:prstGeom prst="roundRect">
            <a:avLst>
              <a:gd fmla="val 16667" name="adj"/>
            </a:avLst>
          </a:prstGeom>
          <a:solidFill>
            <a:srgbClr val="6D9EEB"/>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Navigation</a:t>
            </a:r>
            <a:endParaRPr b="1"/>
          </a:p>
          <a:p>
            <a:pPr indent="0" lvl="0" marL="0" rtl="0" algn="l">
              <a:spcBef>
                <a:spcPts val="0"/>
              </a:spcBef>
              <a:spcAft>
                <a:spcPts val="0"/>
              </a:spcAft>
              <a:buNone/>
            </a:pPr>
            <a:r>
              <a:rPr b="1" lang="en"/>
              <a:t>component</a:t>
            </a:r>
            <a:endParaRPr b="1"/>
          </a:p>
        </p:txBody>
      </p:sp>
      <p:sp>
        <p:nvSpPr>
          <p:cNvPr id="403" name="Google Shape;403;p74"/>
          <p:cNvSpPr/>
          <p:nvPr/>
        </p:nvSpPr>
        <p:spPr>
          <a:xfrm>
            <a:off x="3823875" y="3323275"/>
            <a:ext cx="1825800" cy="1469700"/>
          </a:xfrm>
          <a:prstGeom prst="roundRect">
            <a:avLst>
              <a:gd fmla="val 16667" name="adj"/>
            </a:avLst>
          </a:prstGeom>
          <a:solidFill>
            <a:srgbClr val="6D9EEB"/>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Jumbotron </a:t>
            </a:r>
            <a:r>
              <a:rPr b="1" lang="en"/>
              <a:t>component</a:t>
            </a:r>
            <a:endParaRPr b="1"/>
          </a:p>
        </p:txBody>
      </p:sp>
      <p:sp>
        <p:nvSpPr>
          <p:cNvPr id="404" name="Google Shape;404;p74"/>
          <p:cNvSpPr txBox="1"/>
          <p:nvPr/>
        </p:nvSpPr>
        <p:spPr>
          <a:xfrm>
            <a:off x="1806250" y="1225200"/>
            <a:ext cx="1512000" cy="11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Container</a:t>
            </a:r>
            <a:endParaRPr/>
          </a:p>
          <a:p>
            <a:pPr indent="0" lvl="0" marL="0" rtl="0" algn="l">
              <a:spcBef>
                <a:spcPts val="0"/>
              </a:spcBef>
              <a:spcAft>
                <a:spcPts val="0"/>
              </a:spcAft>
              <a:buNone/>
            </a:pPr>
            <a:r>
              <a:rPr lang="en"/>
              <a:t>component</a:t>
            </a:r>
            <a:endParaRPr/>
          </a:p>
        </p:txBody>
      </p:sp>
      <p:sp>
        <p:nvSpPr>
          <p:cNvPr id="405" name="Google Shape;405;p74"/>
          <p:cNvSpPr/>
          <p:nvPr/>
        </p:nvSpPr>
        <p:spPr>
          <a:xfrm>
            <a:off x="2918780" y="1282100"/>
            <a:ext cx="1626300" cy="1469700"/>
          </a:xfrm>
          <a:prstGeom prst="roundRect">
            <a:avLst>
              <a:gd fmla="val 16667" name="adj"/>
            </a:avLst>
          </a:prstGeom>
          <a:solidFill>
            <a:srgbClr val="FFE599"/>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
              <a:t>App</a:t>
            </a:r>
            <a:endParaRPr b="1"/>
          </a:p>
          <a:p>
            <a:pPr indent="0" lvl="0" marL="0" rtl="0" algn="l">
              <a:spcBef>
                <a:spcPts val="0"/>
              </a:spcBef>
              <a:spcAft>
                <a:spcPts val="0"/>
              </a:spcAft>
              <a:buNone/>
            </a:pPr>
            <a:r>
              <a:rPr b="1" lang="en"/>
              <a:t>Component</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sz="1200"/>
          </a:p>
        </p:txBody>
      </p:sp>
      <p:cxnSp>
        <p:nvCxnSpPr>
          <p:cNvPr id="406" name="Google Shape;406;p74"/>
          <p:cNvCxnSpPr>
            <a:stCxn id="405" idx="2"/>
            <a:endCxn id="403" idx="0"/>
          </p:cNvCxnSpPr>
          <p:nvPr/>
        </p:nvCxnSpPr>
        <p:spPr>
          <a:xfrm>
            <a:off x="3731930" y="2751800"/>
            <a:ext cx="1004700" cy="571500"/>
          </a:xfrm>
          <a:prstGeom prst="straightConnector1">
            <a:avLst/>
          </a:prstGeom>
          <a:noFill/>
          <a:ln cap="flat" cmpd="sng" w="38100">
            <a:solidFill>
              <a:srgbClr val="F1C232"/>
            </a:solidFill>
            <a:prstDash val="solid"/>
            <a:round/>
            <a:headEnd len="med" w="med" type="none"/>
            <a:tailEnd len="med" w="med" type="triangle"/>
          </a:ln>
        </p:spPr>
      </p:cxnSp>
      <p:cxnSp>
        <p:nvCxnSpPr>
          <p:cNvPr id="407" name="Google Shape;407;p74"/>
          <p:cNvCxnSpPr>
            <a:stCxn id="405" idx="2"/>
            <a:endCxn id="402" idx="0"/>
          </p:cNvCxnSpPr>
          <p:nvPr/>
        </p:nvCxnSpPr>
        <p:spPr>
          <a:xfrm flipH="1">
            <a:off x="2719130" y="2751800"/>
            <a:ext cx="1012800" cy="571500"/>
          </a:xfrm>
          <a:prstGeom prst="straightConnector1">
            <a:avLst/>
          </a:prstGeom>
          <a:noFill/>
          <a:ln cap="flat" cmpd="sng" w="38100">
            <a:solidFill>
              <a:srgbClr val="F1C232"/>
            </a:solidFill>
            <a:prstDash val="solid"/>
            <a:round/>
            <a:headEnd len="med" w="med" type="none"/>
            <a:tailEnd len="med" w="med" type="triangle"/>
          </a:ln>
        </p:spPr>
      </p:cxnSp>
      <p:sp>
        <p:nvSpPr>
          <p:cNvPr id="408" name="Google Shape;408;p74"/>
          <p:cNvSpPr txBox="1"/>
          <p:nvPr/>
        </p:nvSpPr>
        <p:spPr>
          <a:xfrm>
            <a:off x="5799250" y="3627425"/>
            <a:ext cx="3206400" cy="10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Presentation</a:t>
            </a:r>
            <a:endParaRPr/>
          </a:p>
          <a:p>
            <a:pPr indent="0" lvl="0" marL="0" rtl="0" algn="l">
              <a:spcBef>
                <a:spcPts val="0"/>
              </a:spcBef>
              <a:spcAft>
                <a:spcPts val="0"/>
              </a:spcAft>
              <a:buNone/>
            </a:pPr>
            <a:r>
              <a:rPr lang="en"/>
              <a:t>components</a:t>
            </a:r>
            <a:endParaRPr/>
          </a:p>
        </p:txBody>
      </p:sp>
      <p:sp>
        <p:nvSpPr>
          <p:cNvPr id="409" name="Google Shape;409;p74"/>
          <p:cNvSpPr txBox="1"/>
          <p:nvPr/>
        </p:nvSpPr>
        <p:spPr>
          <a:xfrm>
            <a:off x="2227325" y="3050625"/>
            <a:ext cx="8127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@Input</a:t>
            </a:r>
            <a:endParaRPr sz="1000"/>
          </a:p>
        </p:txBody>
      </p:sp>
      <p:sp>
        <p:nvSpPr>
          <p:cNvPr id="410" name="Google Shape;410;p74"/>
          <p:cNvSpPr txBox="1"/>
          <p:nvPr/>
        </p:nvSpPr>
        <p:spPr>
          <a:xfrm>
            <a:off x="4694225" y="3003750"/>
            <a:ext cx="6501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@Input</a:t>
            </a:r>
            <a:endParaRPr sz="1000"/>
          </a:p>
        </p:txBody>
      </p:sp>
      <p:sp>
        <p:nvSpPr>
          <p:cNvPr id="411" name="Google Shape;411;p74"/>
          <p:cNvSpPr txBox="1"/>
          <p:nvPr/>
        </p:nvSpPr>
        <p:spPr>
          <a:xfrm>
            <a:off x="5056100" y="1800675"/>
            <a:ext cx="6501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Data</a:t>
            </a:r>
            <a:endParaRPr sz="1000"/>
          </a:p>
        </p:txBody>
      </p:sp>
      <p:cxnSp>
        <p:nvCxnSpPr>
          <p:cNvPr id="412" name="Google Shape;412;p74"/>
          <p:cNvCxnSpPr>
            <a:stCxn id="401" idx="1"/>
            <a:endCxn id="405" idx="3"/>
          </p:cNvCxnSpPr>
          <p:nvPr/>
        </p:nvCxnSpPr>
        <p:spPr>
          <a:xfrm flipH="1">
            <a:off x="4544950" y="1626150"/>
            <a:ext cx="1344900" cy="390900"/>
          </a:xfrm>
          <a:prstGeom prst="straightConnector1">
            <a:avLst/>
          </a:prstGeom>
          <a:noFill/>
          <a:ln cap="flat" cmpd="sng" w="38100">
            <a:solidFill>
              <a:srgbClr val="6D9EEB"/>
            </a:solidFill>
            <a:prstDash val="solid"/>
            <a:round/>
            <a:headEnd len="med" w="med" type="triangl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16" name="Shape 416"/>
        <p:cNvGrpSpPr/>
        <p:nvPr/>
      </p:nvGrpSpPr>
      <p:grpSpPr>
        <a:xfrm>
          <a:off x="0" y="0"/>
          <a:ext cx="0" cy="0"/>
          <a:chOff x="0" y="0"/>
          <a:chExt cx="0" cy="0"/>
        </a:xfrm>
      </p:grpSpPr>
      <p:sp>
        <p:nvSpPr>
          <p:cNvPr id="417" name="Google Shape;417;p75"/>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418" name="Google Shape;418;p75"/>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419" name="Google Shape;419;p75"/>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420" name="Google Shape;420;p75"/>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3: </a:t>
            </a:r>
            <a:endParaRPr/>
          </a:p>
          <a:p>
            <a:pPr indent="0" lvl="0" marL="0" rtl="0" algn="l">
              <a:spcBef>
                <a:spcPts val="0"/>
              </a:spcBef>
              <a:spcAft>
                <a:spcPts val="0"/>
              </a:spcAft>
              <a:buNone/>
            </a:pPr>
            <a:r>
              <a:rPr lang="en"/>
              <a:t>Data bindings</a:t>
            </a:r>
            <a:endParaRPr/>
          </a:p>
        </p:txBody>
      </p:sp>
      <p:sp>
        <p:nvSpPr>
          <p:cNvPr id="421" name="Google Shape;421;p75"/>
          <p:cNvSpPr txBox="1"/>
          <p:nvPr/>
        </p:nvSpPr>
        <p:spPr>
          <a:xfrm>
            <a:off x="285575" y="2998025"/>
            <a:ext cx="70014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One-way data bindings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Expressions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Two-way data bindings with ngModel</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Template syntax</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Data Bindings - [] and ()</a:t>
            </a:r>
            <a:endParaRPr/>
          </a:p>
        </p:txBody>
      </p:sp>
      <p:sp>
        <p:nvSpPr>
          <p:cNvPr id="427" name="Google Shape;427;p76"/>
          <p:cNvSpPr txBox="1"/>
          <p:nvPr>
            <p:ph idx="4294967295" type="body"/>
          </p:nvPr>
        </p:nvSpPr>
        <p:spPr>
          <a:xfrm>
            <a:off x="457200" y="845750"/>
            <a:ext cx="8229600" cy="4034400"/>
          </a:xfrm>
          <a:prstGeom prst="rect">
            <a:avLst/>
          </a:prstGeom>
          <a:solidFill>
            <a:srgbClr val="FFFFFF"/>
          </a:solidFill>
        </p:spPr>
        <p:txBody>
          <a:bodyPr anchorCtr="0" anchor="t" bIns="91425" lIns="91425" spcFirstLastPara="1" rIns="91425" wrap="square" tIns="91425">
            <a:noAutofit/>
          </a:bodyPr>
          <a:lstStyle/>
          <a:p>
            <a:pPr indent="-387350" lvl="0" marL="457200" marR="0" rtl="0" algn="l">
              <a:lnSpc>
                <a:spcPct val="115000"/>
              </a:lnSpc>
              <a:spcBef>
                <a:spcPts val="0"/>
              </a:spcBef>
              <a:spcAft>
                <a:spcPts val="0"/>
              </a:spcAft>
              <a:buClr>
                <a:srgbClr val="434343"/>
              </a:buClr>
              <a:buSzPts val="2500"/>
              <a:buFont typeface="Calibri"/>
              <a:buChar char="●"/>
            </a:pPr>
            <a:r>
              <a:rPr lang="en" sz="2500">
                <a:solidFill>
                  <a:srgbClr val="434343"/>
                </a:solidFill>
              </a:rPr>
              <a:t>Component class properties can be bound to HTML attributes:</a:t>
            </a:r>
            <a:endParaRPr sz="2500">
              <a:solidFill>
                <a:srgbClr val="434343"/>
              </a:solidFill>
            </a:endParaRPr>
          </a:p>
          <a:p>
            <a:pPr indent="0" lvl="0" marL="0" marR="0" rtl="0" algn="l">
              <a:lnSpc>
                <a:spcPct val="115000"/>
              </a:lnSpc>
              <a:spcBef>
                <a:spcPts val="0"/>
              </a:spcBef>
              <a:spcAft>
                <a:spcPts val="0"/>
              </a:spcAft>
              <a:buNone/>
            </a:pPr>
            <a:r>
              <a:t/>
            </a:r>
            <a:endParaRPr sz="2500">
              <a:solidFill>
                <a:srgbClr val="434343"/>
              </a:solidFill>
            </a:endParaRPr>
          </a:p>
          <a:p>
            <a:pPr indent="0" lvl="0" marL="0" marR="0" rtl="0" algn="l">
              <a:lnSpc>
                <a:spcPct val="115000"/>
              </a:lnSpc>
              <a:spcBef>
                <a:spcPts val="0"/>
              </a:spcBef>
              <a:spcAft>
                <a:spcPts val="0"/>
              </a:spcAft>
              <a:buNone/>
            </a:pPr>
            <a:r>
              <a:t/>
            </a:r>
            <a:endParaRPr sz="2500">
              <a:solidFill>
                <a:srgbClr val="434343"/>
              </a:solidFill>
            </a:endParaRPr>
          </a:p>
          <a:p>
            <a:pPr indent="0" lvl="0" marL="0" marR="0" rtl="0" algn="l">
              <a:lnSpc>
                <a:spcPct val="115000"/>
              </a:lnSpc>
              <a:spcBef>
                <a:spcPts val="0"/>
              </a:spcBef>
              <a:spcAft>
                <a:spcPts val="0"/>
              </a:spcAft>
              <a:buNone/>
            </a:pPr>
            <a:r>
              <a:t/>
            </a:r>
            <a:endParaRPr sz="2500">
              <a:solidFill>
                <a:srgbClr val="434343"/>
              </a:solidFill>
            </a:endParaRPr>
          </a:p>
          <a:p>
            <a:pPr indent="0" lvl="0" marL="0" rtl="0" algn="l">
              <a:spcBef>
                <a:spcPts val="0"/>
              </a:spcBef>
              <a:spcAft>
                <a:spcPts val="0"/>
              </a:spcAft>
              <a:buNone/>
            </a:pPr>
            <a:r>
              <a:t/>
            </a:r>
            <a:endParaRPr sz="2500">
              <a:solidFill>
                <a:srgbClr val="434343"/>
              </a:solidFill>
            </a:endParaRPr>
          </a:p>
          <a:p>
            <a:pPr indent="-387350" lvl="0" marL="457200" rtl="0" algn="l">
              <a:spcBef>
                <a:spcPts val="0"/>
              </a:spcBef>
              <a:spcAft>
                <a:spcPts val="0"/>
              </a:spcAft>
              <a:buClr>
                <a:srgbClr val="434343"/>
              </a:buClr>
              <a:buSzPts val="2500"/>
              <a:buChar char="●"/>
            </a:pPr>
            <a:r>
              <a:rPr lang="en" sz="2500">
                <a:solidFill>
                  <a:srgbClr val="434343"/>
                </a:solidFill>
              </a:rPr>
              <a:t>The above sets the value of the value HTML attribute of the input element to this.name in our component class</a:t>
            </a:r>
            <a:endParaRPr sz="2500">
              <a:solidFill>
                <a:srgbClr val="434343"/>
              </a:solidFill>
            </a:endParaRPr>
          </a:p>
          <a:p>
            <a:pPr indent="-387350" lvl="0" marL="457200" rtl="0" algn="l">
              <a:spcBef>
                <a:spcPts val="0"/>
              </a:spcBef>
              <a:spcAft>
                <a:spcPts val="0"/>
              </a:spcAft>
              <a:buClr>
                <a:srgbClr val="434343"/>
              </a:buClr>
              <a:buSzPts val="2500"/>
              <a:buChar char="●"/>
            </a:pPr>
            <a:r>
              <a:rPr lang="en" sz="2500">
                <a:solidFill>
                  <a:srgbClr val="434343"/>
                </a:solidFill>
              </a:rPr>
              <a:t>It also binds the onClick event to the alertName() method</a:t>
            </a:r>
            <a:endParaRPr sz="2500">
              <a:solidFill>
                <a:srgbClr val="434343"/>
              </a:solidFill>
            </a:endParaRPr>
          </a:p>
        </p:txBody>
      </p:sp>
      <p:pic>
        <p:nvPicPr>
          <p:cNvPr descr="Screenshot 2017-11-06 15.54.40.png" id="428" name="Google Shape;428;p76"/>
          <p:cNvPicPr preferRelativeResize="0"/>
          <p:nvPr/>
        </p:nvPicPr>
        <p:blipFill>
          <a:blip r:embed="rId3">
            <a:alphaModFix/>
          </a:blip>
          <a:stretch>
            <a:fillRect/>
          </a:stretch>
        </p:blipFill>
        <p:spPr>
          <a:xfrm>
            <a:off x="748025" y="1951325"/>
            <a:ext cx="7647949" cy="1385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Data Bindings</a:t>
            </a:r>
            <a:endParaRPr/>
          </a:p>
        </p:txBody>
      </p:sp>
      <p:sp>
        <p:nvSpPr>
          <p:cNvPr id="434" name="Google Shape;434;p77"/>
          <p:cNvSpPr txBox="1"/>
          <p:nvPr>
            <p:ph idx="4294967295" type="body"/>
          </p:nvPr>
        </p:nvSpPr>
        <p:spPr>
          <a:xfrm>
            <a:off x="471900" y="820450"/>
            <a:ext cx="8222100" cy="3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434343"/>
                </a:solidFill>
              </a:rPr>
              <a:t>In order to see a demo of that code in action, go to:</a:t>
            </a:r>
            <a:endParaRPr sz="2600">
              <a:solidFill>
                <a:srgbClr val="434343"/>
              </a:solidFill>
            </a:endParaRPr>
          </a:p>
          <a:p>
            <a:pPr indent="-228600" lvl="0" marL="457200" rtl="0" algn="ctr">
              <a:spcBef>
                <a:spcPts val="1600"/>
              </a:spcBef>
              <a:spcAft>
                <a:spcPts val="0"/>
              </a:spcAft>
              <a:buClr>
                <a:srgbClr val="434343"/>
              </a:buClr>
              <a:buSzPts val="2600"/>
              <a:buNone/>
            </a:pPr>
            <a:r>
              <a:rPr b="1" lang="en" sz="2600" u="sng">
                <a:solidFill>
                  <a:schemeClr val="hlink"/>
                </a:solidFill>
                <a:latin typeface="Consolas"/>
                <a:ea typeface="Consolas"/>
                <a:cs typeface="Consolas"/>
                <a:sym typeface="Consolas"/>
                <a:hlinkClick r:id="rId3"/>
              </a:rPr>
              <a:t>http://bit.ly/ng-training-demos</a:t>
            </a:r>
            <a:endParaRPr sz="2600">
              <a:solidFill>
                <a:srgbClr val="434343"/>
              </a:solidFill>
            </a:endParaRPr>
          </a:p>
          <a:p>
            <a:pPr indent="-393700" lvl="0" marL="457200" rtl="0" algn="l">
              <a:spcBef>
                <a:spcPts val="1000"/>
              </a:spcBef>
              <a:spcAft>
                <a:spcPts val="0"/>
              </a:spcAft>
              <a:buClr>
                <a:srgbClr val="434343"/>
              </a:buClr>
              <a:buSzPts val="2600"/>
              <a:buChar char="●"/>
            </a:pPr>
            <a:r>
              <a:rPr lang="en" sz="2600">
                <a:solidFill>
                  <a:srgbClr val="434343"/>
                </a:solidFill>
              </a:rPr>
              <a:t>Demos are using </a:t>
            </a:r>
            <a:r>
              <a:rPr b="1" lang="en" sz="2600">
                <a:solidFill>
                  <a:srgbClr val="434343"/>
                </a:solidFill>
              </a:rPr>
              <a:t>Stackblitz</a:t>
            </a:r>
            <a:r>
              <a:rPr lang="en" sz="2600">
                <a:solidFill>
                  <a:srgbClr val="434343"/>
                </a:solidFill>
              </a:rPr>
              <a:t>, an online IDE that can also compile and serve Angular projects</a:t>
            </a:r>
            <a:endParaRPr b="1" sz="600">
              <a:solidFill>
                <a:srgbClr val="434343"/>
              </a:solidFill>
              <a:latin typeface="Consolas"/>
              <a:ea typeface="Consolas"/>
              <a:cs typeface="Consolas"/>
              <a:sym typeface="Consolas"/>
            </a:endParaRPr>
          </a:p>
          <a:p>
            <a:pPr indent="-393700" lvl="0" marL="457200" rtl="0" algn="l">
              <a:spcBef>
                <a:spcPts val="1600"/>
              </a:spcBef>
              <a:spcAft>
                <a:spcPts val="0"/>
              </a:spcAft>
              <a:buClr>
                <a:srgbClr val="434343"/>
              </a:buClr>
              <a:buSzPts val="2600"/>
              <a:buChar char="●"/>
            </a:pPr>
            <a:r>
              <a:rPr lang="en" sz="2600">
                <a:solidFill>
                  <a:srgbClr val="434343"/>
                </a:solidFill>
              </a:rPr>
              <a:t>Then click  on </a:t>
            </a:r>
            <a:br>
              <a:rPr lang="en" sz="2600">
                <a:solidFill>
                  <a:srgbClr val="434343"/>
                </a:solidFill>
              </a:rPr>
            </a:br>
            <a:r>
              <a:rPr lang="en" sz="2600">
                <a:solidFill>
                  <a:srgbClr val="434343"/>
                </a:solidFill>
              </a:rPr>
              <a:t>the </a:t>
            </a:r>
            <a:r>
              <a:rPr b="1" lang="en" sz="2600">
                <a:solidFill>
                  <a:srgbClr val="434343"/>
                </a:solidFill>
              </a:rPr>
              <a:t>Bindings example</a:t>
            </a:r>
            <a:r>
              <a:rPr lang="en" sz="2600">
                <a:solidFill>
                  <a:srgbClr val="434343"/>
                </a:solidFill>
              </a:rPr>
              <a:t> link</a:t>
            </a:r>
            <a:endParaRPr>
              <a:solidFill>
                <a:srgbClr val="434343"/>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35" name="Google Shape;435;p77"/>
          <p:cNvPicPr preferRelativeResize="0"/>
          <p:nvPr/>
        </p:nvPicPr>
        <p:blipFill>
          <a:blip r:embed="rId4">
            <a:alphaModFix/>
          </a:blip>
          <a:stretch>
            <a:fillRect/>
          </a:stretch>
        </p:blipFill>
        <p:spPr>
          <a:xfrm>
            <a:off x="7761825" y="120138"/>
            <a:ext cx="1115567" cy="1115567"/>
          </a:xfrm>
          <a:prstGeom prst="rect">
            <a:avLst/>
          </a:prstGeom>
          <a:noFill/>
          <a:ln>
            <a:noFill/>
          </a:ln>
        </p:spPr>
      </p:pic>
      <p:sp>
        <p:nvSpPr>
          <p:cNvPr id="436" name="Google Shape;436;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7" name="Google Shape;437;p77"/>
          <p:cNvPicPr preferRelativeResize="0"/>
          <p:nvPr/>
        </p:nvPicPr>
        <p:blipFill rotWithShape="1">
          <a:blip r:embed="rId5">
            <a:alphaModFix/>
          </a:blip>
          <a:srcRect b="0" l="0" r="-13817" t="-13817"/>
          <a:stretch/>
        </p:blipFill>
        <p:spPr>
          <a:xfrm>
            <a:off x="4842675" y="3102179"/>
            <a:ext cx="3851325" cy="1758596"/>
          </a:xfrm>
          <a:prstGeom prst="rect">
            <a:avLst/>
          </a:prstGeom>
          <a:noFill/>
          <a:ln>
            <a:noFill/>
          </a:ln>
        </p:spPr>
      </p:pic>
      <p:cxnSp>
        <p:nvCxnSpPr>
          <p:cNvPr id="438" name="Google Shape;438;p77"/>
          <p:cNvCxnSpPr/>
          <p:nvPr/>
        </p:nvCxnSpPr>
        <p:spPr>
          <a:xfrm>
            <a:off x="4649325" y="3973600"/>
            <a:ext cx="1432200" cy="3933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78"/>
          <p:cNvPicPr preferRelativeResize="0"/>
          <p:nvPr/>
        </p:nvPicPr>
        <p:blipFill>
          <a:blip r:embed="rId3">
            <a:alphaModFix/>
          </a:blip>
          <a:stretch>
            <a:fillRect/>
          </a:stretch>
        </p:blipFill>
        <p:spPr>
          <a:xfrm>
            <a:off x="7971488" y="79713"/>
            <a:ext cx="1115567" cy="1115567"/>
          </a:xfrm>
          <a:prstGeom prst="rect">
            <a:avLst/>
          </a:prstGeom>
          <a:noFill/>
          <a:ln>
            <a:noFill/>
          </a:ln>
        </p:spPr>
      </p:pic>
      <p:sp>
        <p:nvSpPr>
          <p:cNvPr id="444" name="Google Shape;444;p7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Models - [(ngModel)]</a:t>
            </a:r>
            <a:endParaRPr/>
          </a:p>
        </p:txBody>
      </p:sp>
      <p:sp>
        <p:nvSpPr>
          <p:cNvPr id="445" name="Google Shape;445;p78"/>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b="1" lang="en" sz="2600">
                <a:solidFill>
                  <a:srgbClr val="434343"/>
                </a:solidFill>
                <a:latin typeface="Courier New"/>
                <a:ea typeface="Courier New"/>
                <a:cs typeface="Courier New"/>
                <a:sym typeface="Courier New"/>
              </a:rPr>
              <a:t>[(ngModel)]</a:t>
            </a:r>
            <a:r>
              <a:rPr lang="en" sz="2600">
                <a:solidFill>
                  <a:srgbClr val="434343"/>
                </a:solidFill>
              </a:rPr>
              <a:t> = 2-way data binding</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Changes to the HTML update your TS scope and vice-versa:</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p:txBody>
      </p:sp>
      <p:pic>
        <p:nvPicPr>
          <p:cNvPr id="446" name="Google Shape;446;p78"/>
          <p:cNvPicPr preferRelativeResize="0"/>
          <p:nvPr/>
        </p:nvPicPr>
        <p:blipFill>
          <a:blip r:embed="rId4">
            <a:alphaModFix/>
          </a:blip>
          <a:stretch>
            <a:fillRect/>
          </a:stretch>
        </p:blipFill>
        <p:spPr>
          <a:xfrm>
            <a:off x="2058350" y="3574975"/>
            <a:ext cx="5428949" cy="900200"/>
          </a:xfrm>
          <a:prstGeom prst="rect">
            <a:avLst/>
          </a:prstGeom>
          <a:noFill/>
          <a:ln>
            <a:noFill/>
          </a:ln>
        </p:spPr>
      </p:pic>
      <p:pic>
        <p:nvPicPr>
          <p:cNvPr descr="Screenshot 2017-11-06 15.56.40.png" id="447" name="Google Shape;447;p78"/>
          <p:cNvPicPr preferRelativeResize="0"/>
          <p:nvPr/>
        </p:nvPicPr>
        <p:blipFill>
          <a:blip r:embed="rId5">
            <a:alphaModFix/>
          </a:blip>
          <a:stretch>
            <a:fillRect/>
          </a:stretch>
        </p:blipFill>
        <p:spPr>
          <a:xfrm>
            <a:off x="520975" y="2818000"/>
            <a:ext cx="8403875" cy="4633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Bindings + HTML = Super Powers</a:t>
            </a:r>
            <a:endParaRPr/>
          </a:p>
        </p:txBody>
      </p:sp>
      <p:sp>
        <p:nvSpPr>
          <p:cNvPr id="453" name="Google Shape;453;p79"/>
          <p:cNvSpPr txBox="1"/>
          <p:nvPr>
            <p:ph idx="4294967295" type="body"/>
          </p:nvPr>
        </p:nvSpPr>
        <p:spPr>
          <a:xfrm>
            <a:off x="457200" y="891300"/>
            <a:ext cx="8229600" cy="4034400"/>
          </a:xfrm>
          <a:prstGeom prst="rect">
            <a:avLst/>
          </a:prstGeom>
          <a:noFill/>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Since bindings work on any HTML attribute, you can use then to apply styles conditionally:</a:t>
            </a:r>
            <a:endParaRPr sz="2600">
              <a:solidFill>
                <a:srgbClr val="434343"/>
              </a:solidFill>
            </a:endParaRPr>
          </a:p>
          <a:p>
            <a:pPr indent="0" lvl="0" marL="0" rtl="0" algn="ctr">
              <a:lnSpc>
                <a:spcPct val="100000"/>
              </a:lnSpc>
              <a:spcBef>
                <a:spcPts val="600"/>
              </a:spcBef>
              <a:spcAft>
                <a:spcPts val="0"/>
              </a:spcAft>
              <a:buNone/>
            </a:pPr>
            <a:r>
              <a:rPr b="1" lang="en" sz="2000">
                <a:solidFill>
                  <a:srgbClr val="000000"/>
                </a:solidFill>
                <a:highlight>
                  <a:srgbClr val="FFFFFF"/>
                </a:highlight>
                <a:latin typeface="Courier New"/>
                <a:ea typeface="Courier New"/>
                <a:cs typeface="Courier New"/>
                <a:sym typeface="Courier New"/>
              </a:rPr>
              <a:t>&lt;</a:t>
            </a:r>
            <a:r>
              <a:rPr b="1" lang="en" sz="2000">
                <a:solidFill>
                  <a:srgbClr val="000080"/>
                </a:solidFill>
                <a:highlight>
                  <a:srgbClr val="FFFFFF"/>
                </a:highlight>
                <a:latin typeface="Courier New"/>
                <a:ea typeface="Courier New"/>
                <a:cs typeface="Courier New"/>
                <a:sym typeface="Courier New"/>
              </a:rPr>
              <a:t>p </a:t>
            </a:r>
            <a:r>
              <a:rPr b="1" lang="en" sz="2000">
                <a:solidFill>
                  <a:srgbClr val="0000FF"/>
                </a:solidFill>
                <a:highlight>
                  <a:srgbClr val="FFFFFF"/>
                </a:highlight>
                <a:latin typeface="Courier New"/>
                <a:ea typeface="Courier New"/>
                <a:cs typeface="Courier New"/>
                <a:sym typeface="Courier New"/>
              </a:rPr>
              <a:t>[style.color]=</a:t>
            </a:r>
            <a:r>
              <a:rPr b="1" lang="en" sz="2000">
                <a:solidFill>
                  <a:srgbClr val="008000"/>
                </a:solidFill>
                <a:highlight>
                  <a:srgbClr val="FFFFFF"/>
                </a:highlight>
                <a:latin typeface="Courier New"/>
                <a:ea typeface="Courier New"/>
                <a:cs typeface="Courier New"/>
                <a:sym typeface="Courier New"/>
              </a:rPr>
              <a:t>"</a:t>
            </a:r>
            <a:r>
              <a:rPr b="1" lang="en" sz="2000">
                <a:solidFill>
                  <a:srgbClr val="7A7A43"/>
                </a:solidFill>
                <a:highlight>
                  <a:srgbClr val="FFFFFF"/>
                </a:highlight>
                <a:latin typeface="Courier New"/>
                <a:ea typeface="Courier New"/>
                <a:cs typeface="Courier New"/>
                <a:sym typeface="Courier New"/>
              </a:rPr>
              <a:t>hasError</a:t>
            </a:r>
            <a:r>
              <a:rPr b="1" lang="en" sz="2000">
                <a:solidFill>
                  <a:srgbClr val="008000"/>
                </a:solidFill>
                <a:highlight>
                  <a:srgbClr val="FFFFFF"/>
                </a:highlight>
                <a:latin typeface="Courier New"/>
                <a:ea typeface="Courier New"/>
                <a:cs typeface="Courier New"/>
                <a:sym typeface="Courier New"/>
              </a:rPr>
              <a:t> ? 'red' : 'blue'"</a:t>
            </a:r>
            <a:r>
              <a:rPr b="1" lang="en" sz="2000">
                <a:solidFill>
                  <a:srgbClr val="000000"/>
                </a:solidFill>
                <a:highlight>
                  <a:srgbClr val="FFFFFF"/>
                </a:highlight>
                <a:latin typeface="Courier New"/>
                <a:ea typeface="Courier New"/>
                <a:cs typeface="Courier New"/>
                <a:sym typeface="Courier New"/>
              </a:rPr>
              <a:t>&gt;</a:t>
            </a:r>
            <a:endParaRPr b="1" sz="2000">
              <a:solidFill>
                <a:srgbClr val="000000"/>
              </a:solidFill>
              <a:highlight>
                <a:srgbClr val="FFFFFF"/>
              </a:highlight>
              <a:latin typeface="Courier New"/>
              <a:ea typeface="Courier New"/>
              <a:cs typeface="Courier New"/>
              <a:sym typeface="Courier New"/>
            </a:endParaRPr>
          </a:p>
          <a:p>
            <a:pPr indent="0" lvl="0" marL="0" rtl="0" algn="ctr">
              <a:lnSpc>
                <a:spcPct val="100000"/>
              </a:lnSpc>
              <a:spcBef>
                <a:spcPts val="600"/>
              </a:spcBef>
              <a:spcAft>
                <a:spcPts val="0"/>
              </a:spcAft>
              <a:buNone/>
            </a:pPr>
            <a:r>
              <a:t/>
            </a:r>
            <a:endParaRPr b="1" sz="2000">
              <a:solidFill>
                <a:srgbClr val="000000"/>
              </a:solidFill>
              <a:highlight>
                <a:srgbClr val="FFFFFF"/>
              </a:highlight>
              <a:latin typeface="Courier New"/>
              <a:ea typeface="Courier New"/>
              <a:cs typeface="Courier New"/>
              <a:sym typeface="Courier New"/>
            </a:endParaRPr>
          </a:p>
          <a:p>
            <a:pPr indent="-393700" lvl="0" marL="457200" rtl="0" algn="l">
              <a:spcBef>
                <a:spcPts val="0"/>
              </a:spcBef>
              <a:spcAft>
                <a:spcPts val="0"/>
              </a:spcAft>
              <a:buClr>
                <a:srgbClr val="434343"/>
              </a:buClr>
              <a:buSzPts val="2600"/>
              <a:buChar char="●"/>
            </a:pPr>
            <a:r>
              <a:rPr lang="en" sz="2600">
                <a:solidFill>
                  <a:srgbClr val="434343"/>
                </a:solidFill>
              </a:rPr>
              <a:t>This also works to show/hide error messages:</a:t>
            </a:r>
            <a:endParaRPr sz="2600">
              <a:solidFill>
                <a:srgbClr val="434343"/>
              </a:solidFill>
            </a:endParaRPr>
          </a:p>
          <a:p>
            <a:pPr indent="0" lvl="0" marL="1828800" rtl="0" algn="l">
              <a:lnSpc>
                <a:spcPct val="100000"/>
              </a:lnSpc>
              <a:spcBef>
                <a:spcPts val="600"/>
              </a:spcBef>
              <a:spcAft>
                <a:spcPts val="0"/>
              </a:spcAft>
              <a:buClr>
                <a:srgbClr val="000000"/>
              </a:buClr>
              <a:buSzPts val="1100"/>
              <a:buFont typeface="Arial"/>
              <a:buNone/>
            </a:pPr>
            <a:r>
              <a:rPr b="1" lang="en" sz="2000">
                <a:solidFill>
                  <a:srgbClr val="000000"/>
                </a:solidFill>
                <a:highlight>
                  <a:srgbClr val="FFFFFF"/>
                </a:highlight>
                <a:latin typeface="Courier New"/>
                <a:ea typeface="Courier New"/>
                <a:cs typeface="Courier New"/>
                <a:sym typeface="Courier New"/>
              </a:rPr>
              <a:t>&lt;</a:t>
            </a:r>
            <a:r>
              <a:rPr b="1" lang="en" sz="2000">
                <a:solidFill>
                  <a:srgbClr val="000080"/>
                </a:solidFill>
                <a:highlight>
                  <a:srgbClr val="FFFFFF"/>
                </a:highlight>
                <a:latin typeface="Courier New"/>
                <a:ea typeface="Courier New"/>
                <a:cs typeface="Courier New"/>
                <a:sym typeface="Courier New"/>
              </a:rPr>
              <a:t>div </a:t>
            </a:r>
            <a:r>
              <a:rPr b="1" lang="en" sz="2000">
                <a:solidFill>
                  <a:srgbClr val="0000FF"/>
                </a:solidFill>
                <a:highlight>
                  <a:srgbClr val="FFFFFF"/>
                </a:highlight>
                <a:latin typeface="Courier New"/>
                <a:ea typeface="Courier New"/>
                <a:cs typeface="Courier New"/>
                <a:sym typeface="Courier New"/>
              </a:rPr>
              <a:t>[hidden]=</a:t>
            </a:r>
            <a:r>
              <a:rPr b="1" lang="en" sz="2000">
                <a:solidFill>
                  <a:srgbClr val="008000"/>
                </a:solidFill>
                <a:highlight>
                  <a:srgbClr val="FFFFFF"/>
                </a:highlight>
                <a:latin typeface="Courier New"/>
                <a:ea typeface="Courier New"/>
                <a:cs typeface="Courier New"/>
                <a:sym typeface="Courier New"/>
              </a:rPr>
              <a:t>"noErrors"</a:t>
            </a:r>
            <a:r>
              <a:rPr b="1" lang="en" sz="2000">
                <a:solidFill>
                  <a:srgbClr val="000000"/>
                </a:solidFill>
                <a:highlight>
                  <a:srgbClr val="FFFFFF"/>
                </a:highlight>
                <a:latin typeface="Courier New"/>
                <a:ea typeface="Courier New"/>
                <a:cs typeface="Courier New"/>
                <a:sym typeface="Courier New"/>
              </a:rPr>
              <a:t>&gt;</a:t>
            </a:r>
            <a:endParaRPr b="1" sz="2000">
              <a:solidFill>
                <a:srgbClr val="000000"/>
              </a:solidFill>
              <a:highlight>
                <a:srgbClr val="FFFFFF"/>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2000">
                <a:solidFill>
                  <a:srgbClr val="000000"/>
                </a:solidFill>
                <a:highlight>
                  <a:srgbClr val="FFFFFF"/>
                </a:highlight>
                <a:latin typeface="Courier New"/>
                <a:ea typeface="Courier New"/>
                <a:cs typeface="Courier New"/>
                <a:sym typeface="Courier New"/>
              </a:rPr>
              <a:t>   The value you entered is not valid</a:t>
            </a:r>
            <a:endParaRPr b="1" sz="2000">
              <a:solidFill>
                <a:srgbClr val="000000"/>
              </a:solidFill>
              <a:highlight>
                <a:srgbClr val="FFFFFF"/>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2000">
                <a:solidFill>
                  <a:srgbClr val="000000"/>
                </a:solidFill>
                <a:highlight>
                  <a:srgbClr val="FFFFFF"/>
                </a:highlight>
                <a:latin typeface="Courier New"/>
                <a:ea typeface="Courier New"/>
                <a:cs typeface="Courier New"/>
                <a:sym typeface="Courier New"/>
              </a:rPr>
              <a:t>&lt;/</a:t>
            </a:r>
            <a:r>
              <a:rPr b="1" lang="en" sz="2000">
                <a:solidFill>
                  <a:srgbClr val="000080"/>
                </a:solidFill>
                <a:highlight>
                  <a:srgbClr val="FFFFFF"/>
                </a:highlight>
                <a:latin typeface="Courier New"/>
                <a:ea typeface="Courier New"/>
                <a:cs typeface="Courier New"/>
                <a:sym typeface="Courier New"/>
              </a:rPr>
              <a:t>div</a:t>
            </a:r>
            <a:r>
              <a:rPr b="1" lang="en" sz="2000">
                <a:solidFill>
                  <a:srgbClr val="000000"/>
                </a:solidFill>
                <a:highlight>
                  <a:srgbClr val="FFFFFF"/>
                </a:highlight>
                <a:latin typeface="Courier New"/>
                <a:ea typeface="Courier New"/>
                <a:cs typeface="Courier New"/>
                <a:sym typeface="Courier New"/>
              </a:rPr>
              <a:t>&gt;</a:t>
            </a:r>
            <a:endParaRPr sz="2600">
              <a:solidFill>
                <a:srgbClr val="434343"/>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are going to build a full application</a:t>
            </a:r>
            <a:endParaRPr/>
          </a:p>
        </p:txBody>
      </p:sp>
      <p:sp>
        <p:nvSpPr>
          <p:cNvPr id="193" name="Google Shape;193;p53"/>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1600"/>
              </a:spcAft>
              <a:buNone/>
            </a:pPr>
            <a:r>
              <a:t/>
            </a:r>
            <a:endParaRPr>
              <a:solidFill>
                <a:srgbClr val="252525"/>
              </a:solidFill>
            </a:endParaRPr>
          </a:p>
        </p:txBody>
      </p:sp>
      <p:pic>
        <p:nvPicPr>
          <p:cNvPr id="194" name="Google Shape;194;p53"/>
          <p:cNvPicPr preferRelativeResize="0"/>
          <p:nvPr/>
        </p:nvPicPr>
        <p:blipFill>
          <a:blip r:embed="rId3">
            <a:alphaModFix/>
          </a:blip>
          <a:stretch>
            <a:fillRect/>
          </a:stretch>
        </p:blipFill>
        <p:spPr>
          <a:xfrm>
            <a:off x="1571900" y="849463"/>
            <a:ext cx="6000199" cy="41180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DB1 - Bindings</a:t>
            </a:r>
            <a:endParaRPr/>
          </a:p>
        </p:txBody>
      </p:sp>
      <p:sp>
        <p:nvSpPr>
          <p:cNvPr id="459" name="Google Shape;459;p80"/>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Clr>
                <a:srgbClr val="434343"/>
              </a:buClr>
              <a:buSzPts val="2500"/>
              <a:buChar char="●"/>
            </a:pPr>
            <a:r>
              <a:rPr lang="en" sz="2500">
                <a:solidFill>
                  <a:srgbClr val="434343"/>
                </a:solidFill>
              </a:rPr>
              <a:t>In this lab, we are going to use a </a:t>
            </a:r>
            <a:r>
              <a:rPr b="1" lang="en" sz="2500">
                <a:solidFill>
                  <a:srgbClr val="434343"/>
                </a:solidFill>
                <a:latin typeface="Courier New"/>
                <a:ea typeface="Courier New"/>
                <a:cs typeface="Courier New"/>
                <a:sym typeface="Courier New"/>
              </a:rPr>
              <a:t>LicensePlate </a:t>
            </a:r>
            <a:r>
              <a:rPr lang="en" sz="2500">
                <a:solidFill>
                  <a:srgbClr val="434343"/>
                </a:solidFill>
              </a:rPr>
              <a:t>component to render a product of our store. Take a look at its code.</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 sz="2500">
                <a:solidFill>
                  <a:srgbClr val="434343"/>
                </a:solidFill>
              </a:rPr>
              <a:t>Add a </a:t>
            </a:r>
            <a:r>
              <a:rPr b="1" lang="en" sz="2500">
                <a:solidFill>
                  <a:srgbClr val="434343"/>
                </a:solidFill>
                <a:latin typeface="Courier New"/>
                <a:ea typeface="Courier New"/>
                <a:cs typeface="Courier New"/>
                <a:sym typeface="Courier New"/>
              </a:rPr>
              <a:t>LicensePlate </a:t>
            </a:r>
            <a:r>
              <a:rPr lang="en" sz="2500">
                <a:solidFill>
                  <a:srgbClr val="434343"/>
                </a:solidFill>
              </a:rPr>
              <a:t>component to the HTML template of our </a:t>
            </a:r>
            <a:r>
              <a:rPr b="1" lang="en" sz="2500">
                <a:solidFill>
                  <a:srgbClr val="434343"/>
                </a:solidFill>
                <a:latin typeface="Courier New"/>
                <a:ea typeface="Courier New"/>
                <a:cs typeface="Courier New"/>
                <a:sym typeface="Courier New"/>
              </a:rPr>
              <a:t>AppComponent </a:t>
            </a:r>
            <a:r>
              <a:rPr lang="en" sz="2500">
                <a:solidFill>
                  <a:srgbClr val="434343"/>
                </a:solidFill>
              </a:rPr>
              <a:t>(there is a HTML comment in the HTML to tell you where to put it)</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 sz="2500">
                <a:solidFill>
                  <a:srgbClr val="434343"/>
                </a:solidFill>
              </a:rPr>
              <a:t>Use the data model provided in </a:t>
            </a:r>
            <a:r>
              <a:rPr b="1" lang="en" sz="2500">
                <a:solidFill>
                  <a:srgbClr val="434343"/>
                </a:solidFill>
                <a:latin typeface="Courier New"/>
                <a:ea typeface="Courier New"/>
                <a:cs typeface="Courier New"/>
                <a:sym typeface="Courier New"/>
              </a:rPr>
              <a:t>app.component.ts</a:t>
            </a:r>
            <a:r>
              <a:rPr lang="en" sz="2500">
                <a:solidFill>
                  <a:srgbClr val="434343"/>
                </a:solidFill>
              </a:rPr>
              <a:t> to bind it to the plate </a:t>
            </a:r>
            <a:r>
              <a:rPr b="1" lang="en" sz="2500">
                <a:solidFill>
                  <a:srgbClr val="434343"/>
                </a:solidFill>
                <a:latin typeface="Courier New"/>
                <a:ea typeface="Courier New"/>
                <a:cs typeface="Courier New"/>
                <a:sym typeface="Courier New"/>
              </a:rPr>
              <a:t>@Input</a:t>
            </a:r>
            <a:r>
              <a:rPr lang="en" sz="2500">
                <a:solidFill>
                  <a:srgbClr val="434343"/>
                </a:solidFill>
              </a:rPr>
              <a:t> of the </a:t>
            </a:r>
            <a:r>
              <a:rPr b="1" lang="en" sz="2500">
                <a:solidFill>
                  <a:srgbClr val="434343"/>
                </a:solidFill>
                <a:latin typeface="Courier New"/>
                <a:ea typeface="Courier New"/>
                <a:cs typeface="Courier New"/>
                <a:sym typeface="Courier New"/>
              </a:rPr>
              <a:t>LicensePlate </a:t>
            </a:r>
            <a:endParaRPr b="1" sz="2500">
              <a:solidFill>
                <a:srgbClr val="434343"/>
              </a:solidFill>
              <a:latin typeface="Courier New"/>
              <a:ea typeface="Courier New"/>
              <a:cs typeface="Courier New"/>
              <a:sym typeface="Courier New"/>
            </a:endParaRPr>
          </a:p>
        </p:txBody>
      </p:sp>
      <p:pic>
        <p:nvPicPr>
          <p:cNvPr id="460" name="Google Shape;460;p80"/>
          <p:cNvPicPr preferRelativeResize="0"/>
          <p:nvPr/>
        </p:nvPicPr>
        <p:blipFill>
          <a:blip r:embed="rId3">
            <a:alphaModFix/>
          </a:blip>
          <a:stretch>
            <a:fillRect/>
          </a:stretch>
        </p:blipFill>
        <p:spPr>
          <a:xfrm>
            <a:off x="8053750" y="89150"/>
            <a:ext cx="1017450" cy="1017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DB1 - Bindings</a:t>
            </a:r>
            <a:endParaRPr/>
          </a:p>
        </p:txBody>
      </p:sp>
      <p:sp>
        <p:nvSpPr>
          <p:cNvPr id="466" name="Google Shape;466;p81"/>
          <p:cNvSpPr txBox="1"/>
          <p:nvPr>
            <p:ph idx="4294967295" type="body"/>
          </p:nvPr>
        </p:nvSpPr>
        <p:spPr>
          <a:xfrm>
            <a:off x="457200" y="891300"/>
            <a:ext cx="60075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Update some more code to make the license plate render as follows:</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Make sure that the button has the text “Add to cart”, and that the actual  price of the plate gets rendered</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When the button is clicked, alert a message: “Plate added to cart”</a:t>
            </a:r>
            <a:endParaRPr sz="2600">
              <a:solidFill>
                <a:srgbClr val="434343"/>
              </a:solidFill>
            </a:endParaRPr>
          </a:p>
        </p:txBody>
      </p:sp>
      <p:pic>
        <p:nvPicPr>
          <p:cNvPr id="467" name="Google Shape;467;p81"/>
          <p:cNvPicPr preferRelativeResize="0"/>
          <p:nvPr/>
        </p:nvPicPr>
        <p:blipFill>
          <a:blip r:embed="rId3">
            <a:alphaModFix/>
          </a:blip>
          <a:stretch>
            <a:fillRect/>
          </a:stretch>
        </p:blipFill>
        <p:spPr>
          <a:xfrm>
            <a:off x="6581400" y="1550025"/>
            <a:ext cx="2250175" cy="2948900"/>
          </a:xfrm>
          <a:prstGeom prst="rect">
            <a:avLst/>
          </a:prstGeom>
          <a:noFill/>
          <a:ln>
            <a:noFill/>
          </a:ln>
        </p:spPr>
      </p:pic>
      <p:pic>
        <p:nvPicPr>
          <p:cNvPr id="468" name="Google Shape;468;p81"/>
          <p:cNvPicPr preferRelativeResize="0"/>
          <p:nvPr/>
        </p:nvPicPr>
        <p:blipFill>
          <a:blip r:embed="rId4">
            <a:alphaModFix/>
          </a:blip>
          <a:stretch>
            <a:fillRect/>
          </a:stretch>
        </p:blipFill>
        <p:spPr>
          <a:xfrm>
            <a:off x="8053750" y="89150"/>
            <a:ext cx="1017450" cy="1017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Bindings + HTML = Super Powers</a:t>
            </a:r>
            <a:endParaRPr/>
          </a:p>
        </p:txBody>
      </p:sp>
      <p:sp>
        <p:nvSpPr>
          <p:cNvPr id="474" name="Google Shape;474;p82"/>
          <p:cNvSpPr txBox="1"/>
          <p:nvPr>
            <p:ph idx="4294967295" type="body"/>
          </p:nvPr>
        </p:nvSpPr>
        <p:spPr>
          <a:xfrm>
            <a:off x="457200" y="891300"/>
            <a:ext cx="8229600" cy="4034400"/>
          </a:xfrm>
          <a:prstGeom prst="rect">
            <a:avLst/>
          </a:prstGeom>
          <a:noFill/>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You can make a template expression null-safe using the “Elvis” operator:</a:t>
            </a:r>
            <a:endParaRPr sz="2600">
              <a:solidFill>
                <a:srgbClr val="434343"/>
              </a:solidFill>
            </a:endParaRPr>
          </a:p>
          <a:p>
            <a:pPr indent="0" lvl="0" marL="0" rtl="0" algn="ctr">
              <a:lnSpc>
                <a:spcPct val="100000"/>
              </a:lnSpc>
              <a:spcBef>
                <a:spcPts val="600"/>
              </a:spcBef>
              <a:spcAft>
                <a:spcPts val="0"/>
              </a:spcAft>
              <a:buClr>
                <a:srgbClr val="000000"/>
              </a:buClr>
              <a:buSzPts val="1100"/>
              <a:buFont typeface="Arial"/>
              <a:buNone/>
            </a:pPr>
            <a:r>
              <a:rPr b="1" lang="en" sz="2000">
                <a:solidFill>
                  <a:srgbClr val="000000"/>
                </a:solidFill>
                <a:highlight>
                  <a:srgbClr val="EFEFEF"/>
                </a:highlight>
                <a:latin typeface="Courier New"/>
                <a:ea typeface="Courier New"/>
                <a:cs typeface="Courier New"/>
                <a:sym typeface="Courier New"/>
              </a:rPr>
              <a:t>&lt;</a:t>
            </a:r>
            <a:r>
              <a:rPr b="1" lang="en" sz="2000">
                <a:solidFill>
                  <a:srgbClr val="000080"/>
                </a:solidFill>
                <a:highlight>
                  <a:srgbClr val="EFEFEF"/>
                </a:highlight>
                <a:latin typeface="Courier New"/>
                <a:ea typeface="Courier New"/>
                <a:cs typeface="Courier New"/>
                <a:sym typeface="Courier New"/>
              </a:rPr>
              <a:t>div</a:t>
            </a:r>
            <a:r>
              <a:rPr b="1" lang="en" sz="2000">
                <a:solidFill>
                  <a:srgbClr val="000000"/>
                </a:solidFill>
                <a:highlight>
                  <a:srgbClr val="EFEFEF"/>
                </a:highlight>
                <a:latin typeface="Courier New"/>
                <a:ea typeface="Courier New"/>
                <a:cs typeface="Courier New"/>
                <a:sym typeface="Courier New"/>
              </a:rPr>
              <a:t>&gt;</a:t>
            </a:r>
            <a:r>
              <a:rPr b="1" lang="en" sz="2000">
                <a:solidFill>
                  <a:srgbClr val="000000"/>
                </a:solidFill>
                <a:highlight>
                  <a:schemeClr val="lt1"/>
                </a:highlight>
                <a:latin typeface="Courier New"/>
                <a:ea typeface="Courier New"/>
                <a:cs typeface="Courier New"/>
                <a:sym typeface="Courier New"/>
              </a:rPr>
              <a:t>The person name is: {{</a:t>
            </a:r>
            <a:r>
              <a:rPr b="1" lang="en" sz="2000">
                <a:solidFill>
                  <a:srgbClr val="660E7A"/>
                </a:solidFill>
                <a:highlight>
                  <a:schemeClr val="lt1"/>
                </a:highlight>
                <a:latin typeface="Courier New"/>
                <a:ea typeface="Courier New"/>
                <a:cs typeface="Courier New"/>
                <a:sym typeface="Courier New"/>
              </a:rPr>
              <a:t>person</a:t>
            </a:r>
            <a:r>
              <a:rPr b="1" lang="en" sz="2000">
                <a:solidFill>
                  <a:srgbClr val="000000"/>
                </a:solidFill>
                <a:highlight>
                  <a:schemeClr val="lt1"/>
                </a:highlight>
                <a:latin typeface="Courier New"/>
                <a:ea typeface="Courier New"/>
                <a:cs typeface="Courier New"/>
                <a:sym typeface="Courier New"/>
              </a:rPr>
              <a:t>?.</a:t>
            </a:r>
            <a:r>
              <a:rPr b="1" lang="en" sz="2000">
                <a:solidFill>
                  <a:srgbClr val="660E7A"/>
                </a:solidFill>
                <a:highlight>
                  <a:schemeClr val="lt1"/>
                </a:highlight>
                <a:latin typeface="Courier New"/>
                <a:ea typeface="Courier New"/>
                <a:cs typeface="Courier New"/>
                <a:sym typeface="Courier New"/>
              </a:rPr>
              <a:t>firstName</a:t>
            </a:r>
            <a:r>
              <a:rPr b="1" lang="en" sz="2000">
                <a:solidFill>
                  <a:srgbClr val="000000"/>
                </a:solidFill>
                <a:highlight>
                  <a:schemeClr val="lt1"/>
                </a:highlight>
                <a:latin typeface="Courier New"/>
                <a:ea typeface="Courier New"/>
                <a:cs typeface="Courier New"/>
                <a:sym typeface="Courier New"/>
              </a:rPr>
              <a:t>}}</a:t>
            </a:r>
            <a:r>
              <a:rPr b="1" lang="en" sz="2000">
                <a:solidFill>
                  <a:srgbClr val="000000"/>
                </a:solidFill>
                <a:highlight>
                  <a:srgbClr val="EFEFEF"/>
                </a:highlight>
                <a:latin typeface="Courier New"/>
                <a:ea typeface="Courier New"/>
                <a:cs typeface="Courier New"/>
                <a:sym typeface="Courier New"/>
              </a:rPr>
              <a:t>&lt;/</a:t>
            </a:r>
            <a:r>
              <a:rPr b="1" lang="en" sz="2000">
                <a:solidFill>
                  <a:srgbClr val="000080"/>
                </a:solidFill>
                <a:highlight>
                  <a:srgbClr val="EFEFEF"/>
                </a:highlight>
                <a:latin typeface="Courier New"/>
                <a:ea typeface="Courier New"/>
                <a:cs typeface="Courier New"/>
                <a:sym typeface="Courier New"/>
              </a:rPr>
              <a:t>div</a:t>
            </a:r>
            <a:r>
              <a:rPr b="1" lang="en" sz="2000">
                <a:solidFill>
                  <a:srgbClr val="000000"/>
                </a:solidFill>
                <a:highlight>
                  <a:srgbClr val="EFEFEF"/>
                </a:highlight>
                <a:latin typeface="Courier New"/>
                <a:ea typeface="Courier New"/>
                <a:cs typeface="Courier New"/>
                <a:sym typeface="Courier New"/>
              </a:rPr>
              <a:t>&gt;</a:t>
            </a:r>
            <a:endParaRPr sz="2600">
              <a:solidFill>
                <a:srgbClr val="434343"/>
              </a:solidFill>
            </a:endParaRPr>
          </a:p>
          <a:p>
            <a:pPr indent="0" lvl="0" marL="0" rtl="0" algn="ctr">
              <a:lnSpc>
                <a:spcPct val="100000"/>
              </a:lnSpc>
              <a:spcBef>
                <a:spcPts val="600"/>
              </a:spcBef>
              <a:spcAft>
                <a:spcPts val="0"/>
              </a:spcAft>
              <a:buNone/>
            </a:pPr>
            <a:r>
              <a:t/>
            </a:r>
            <a:endParaRPr b="1" sz="2000">
              <a:solidFill>
                <a:srgbClr val="000000"/>
              </a:solidFill>
              <a:highlight>
                <a:srgbClr val="FFFFFF"/>
              </a:highlight>
              <a:latin typeface="Courier New"/>
              <a:ea typeface="Courier New"/>
              <a:cs typeface="Courier New"/>
              <a:sym typeface="Courier New"/>
            </a:endParaRPr>
          </a:p>
          <a:p>
            <a:pPr indent="-393700" lvl="0" marL="457200" rtl="0" algn="l">
              <a:spcBef>
                <a:spcPts val="0"/>
              </a:spcBef>
              <a:spcAft>
                <a:spcPts val="0"/>
              </a:spcAft>
              <a:buClr>
                <a:srgbClr val="434343"/>
              </a:buClr>
              <a:buSzPts val="2600"/>
              <a:buChar char="●"/>
            </a:pPr>
            <a:r>
              <a:rPr lang="en" sz="2600">
                <a:solidFill>
                  <a:srgbClr val="434343"/>
                </a:solidFill>
              </a:rPr>
              <a:t>The above code will display an empty string instead of an error if </a:t>
            </a:r>
            <a:r>
              <a:rPr b="1" lang="en" sz="2600">
                <a:solidFill>
                  <a:srgbClr val="434343"/>
                </a:solidFill>
              </a:rPr>
              <a:t>person </a:t>
            </a:r>
            <a:r>
              <a:rPr lang="en" sz="2600">
                <a:solidFill>
                  <a:srgbClr val="434343"/>
                </a:solidFill>
              </a:rPr>
              <a:t>is undefined</a:t>
            </a:r>
            <a:endParaRPr sz="2600">
              <a:solidFill>
                <a:srgbClr val="434343"/>
              </a:solidFill>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Template reference variables</a:t>
            </a:r>
            <a:endParaRPr/>
          </a:p>
        </p:txBody>
      </p:sp>
      <p:sp>
        <p:nvSpPr>
          <p:cNvPr id="480" name="Google Shape;480;p83"/>
          <p:cNvSpPr txBox="1"/>
          <p:nvPr>
            <p:ph idx="4294967295" type="body"/>
          </p:nvPr>
        </p:nvSpPr>
        <p:spPr>
          <a:xfrm>
            <a:off x="457200" y="891300"/>
            <a:ext cx="8229600" cy="4034400"/>
          </a:xfrm>
          <a:prstGeom prst="rect">
            <a:avLst/>
          </a:prstGeom>
          <a:noFill/>
        </p:spPr>
        <p:txBody>
          <a:bodyPr anchorCtr="0" anchor="t" bIns="91425" lIns="91425" spcFirstLastPara="1" rIns="91425" wrap="square" tIns="91425">
            <a:noAutofit/>
          </a:bodyPr>
          <a:lstStyle/>
          <a:p>
            <a:pPr indent="-393700" lvl="0" marL="457200" rtl="0" algn="l">
              <a:spcBef>
                <a:spcPts val="0"/>
              </a:spcBef>
              <a:spcAft>
                <a:spcPts val="0"/>
              </a:spcAft>
              <a:buClr>
                <a:srgbClr val="434343"/>
              </a:buClr>
              <a:buSzPts val="2600"/>
              <a:buChar char="●"/>
            </a:pPr>
            <a:r>
              <a:rPr lang="en" sz="2600">
                <a:solidFill>
                  <a:srgbClr val="434343"/>
                </a:solidFill>
              </a:rPr>
              <a:t>An easy way to access some dom values without writing a directive nor using data bindings</a:t>
            </a:r>
            <a:endParaRPr sz="2600">
              <a:solidFill>
                <a:srgbClr val="434343"/>
              </a:solidFill>
            </a:endParaRPr>
          </a:p>
          <a:p>
            <a:pPr indent="-393700" lvl="0" marL="457200" rtl="0" algn="l">
              <a:spcBef>
                <a:spcPts val="0"/>
              </a:spcBef>
              <a:spcAft>
                <a:spcPts val="0"/>
              </a:spcAft>
              <a:buClr>
                <a:srgbClr val="434343"/>
              </a:buClr>
              <a:buSzPts val="2600"/>
              <a:buChar char="●"/>
            </a:pPr>
            <a:r>
              <a:rPr lang="en" sz="2600">
                <a:solidFill>
                  <a:srgbClr val="434343"/>
                </a:solidFill>
              </a:rPr>
              <a:t>Hashtag syntax:</a:t>
            </a:r>
            <a:endParaRPr sz="2600">
              <a:solidFill>
                <a:srgbClr val="434343"/>
              </a:solidFill>
            </a:endParaRPr>
          </a:p>
          <a:p>
            <a:pPr indent="0" lvl="0" marL="0" rtl="0" algn="l">
              <a:spcBef>
                <a:spcPts val="0"/>
              </a:spcBef>
              <a:spcAft>
                <a:spcPts val="0"/>
              </a:spcAft>
              <a:buNone/>
            </a:pPr>
            <a:r>
              <a:t/>
            </a:r>
            <a:endParaRPr sz="2600">
              <a:solidFill>
                <a:srgbClr val="434343"/>
              </a:solidFill>
            </a:endParaRPr>
          </a:p>
        </p:txBody>
      </p:sp>
      <p:pic>
        <p:nvPicPr>
          <p:cNvPr descr="Screenshot 2017-11-06 16.22.19.png" id="481" name="Google Shape;481;p83"/>
          <p:cNvPicPr preferRelativeResize="0"/>
          <p:nvPr/>
        </p:nvPicPr>
        <p:blipFill>
          <a:blip r:embed="rId3">
            <a:alphaModFix/>
          </a:blip>
          <a:stretch>
            <a:fillRect/>
          </a:stretch>
        </p:blipFill>
        <p:spPr>
          <a:xfrm>
            <a:off x="343938" y="2720400"/>
            <a:ext cx="8456126" cy="1453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Bindings - Recap</a:t>
            </a:r>
            <a:endParaRPr/>
          </a:p>
        </p:txBody>
      </p:sp>
      <p:sp>
        <p:nvSpPr>
          <p:cNvPr id="487" name="Google Shape;487;p84"/>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Expressions {{}} and property bindings with [] are one-way data bindings</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Event bindings with () are one-way data bindings</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[(ngModel)] works both ways</a:t>
            </a:r>
            <a:endParaRPr sz="2600">
              <a:solidFill>
                <a:srgbClr val="434343"/>
              </a:solidFill>
            </a:endParaRPr>
          </a:p>
        </p:txBody>
      </p:sp>
      <p:pic>
        <p:nvPicPr>
          <p:cNvPr descr="databinding.png" id="488" name="Google Shape;488;p84"/>
          <p:cNvPicPr preferRelativeResize="0"/>
          <p:nvPr/>
        </p:nvPicPr>
        <p:blipFill>
          <a:blip r:embed="rId3">
            <a:alphaModFix/>
          </a:blip>
          <a:stretch>
            <a:fillRect/>
          </a:stretch>
        </p:blipFill>
        <p:spPr>
          <a:xfrm>
            <a:off x="5774075" y="2534913"/>
            <a:ext cx="2571750" cy="2390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92" name="Shape 492"/>
        <p:cNvGrpSpPr/>
        <p:nvPr/>
      </p:nvGrpSpPr>
      <p:grpSpPr>
        <a:xfrm>
          <a:off x="0" y="0"/>
          <a:ext cx="0" cy="0"/>
          <a:chOff x="0" y="0"/>
          <a:chExt cx="0" cy="0"/>
        </a:xfrm>
      </p:grpSpPr>
      <p:sp>
        <p:nvSpPr>
          <p:cNvPr id="493" name="Google Shape;493;p85"/>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494" name="Google Shape;494;p85"/>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495" name="Google Shape;495;p85"/>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496" name="Google Shape;496;p85"/>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4: </a:t>
            </a:r>
            <a:endParaRPr/>
          </a:p>
          <a:p>
            <a:pPr indent="0" lvl="0" marL="0" rtl="0" algn="l">
              <a:spcBef>
                <a:spcPts val="0"/>
              </a:spcBef>
              <a:spcAft>
                <a:spcPts val="0"/>
              </a:spcAft>
              <a:buNone/>
            </a:pPr>
            <a:r>
              <a:rPr lang="en"/>
              <a:t>Directives</a:t>
            </a:r>
            <a:endParaRPr/>
          </a:p>
        </p:txBody>
      </p:sp>
      <p:sp>
        <p:nvSpPr>
          <p:cNvPr id="497" name="Google Shape;497;p85"/>
          <p:cNvSpPr txBox="1"/>
          <p:nvPr/>
        </p:nvSpPr>
        <p:spPr>
          <a:xfrm>
            <a:off x="285575" y="2998025"/>
            <a:ext cx="70014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What are directives for?</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Different kinds of directives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b="1" i="1" lang="en" sz="2200">
                <a:solidFill>
                  <a:srgbClr val="FFFFFF"/>
                </a:solidFill>
                <a:latin typeface="Courier New"/>
                <a:ea typeface="Courier New"/>
                <a:cs typeface="Courier New"/>
                <a:sym typeface="Courier New"/>
              </a:rPr>
              <a:t>ngFor, ngIf, ngSwitch, ngClass, ngStyle</a:t>
            </a:r>
            <a:endParaRPr b="1" i="1" sz="2200">
              <a:solidFill>
                <a:srgbClr val="FFFFFF"/>
              </a:solidFill>
              <a:latin typeface="Courier New"/>
              <a:ea typeface="Courier New"/>
              <a:cs typeface="Courier New"/>
              <a:sym typeface="Courier New"/>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How to create a custom directive?</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Directives</a:t>
            </a:r>
            <a:endParaRPr/>
          </a:p>
        </p:txBody>
      </p:sp>
      <p:sp>
        <p:nvSpPr>
          <p:cNvPr id="503" name="Google Shape;503;p86"/>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Directives allow DOM manipulation</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There are three kinds of Angular directives:</a:t>
            </a:r>
            <a:endParaRPr sz="2600">
              <a:solidFill>
                <a:srgbClr val="434343"/>
              </a:solidFill>
            </a:endParaRPr>
          </a:p>
          <a:p>
            <a:pPr indent="0" lvl="0" marL="457200" rtl="0" algn="l">
              <a:lnSpc>
                <a:spcPct val="115000"/>
              </a:lnSpc>
              <a:spcBef>
                <a:spcPts val="0"/>
              </a:spcBef>
              <a:spcAft>
                <a:spcPts val="0"/>
              </a:spcAft>
              <a:buNone/>
            </a:pPr>
            <a:r>
              <a:rPr lang="en" sz="2600">
                <a:solidFill>
                  <a:srgbClr val="434343"/>
                </a:solidFill>
              </a:rPr>
              <a:t>	- </a:t>
            </a:r>
            <a:r>
              <a:rPr b="1" lang="en" sz="2600">
                <a:solidFill>
                  <a:srgbClr val="434343"/>
                </a:solidFill>
              </a:rPr>
              <a:t>Components </a:t>
            </a:r>
            <a:r>
              <a:rPr lang="en" sz="2600">
                <a:solidFill>
                  <a:srgbClr val="434343"/>
                </a:solidFill>
              </a:rPr>
              <a:t>= Directives with a HTML template</a:t>
            </a:r>
            <a:endParaRPr sz="2600">
              <a:solidFill>
                <a:srgbClr val="434343"/>
              </a:solidFill>
            </a:endParaRPr>
          </a:p>
          <a:p>
            <a:pPr indent="0" lvl="0" marL="457200" rtl="0" algn="l">
              <a:lnSpc>
                <a:spcPct val="115000"/>
              </a:lnSpc>
              <a:spcBef>
                <a:spcPts val="0"/>
              </a:spcBef>
              <a:spcAft>
                <a:spcPts val="0"/>
              </a:spcAft>
              <a:buNone/>
            </a:pPr>
            <a:r>
              <a:rPr lang="en" sz="2600">
                <a:solidFill>
                  <a:srgbClr val="434343"/>
                </a:solidFill>
              </a:rPr>
              <a:t>	- </a:t>
            </a:r>
            <a:r>
              <a:rPr b="1" lang="en" sz="2600">
                <a:solidFill>
                  <a:srgbClr val="434343"/>
                </a:solidFill>
              </a:rPr>
              <a:t>Attribute directives</a:t>
            </a:r>
            <a:r>
              <a:rPr lang="en" sz="2600">
                <a:solidFill>
                  <a:srgbClr val="434343"/>
                </a:solidFill>
              </a:rPr>
              <a:t> = Change attribute values (ngModel)</a:t>
            </a:r>
            <a:endParaRPr sz="2600">
              <a:solidFill>
                <a:srgbClr val="434343"/>
              </a:solidFill>
            </a:endParaRPr>
          </a:p>
          <a:p>
            <a:pPr indent="0" lvl="0" marL="457200" rtl="0" algn="l">
              <a:lnSpc>
                <a:spcPct val="115000"/>
              </a:lnSpc>
              <a:spcBef>
                <a:spcPts val="0"/>
              </a:spcBef>
              <a:spcAft>
                <a:spcPts val="0"/>
              </a:spcAft>
              <a:buNone/>
            </a:pPr>
            <a:r>
              <a:rPr lang="en" sz="2600">
                <a:solidFill>
                  <a:srgbClr val="434343"/>
                </a:solidFill>
              </a:rPr>
              <a:t>	- </a:t>
            </a:r>
            <a:r>
              <a:rPr b="1" lang="en" sz="2600">
                <a:solidFill>
                  <a:srgbClr val="434343"/>
                </a:solidFill>
              </a:rPr>
              <a:t>Structural directives</a:t>
            </a:r>
            <a:r>
              <a:rPr lang="en" sz="2600">
                <a:solidFill>
                  <a:srgbClr val="434343"/>
                </a:solidFill>
              </a:rPr>
              <a:t> = Change the HTML structure</a:t>
            </a:r>
            <a:endParaRPr sz="2600">
              <a:solidFill>
                <a:srgbClr val="43434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87"/>
          <p:cNvPicPr preferRelativeResize="0"/>
          <p:nvPr/>
        </p:nvPicPr>
        <p:blipFill>
          <a:blip r:embed="rId3">
            <a:alphaModFix/>
          </a:blip>
          <a:stretch>
            <a:fillRect/>
          </a:stretch>
        </p:blipFill>
        <p:spPr>
          <a:xfrm>
            <a:off x="7971488" y="79713"/>
            <a:ext cx="1115567" cy="1115567"/>
          </a:xfrm>
          <a:prstGeom prst="rect">
            <a:avLst/>
          </a:prstGeom>
          <a:noFill/>
          <a:ln>
            <a:noFill/>
          </a:ln>
        </p:spPr>
      </p:pic>
      <p:sp>
        <p:nvSpPr>
          <p:cNvPr id="509" name="Google Shape;509;p8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*ngFor</a:t>
            </a:r>
            <a:endParaRPr/>
          </a:p>
        </p:txBody>
      </p:sp>
      <p:sp>
        <p:nvSpPr>
          <p:cNvPr id="510" name="Google Shape;510;p87"/>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b="1" lang="en" sz="2600">
                <a:solidFill>
                  <a:srgbClr val="434343"/>
                </a:solidFill>
                <a:latin typeface="Courier New"/>
                <a:ea typeface="Courier New"/>
                <a:cs typeface="Courier New"/>
                <a:sym typeface="Courier New"/>
              </a:rPr>
              <a:t>*ngFor</a:t>
            </a:r>
            <a:r>
              <a:rPr lang="en" sz="2600">
                <a:solidFill>
                  <a:srgbClr val="434343"/>
                </a:solidFill>
              </a:rPr>
              <a:t> is a structural directive</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Equivalent of Angular JS ng-repeat</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A loop to iterate through data model items:</a:t>
            </a:r>
            <a:endParaRPr sz="2600">
              <a:solidFill>
                <a:srgbClr val="434343"/>
              </a:solidFill>
            </a:endParaRPr>
          </a:p>
          <a:p>
            <a:pPr indent="0" lvl="0" marL="1828800" rtl="0" algn="l">
              <a:lnSpc>
                <a:spcPct val="100000"/>
              </a:lnSpc>
              <a:spcBef>
                <a:spcPts val="600"/>
              </a:spcBef>
              <a:spcAft>
                <a:spcPts val="0"/>
              </a:spcAft>
              <a:buClr>
                <a:srgbClr val="000000"/>
              </a:buClr>
              <a:buSzPts val="1100"/>
              <a:buFont typeface="Arial"/>
              <a:buNone/>
            </a:pPr>
            <a:r>
              <a:rPr b="1" lang="en">
                <a:solidFill>
                  <a:srgbClr val="008000"/>
                </a:solidFill>
                <a:latin typeface="Courier New"/>
                <a:ea typeface="Courier New"/>
                <a:cs typeface="Courier New"/>
                <a:sym typeface="Courier New"/>
              </a:rPr>
              <a:t>&lt;li *ngFor="let </a:t>
            </a:r>
            <a:r>
              <a:rPr b="1" i="1" lang="en">
                <a:solidFill>
                  <a:srgbClr val="660E7A"/>
                </a:solidFill>
                <a:latin typeface="Courier New"/>
                <a:ea typeface="Courier New"/>
                <a:cs typeface="Courier New"/>
                <a:sym typeface="Courier New"/>
              </a:rPr>
              <a:t>person</a:t>
            </a:r>
            <a:r>
              <a:rPr b="1" lang="en">
                <a:solidFill>
                  <a:srgbClr val="008000"/>
                </a:solidFill>
                <a:latin typeface="Courier New"/>
                <a:ea typeface="Courier New"/>
                <a:cs typeface="Courier New"/>
                <a:sym typeface="Courier New"/>
              </a:rPr>
              <a:t> of </a:t>
            </a:r>
            <a:r>
              <a:rPr b="1" lang="en">
                <a:solidFill>
                  <a:srgbClr val="660E7A"/>
                </a:solidFill>
                <a:latin typeface="Courier New"/>
                <a:ea typeface="Courier New"/>
                <a:cs typeface="Courier New"/>
                <a:sym typeface="Courier New"/>
              </a:rPr>
              <a:t>persons</a:t>
            </a:r>
            <a:r>
              <a:rPr b="1" lang="en">
                <a:solidFill>
                  <a:srgbClr val="008000"/>
                </a:solidFill>
                <a:latin typeface="Courier New"/>
                <a:ea typeface="Courier New"/>
                <a:cs typeface="Courier New"/>
                <a:sym typeface="Courier New"/>
              </a:rPr>
              <a:t>"&gt;</a:t>
            </a:r>
            <a:endParaRPr b="1">
              <a:solidFill>
                <a:srgbClr val="008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a:solidFill>
                  <a:srgbClr val="008000"/>
                </a:solidFill>
                <a:latin typeface="Courier New"/>
                <a:ea typeface="Courier New"/>
                <a:cs typeface="Courier New"/>
                <a:sym typeface="Courier New"/>
              </a:rPr>
              <a:t>   {{ </a:t>
            </a:r>
            <a:r>
              <a:rPr b="1" lang="en">
                <a:solidFill>
                  <a:srgbClr val="7A7A43"/>
                </a:solidFill>
                <a:latin typeface="Courier New"/>
                <a:ea typeface="Courier New"/>
                <a:cs typeface="Courier New"/>
                <a:sym typeface="Courier New"/>
              </a:rPr>
              <a:t>getDisplayName</a:t>
            </a:r>
            <a:r>
              <a:rPr b="1" lang="en">
                <a:solidFill>
                  <a:srgbClr val="008000"/>
                </a:solidFill>
                <a:latin typeface="Courier New"/>
                <a:ea typeface="Courier New"/>
                <a:cs typeface="Courier New"/>
                <a:sym typeface="Courier New"/>
              </a:rPr>
              <a:t>(</a:t>
            </a:r>
            <a:r>
              <a:rPr b="1" i="1" lang="en">
                <a:solidFill>
                  <a:srgbClr val="660E7A"/>
                </a:solidFill>
                <a:latin typeface="Courier New"/>
                <a:ea typeface="Courier New"/>
                <a:cs typeface="Courier New"/>
                <a:sym typeface="Courier New"/>
              </a:rPr>
              <a:t>person</a:t>
            </a:r>
            <a:r>
              <a:rPr b="1" lang="en">
                <a:solidFill>
                  <a:srgbClr val="008000"/>
                </a:solidFill>
                <a:latin typeface="Courier New"/>
                <a:ea typeface="Courier New"/>
                <a:cs typeface="Courier New"/>
                <a:sym typeface="Courier New"/>
              </a:rPr>
              <a:t>)  }}</a:t>
            </a:r>
            <a:endParaRPr b="1">
              <a:solidFill>
                <a:srgbClr val="008000"/>
              </a:solidFill>
              <a:latin typeface="Courier New"/>
              <a:ea typeface="Courier New"/>
              <a:cs typeface="Courier New"/>
              <a:sym typeface="Courier New"/>
            </a:endParaRPr>
          </a:p>
          <a:p>
            <a:pPr indent="0" lvl="0" marL="1828800" rtl="0" algn="l">
              <a:lnSpc>
                <a:spcPct val="100000"/>
              </a:lnSpc>
              <a:spcBef>
                <a:spcPts val="600"/>
              </a:spcBef>
              <a:spcAft>
                <a:spcPts val="0"/>
              </a:spcAft>
              <a:buNone/>
            </a:pPr>
            <a:r>
              <a:rPr b="1" lang="en">
                <a:solidFill>
                  <a:srgbClr val="008000"/>
                </a:solidFill>
                <a:latin typeface="Courier New"/>
                <a:ea typeface="Courier New"/>
                <a:cs typeface="Courier New"/>
                <a:sym typeface="Courier New"/>
              </a:rPr>
              <a:t> &lt;/li&gt;</a:t>
            </a:r>
            <a:endParaRPr b="1">
              <a:solidFill>
                <a:srgbClr val="008000"/>
              </a:solidFill>
              <a:latin typeface="Courier New"/>
              <a:ea typeface="Courier New"/>
              <a:cs typeface="Courier New"/>
              <a:sym typeface="Courier New"/>
            </a:endParaRPr>
          </a:p>
          <a:p>
            <a:pPr indent="0" lvl="0" marL="457200" rtl="0" algn="l">
              <a:spcBef>
                <a:spcPts val="0"/>
              </a:spcBef>
              <a:spcAft>
                <a:spcPts val="0"/>
              </a:spcAft>
              <a:buClr>
                <a:srgbClr val="000000"/>
              </a:buClr>
              <a:buSzPts val="1100"/>
              <a:buFont typeface="Arial"/>
              <a:buNone/>
            </a:pPr>
            <a:r>
              <a:t/>
            </a:r>
            <a:endParaRPr sz="2600">
              <a:solidFill>
                <a:srgbClr val="434343"/>
              </a:solidFill>
            </a:endParaRPr>
          </a:p>
          <a:p>
            <a:pPr indent="0" lvl="0" marL="0" rtl="0" algn="l">
              <a:spcBef>
                <a:spcPts val="0"/>
              </a:spcBef>
              <a:spcAft>
                <a:spcPts val="0"/>
              </a:spcAft>
              <a:buNone/>
            </a:pPr>
            <a:r>
              <a:t/>
            </a:r>
            <a:endParaRPr sz="2600">
              <a:solidFill>
                <a:srgbClr val="43434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DC1 - ngFor</a:t>
            </a:r>
            <a:endParaRPr/>
          </a:p>
        </p:txBody>
      </p:sp>
      <p:sp>
        <p:nvSpPr>
          <p:cNvPr id="516" name="Google Shape;516;p88"/>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Use the </a:t>
            </a:r>
            <a:r>
              <a:rPr b="1" lang="en" sz="2600">
                <a:solidFill>
                  <a:srgbClr val="434343"/>
                </a:solidFill>
                <a:latin typeface="Courier New"/>
                <a:ea typeface="Courier New"/>
                <a:cs typeface="Courier New"/>
                <a:sym typeface="Courier New"/>
              </a:rPr>
              <a:t>*ngFor</a:t>
            </a:r>
            <a:r>
              <a:rPr lang="en" sz="2600">
                <a:solidFill>
                  <a:srgbClr val="434343"/>
                </a:solidFill>
              </a:rPr>
              <a:t> directive to render all of the license plates from </a:t>
            </a:r>
            <a:r>
              <a:rPr b="1" lang="en" sz="2600">
                <a:solidFill>
                  <a:srgbClr val="434343"/>
                </a:solidFill>
                <a:latin typeface="Courier New"/>
                <a:ea typeface="Courier New"/>
                <a:cs typeface="Courier New"/>
                <a:sym typeface="Courier New"/>
              </a:rPr>
              <a:t>AppComponent</a:t>
            </a:r>
            <a:r>
              <a:rPr lang="en" sz="2600">
                <a:solidFill>
                  <a:srgbClr val="434343"/>
                </a:solidFill>
              </a:rPr>
              <a:t>, stored in the </a:t>
            </a:r>
            <a:r>
              <a:rPr b="1" lang="en" sz="2600">
                <a:solidFill>
                  <a:srgbClr val="434343"/>
                </a:solidFill>
                <a:latin typeface="Courier New"/>
                <a:ea typeface="Courier New"/>
                <a:cs typeface="Courier New"/>
                <a:sym typeface="Courier New"/>
              </a:rPr>
              <a:t>licensePlates </a:t>
            </a:r>
            <a:r>
              <a:rPr lang="en" sz="2600">
                <a:solidFill>
                  <a:srgbClr val="434343"/>
                </a:solidFill>
              </a:rPr>
              <a:t>property.</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Using the documentation at </a:t>
            </a:r>
            <a:r>
              <a:rPr lang="en" sz="2600" u="sng">
                <a:solidFill>
                  <a:srgbClr val="434343"/>
                </a:solidFill>
              </a:rPr>
              <a:t>angular.io</a:t>
            </a:r>
            <a:r>
              <a:rPr lang="en" sz="2600">
                <a:solidFill>
                  <a:srgbClr val="434343"/>
                </a:solidFill>
              </a:rPr>
              <a:t>, figure out a way to render every other plate with a light grey background (HTML color code </a:t>
            </a:r>
            <a:r>
              <a:rPr b="1" lang="en" sz="2600">
                <a:solidFill>
                  <a:srgbClr val="434343"/>
                </a:solidFill>
              </a:rPr>
              <a:t>#F5F5F5</a:t>
            </a:r>
            <a:r>
              <a:rPr lang="en" sz="2600">
                <a:solidFill>
                  <a:srgbClr val="434343"/>
                </a:solidFill>
              </a:rPr>
              <a:t>)</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See next page for a better idea of what the end result should look like</a:t>
            </a:r>
            <a:endParaRPr sz="2600">
              <a:solidFill>
                <a:srgbClr val="434343"/>
              </a:solidFill>
            </a:endParaRPr>
          </a:p>
        </p:txBody>
      </p:sp>
      <p:pic>
        <p:nvPicPr>
          <p:cNvPr id="517" name="Google Shape;517;p88"/>
          <p:cNvPicPr preferRelativeResize="0"/>
          <p:nvPr/>
        </p:nvPicPr>
        <p:blipFill>
          <a:blip r:embed="rId3">
            <a:alphaModFix/>
          </a:blip>
          <a:stretch>
            <a:fillRect/>
          </a:stretch>
        </p:blipFill>
        <p:spPr>
          <a:xfrm>
            <a:off x="8053750" y="89150"/>
            <a:ext cx="1017450" cy="1017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DC1 -</a:t>
            </a:r>
            <a:r>
              <a:rPr lang="en"/>
              <a:t> ngFor</a:t>
            </a:r>
            <a:endParaRPr/>
          </a:p>
        </p:txBody>
      </p:sp>
      <p:pic>
        <p:nvPicPr>
          <p:cNvPr id="523" name="Google Shape;523;p89"/>
          <p:cNvPicPr preferRelativeResize="0"/>
          <p:nvPr/>
        </p:nvPicPr>
        <p:blipFill>
          <a:blip r:embed="rId3">
            <a:alphaModFix/>
          </a:blip>
          <a:stretch>
            <a:fillRect/>
          </a:stretch>
        </p:blipFill>
        <p:spPr>
          <a:xfrm>
            <a:off x="8053750" y="89150"/>
            <a:ext cx="1017450" cy="1017450"/>
          </a:xfrm>
          <a:prstGeom prst="rect">
            <a:avLst/>
          </a:prstGeom>
          <a:noFill/>
          <a:ln>
            <a:noFill/>
          </a:ln>
        </p:spPr>
      </p:pic>
      <p:pic>
        <p:nvPicPr>
          <p:cNvPr id="524" name="Google Shape;524;p89"/>
          <p:cNvPicPr preferRelativeResize="0"/>
          <p:nvPr/>
        </p:nvPicPr>
        <p:blipFill>
          <a:blip r:embed="rId4">
            <a:alphaModFix/>
          </a:blip>
          <a:stretch>
            <a:fillRect/>
          </a:stretch>
        </p:blipFill>
        <p:spPr>
          <a:xfrm>
            <a:off x="1413050" y="718300"/>
            <a:ext cx="6349924" cy="4248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5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Quick poll</a:t>
            </a:r>
            <a:endParaRPr/>
          </a:p>
        </p:txBody>
      </p:sp>
      <p:sp>
        <p:nvSpPr>
          <p:cNvPr id="200" name="Google Shape;200;p54"/>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How many of you are Java developers? C#, .Net?</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How much experience do you have with Angular?</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With Javascript? TypeScript?</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jQuery?</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Another Javascript framework? React, Backbone?</a:t>
            </a:r>
            <a:endParaRPr sz="2600">
              <a:solidFill>
                <a:srgbClr val="434343"/>
              </a:solidFill>
            </a:endParaRPr>
          </a:p>
        </p:txBody>
      </p:sp>
      <p:sp>
        <p:nvSpPr>
          <p:cNvPr id="201" name="Google Shape;201;p54"/>
          <p:cNvSpPr txBox="1"/>
          <p:nvPr/>
        </p:nvSpPr>
        <p:spPr>
          <a:xfrm>
            <a:off x="3237750" y="2810800"/>
            <a:ext cx="73437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9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*ngIf </a:t>
            </a:r>
            <a:endParaRPr/>
          </a:p>
        </p:txBody>
      </p:sp>
      <p:sp>
        <p:nvSpPr>
          <p:cNvPr id="530" name="Google Shape;530;p90"/>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Directives like Angular JS ng-show, ng-hide are replaced by HTML attribute bindings</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For instance, </a:t>
            </a:r>
            <a:r>
              <a:rPr b="1" lang="en" sz="2600">
                <a:solidFill>
                  <a:srgbClr val="434343"/>
                </a:solidFill>
                <a:latin typeface="Courier New"/>
                <a:ea typeface="Courier New"/>
                <a:cs typeface="Courier New"/>
                <a:sym typeface="Courier New"/>
              </a:rPr>
              <a:t>[hidden]=”myCondition”</a:t>
            </a:r>
            <a:endParaRPr b="1" sz="2600">
              <a:solidFill>
                <a:srgbClr val="434343"/>
              </a:solidFill>
              <a:latin typeface="Courier New"/>
              <a:ea typeface="Courier New"/>
              <a:cs typeface="Courier New"/>
              <a:sym typeface="Courier New"/>
            </a:endParaRPr>
          </a:p>
          <a:p>
            <a:pPr indent="-393700" lvl="0" marL="457200" rtl="0" algn="l">
              <a:lnSpc>
                <a:spcPct val="115000"/>
              </a:lnSpc>
              <a:spcBef>
                <a:spcPts val="0"/>
              </a:spcBef>
              <a:spcAft>
                <a:spcPts val="0"/>
              </a:spcAft>
              <a:buClr>
                <a:srgbClr val="434343"/>
              </a:buClr>
              <a:buSzPts val="2600"/>
              <a:buChar char="●"/>
            </a:pPr>
            <a:r>
              <a:rPr b="1" lang="en" sz="2600">
                <a:solidFill>
                  <a:srgbClr val="434343"/>
                </a:solidFill>
                <a:latin typeface="Courier New"/>
                <a:ea typeface="Courier New"/>
                <a:cs typeface="Courier New"/>
                <a:sym typeface="Courier New"/>
              </a:rPr>
              <a:t>*ngIf </a:t>
            </a:r>
            <a:r>
              <a:rPr lang="en" sz="2600">
                <a:solidFill>
                  <a:srgbClr val="434343"/>
                </a:solidFill>
              </a:rPr>
              <a:t>is based on DOM rather than CSS:</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p:txBody>
      </p:sp>
      <p:pic>
        <p:nvPicPr>
          <p:cNvPr descr="Screenshot 2017-11-06 15.58.25.png" id="531" name="Google Shape;531;p90"/>
          <p:cNvPicPr preferRelativeResize="0"/>
          <p:nvPr/>
        </p:nvPicPr>
        <p:blipFill>
          <a:blip r:embed="rId3">
            <a:alphaModFix/>
          </a:blip>
          <a:stretch>
            <a:fillRect/>
          </a:stretch>
        </p:blipFill>
        <p:spPr>
          <a:xfrm>
            <a:off x="1045150" y="3014400"/>
            <a:ext cx="7390799" cy="992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*ngIf - with else </a:t>
            </a:r>
            <a:endParaRPr/>
          </a:p>
        </p:txBody>
      </p:sp>
      <p:sp>
        <p:nvSpPr>
          <p:cNvPr id="537" name="Google Shape;537;p91"/>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It is also possible to have another template to render if the condition is not met:</a:t>
            </a:r>
            <a:endParaRPr sz="2600">
              <a:solidFill>
                <a:srgbClr val="434343"/>
              </a:solidFill>
            </a:endParaRPr>
          </a:p>
          <a:p>
            <a:pPr indent="0" lvl="0" marL="0" rtl="0" algn="l">
              <a:lnSpc>
                <a:spcPct val="100000"/>
              </a:lnSpc>
              <a:spcBef>
                <a:spcPts val="600"/>
              </a:spcBef>
              <a:spcAft>
                <a:spcPts val="0"/>
              </a:spcAft>
              <a:buClr>
                <a:srgbClr val="000000"/>
              </a:buClr>
              <a:buSzPts val="1100"/>
              <a:buFont typeface="Arial"/>
              <a:buNone/>
            </a:pPr>
            <a:r>
              <a:rPr b="1" lang="en">
                <a:solidFill>
                  <a:srgbClr val="000000"/>
                </a:solidFill>
                <a:latin typeface="Courier New"/>
                <a:ea typeface="Courier New"/>
                <a:cs typeface="Courier New"/>
                <a:sym typeface="Courier New"/>
              </a:rPr>
              <a:t>&lt;</a:t>
            </a:r>
            <a:r>
              <a:rPr b="1" lang="en">
                <a:solidFill>
                  <a:srgbClr val="000080"/>
                </a:solidFill>
                <a:latin typeface="Courier New"/>
                <a:ea typeface="Courier New"/>
                <a:cs typeface="Courier New"/>
                <a:sym typeface="Courier New"/>
              </a:rPr>
              <a:t>div </a:t>
            </a:r>
            <a:r>
              <a:rPr b="1" lang="en">
                <a:solidFill>
                  <a:srgbClr val="0000FF"/>
                </a:solidFill>
                <a:latin typeface="Courier New"/>
                <a:ea typeface="Courier New"/>
                <a:cs typeface="Courier New"/>
                <a:sym typeface="Courier New"/>
              </a:rPr>
              <a:t>*ngIf=</a:t>
            </a:r>
            <a:r>
              <a:rPr b="1" lang="en">
                <a:solidFill>
                  <a:srgbClr val="008000"/>
                </a:solidFill>
                <a:latin typeface="Courier New"/>
                <a:ea typeface="Courier New"/>
                <a:cs typeface="Courier New"/>
                <a:sym typeface="Courier New"/>
              </a:rPr>
              <a:t>"isValid; else </a:t>
            </a:r>
            <a:r>
              <a:rPr b="1" i="1" lang="en">
                <a:solidFill>
                  <a:srgbClr val="660E7A"/>
                </a:solidFill>
                <a:highlight>
                  <a:srgbClr val="FFD966"/>
                </a:highlight>
                <a:latin typeface="Courier New"/>
                <a:ea typeface="Courier New"/>
                <a:cs typeface="Courier New"/>
                <a:sym typeface="Courier New"/>
              </a:rPr>
              <a:t>other_content</a:t>
            </a:r>
            <a:r>
              <a:rPr b="1" lang="en">
                <a:solidFill>
                  <a:srgbClr val="008000"/>
                </a:solidFill>
                <a:latin typeface="Courier New"/>
                <a:ea typeface="Courier New"/>
                <a:cs typeface="Courier New"/>
                <a:sym typeface="Courier New"/>
              </a:rPr>
              <a:t>"</a:t>
            </a:r>
            <a:r>
              <a:rPr b="1" lang="en">
                <a:solidFill>
                  <a:srgbClr val="000000"/>
                </a:solidFill>
                <a:latin typeface="Courier New"/>
                <a:ea typeface="Courier New"/>
                <a:cs typeface="Courier New"/>
                <a:sym typeface="Courier New"/>
              </a:rPr>
              <a:t>&gt;</a:t>
            </a:r>
            <a:endParaRPr b="1">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r>
              <a:rPr b="1" lang="en">
                <a:solidFill>
                  <a:srgbClr val="000000"/>
                </a:solidFill>
                <a:latin typeface="Courier New"/>
                <a:ea typeface="Courier New"/>
                <a:cs typeface="Courier New"/>
                <a:sym typeface="Courier New"/>
              </a:rPr>
              <a:t> 	content here ...</a:t>
            </a:r>
            <a:endParaRPr b="1">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r>
              <a:rPr b="1" lang="en">
                <a:solidFill>
                  <a:srgbClr val="000000"/>
                </a:solidFill>
                <a:latin typeface="Courier New"/>
                <a:ea typeface="Courier New"/>
                <a:cs typeface="Courier New"/>
                <a:sym typeface="Courier New"/>
              </a:rPr>
              <a:t>&lt;/</a:t>
            </a:r>
            <a:r>
              <a:rPr b="1" lang="en">
                <a:solidFill>
                  <a:srgbClr val="000080"/>
                </a:solidFill>
                <a:latin typeface="Courier New"/>
                <a:ea typeface="Courier New"/>
                <a:cs typeface="Courier New"/>
                <a:sym typeface="Courier New"/>
              </a:rPr>
              <a:t>div</a:t>
            </a:r>
            <a:r>
              <a:rPr b="1" lang="en">
                <a:solidFill>
                  <a:srgbClr val="000000"/>
                </a:solidFill>
                <a:latin typeface="Courier New"/>
                <a:ea typeface="Courier New"/>
                <a:cs typeface="Courier New"/>
                <a:sym typeface="Courier New"/>
              </a:rPr>
              <a:t>&gt;</a:t>
            </a:r>
            <a:endParaRPr b="1">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r>
              <a:t/>
            </a:r>
            <a:endParaRPr b="1">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r>
              <a:rPr b="1" lang="en">
                <a:solidFill>
                  <a:srgbClr val="000000"/>
                </a:solidFill>
                <a:latin typeface="Courier New"/>
                <a:ea typeface="Courier New"/>
                <a:cs typeface="Courier New"/>
                <a:sym typeface="Courier New"/>
              </a:rPr>
              <a:t>&lt;</a:t>
            </a:r>
            <a:r>
              <a:rPr b="1" lang="en">
                <a:solidFill>
                  <a:srgbClr val="000080"/>
                </a:solidFill>
                <a:latin typeface="Courier New"/>
                <a:ea typeface="Courier New"/>
                <a:cs typeface="Courier New"/>
                <a:sym typeface="Courier New"/>
              </a:rPr>
              <a:t>ng-template </a:t>
            </a:r>
            <a:r>
              <a:rPr b="1" lang="en">
                <a:solidFill>
                  <a:srgbClr val="0000FF"/>
                </a:solidFill>
                <a:highlight>
                  <a:srgbClr val="FFD966"/>
                </a:highlight>
                <a:latin typeface="Courier New"/>
                <a:ea typeface="Courier New"/>
                <a:cs typeface="Courier New"/>
                <a:sym typeface="Courier New"/>
              </a:rPr>
              <a:t>#other_content</a:t>
            </a:r>
            <a:r>
              <a:rPr b="1" lang="en">
                <a:solidFill>
                  <a:srgbClr val="000000"/>
                </a:solidFill>
                <a:latin typeface="Courier New"/>
                <a:ea typeface="Courier New"/>
                <a:cs typeface="Courier New"/>
                <a:sym typeface="Courier New"/>
              </a:rPr>
              <a:t>&gt;</a:t>
            </a:r>
            <a:endParaRPr b="1">
              <a:solidFill>
                <a:srgbClr val="000000"/>
              </a:solidFill>
              <a:latin typeface="Courier New"/>
              <a:ea typeface="Courier New"/>
              <a:cs typeface="Courier New"/>
              <a:sym typeface="Courier New"/>
            </a:endParaRPr>
          </a:p>
          <a:p>
            <a:pPr indent="457200" lvl="0" marL="0" rtl="0" algn="l">
              <a:lnSpc>
                <a:spcPct val="100000"/>
              </a:lnSpc>
              <a:spcBef>
                <a:spcPts val="600"/>
              </a:spcBef>
              <a:spcAft>
                <a:spcPts val="0"/>
              </a:spcAft>
              <a:buClr>
                <a:srgbClr val="000000"/>
              </a:buClr>
              <a:buSzPts val="1100"/>
              <a:buFont typeface="Arial"/>
              <a:buNone/>
            </a:pPr>
            <a:r>
              <a:rPr b="1" lang="en">
                <a:solidFill>
                  <a:srgbClr val="000000"/>
                </a:solidFill>
                <a:latin typeface="Courier New"/>
                <a:ea typeface="Courier New"/>
                <a:cs typeface="Courier New"/>
                <a:sym typeface="Courier New"/>
              </a:rPr>
              <a:t>other content here…</a:t>
            </a:r>
            <a:endParaRPr b="1">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r>
              <a:rPr b="1" lang="en">
                <a:solidFill>
                  <a:srgbClr val="000000"/>
                </a:solidFill>
                <a:latin typeface="Courier New"/>
                <a:ea typeface="Courier New"/>
                <a:cs typeface="Courier New"/>
                <a:sym typeface="Courier New"/>
              </a:rPr>
              <a:t>&lt;/</a:t>
            </a:r>
            <a:r>
              <a:rPr b="1" lang="en">
                <a:solidFill>
                  <a:srgbClr val="000080"/>
                </a:solidFill>
                <a:latin typeface="Courier New"/>
                <a:ea typeface="Courier New"/>
                <a:cs typeface="Courier New"/>
                <a:sym typeface="Courier New"/>
              </a:rPr>
              <a:t>ng-template</a:t>
            </a:r>
            <a:r>
              <a:rPr b="1" lang="en">
                <a:solidFill>
                  <a:srgbClr val="000000"/>
                </a:solidFill>
                <a:latin typeface="Courier New"/>
                <a:ea typeface="Courier New"/>
                <a:cs typeface="Courier New"/>
                <a:sym typeface="Courier New"/>
              </a:rPr>
              <a:t>&gt;</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92"/>
          <p:cNvPicPr preferRelativeResize="0"/>
          <p:nvPr/>
        </p:nvPicPr>
        <p:blipFill>
          <a:blip r:embed="rId3">
            <a:alphaModFix/>
          </a:blip>
          <a:stretch>
            <a:fillRect/>
          </a:stretch>
        </p:blipFill>
        <p:spPr>
          <a:xfrm>
            <a:off x="7971488" y="79713"/>
            <a:ext cx="1115567" cy="1115567"/>
          </a:xfrm>
          <a:prstGeom prst="rect">
            <a:avLst/>
          </a:prstGeom>
          <a:noFill/>
          <a:ln>
            <a:noFill/>
          </a:ln>
        </p:spPr>
      </p:pic>
      <p:sp>
        <p:nvSpPr>
          <p:cNvPr id="543" name="Google Shape;543;p9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ngClass directive</a:t>
            </a:r>
            <a:endParaRPr/>
          </a:p>
        </p:txBody>
      </p:sp>
      <p:sp>
        <p:nvSpPr>
          <p:cNvPr id="544" name="Google Shape;544;p92"/>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While we can bind expressions to both style and class HTML attributes, ngClass allows us to apply multiple styles conditionally</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p:txBody>
      </p:sp>
      <p:pic>
        <p:nvPicPr>
          <p:cNvPr descr="Screenshot 2017-11-06 16.09.25.png" id="545" name="Google Shape;545;p92"/>
          <p:cNvPicPr preferRelativeResize="0"/>
          <p:nvPr/>
        </p:nvPicPr>
        <p:blipFill>
          <a:blip r:embed="rId4">
            <a:alphaModFix/>
          </a:blip>
          <a:stretch>
            <a:fillRect/>
          </a:stretch>
        </p:blipFill>
        <p:spPr>
          <a:xfrm>
            <a:off x="1327375" y="2969775"/>
            <a:ext cx="6613149" cy="2184275"/>
          </a:xfrm>
          <a:prstGeom prst="rect">
            <a:avLst/>
          </a:prstGeom>
          <a:noFill/>
          <a:ln>
            <a:noFill/>
          </a:ln>
        </p:spPr>
      </p:pic>
      <p:pic>
        <p:nvPicPr>
          <p:cNvPr descr="Screenshot 2017-11-06 16.10.39.png" id="546" name="Google Shape;546;p92"/>
          <p:cNvPicPr preferRelativeResize="0"/>
          <p:nvPr/>
        </p:nvPicPr>
        <p:blipFill>
          <a:blip r:embed="rId5">
            <a:alphaModFix/>
          </a:blip>
          <a:stretch>
            <a:fillRect/>
          </a:stretch>
        </p:blipFill>
        <p:spPr>
          <a:xfrm>
            <a:off x="655075" y="2262775"/>
            <a:ext cx="7837399" cy="690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ngStyle directive</a:t>
            </a:r>
            <a:endParaRPr/>
          </a:p>
        </p:txBody>
      </p:sp>
      <p:sp>
        <p:nvSpPr>
          <p:cNvPr id="552" name="Google Shape;552;p93"/>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b="1" lang="en" sz="2600">
                <a:solidFill>
                  <a:srgbClr val="434343"/>
                </a:solidFill>
                <a:latin typeface="Courier New"/>
                <a:ea typeface="Courier New"/>
                <a:cs typeface="Courier New"/>
                <a:sym typeface="Courier New"/>
              </a:rPr>
              <a:t>ngStyle </a:t>
            </a:r>
            <a:r>
              <a:rPr lang="en" sz="2600">
                <a:solidFill>
                  <a:srgbClr val="434343"/>
                </a:solidFill>
              </a:rPr>
              <a:t>is similar to </a:t>
            </a:r>
            <a:r>
              <a:rPr b="1" lang="en" sz="2600">
                <a:solidFill>
                  <a:srgbClr val="434343"/>
                </a:solidFill>
                <a:latin typeface="Courier New"/>
                <a:ea typeface="Courier New"/>
                <a:cs typeface="Courier New"/>
                <a:sym typeface="Courier New"/>
              </a:rPr>
              <a:t>ngClass</a:t>
            </a:r>
            <a:r>
              <a:rPr lang="en" sz="2600">
                <a:solidFill>
                  <a:srgbClr val="434343"/>
                </a:solidFill>
              </a:rPr>
              <a:t>. It allows us to tweak several </a:t>
            </a:r>
            <a:r>
              <a:rPr b="1" lang="en" sz="2600">
                <a:solidFill>
                  <a:srgbClr val="434343"/>
                </a:solidFill>
                <a:latin typeface="Courier New"/>
                <a:ea typeface="Courier New"/>
                <a:cs typeface="Courier New"/>
                <a:sym typeface="Courier New"/>
              </a:rPr>
              <a:t>style</a:t>
            </a:r>
            <a:r>
              <a:rPr b="1" lang="en" sz="2600">
                <a:solidFill>
                  <a:srgbClr val="434343"/>
                </a:solidFill>
              </a:rPr>
              <a:t> </a:t>
            </a:r>
            <a:r>
              <a:rPr lang="en" sz="2600">
                <a:solidFill>
                  <a:srgbClr val="434343"/>
                </a:solidFill>
              </a:rPr>
              <a:t>properties conditionally.</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p:txBody>
      </p:sp>
      <p:pic>
        <p:nvPicPr>
          <p:cNvPr descr="Screenshot 2017-11-06 16.14.04.png" id="553" name="Google Shape;553;p93"/>
          <p:cNvPicPr preferRelativeResize="0"/>
          <p:nvPr/>
        </p:nvPicPr>
        <p:blipFill>
          <a:blip r:embed="rId3">
            <a:alphaModFix/>
          </a:blip>
          <a:stretch>
            <a:fillRect/>
          </a:stretch>
        </p:blipFill>
        <p:spPr>
          <a:xfrm>
            <a:off x="343236" y="2954225"/>
            <a:ext cx="8457537" cy="1950025"/>
          </a:xfrm>
          <a:prstGeom prst="rect">
            <a:avLst/>
          </a:prstGeom>
          <a:noFill/>
          <a:ln>
            <a:noFill/>
          </a:ln>
        </p:spPr>
      </p:pic>
      <p:pic>
        <p:nvPicPr>
          <p:cNvPr descr="Screenshot 2017-11-06 16.14.57.png" id="554" name="Google Shape;554;p93"/>
          <p:cNvPicPr preferRelativeResize="0"/>
          <p:nvPr/>
        </p:nvPicPr>
        <p:blipFill>
          <a:blip r:embed="rId4">
            <a:alphaModFix/>
          </a:blip>
          <a:stretch>
            <a:fillRect/>
          </a:stretch>
        </p:blipFill>
        <p:spPr>
          <a:xfrm>
            <a:off x="534275" y="2161225"/>
            <a:ext cx="7914476" cy="538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94"/>
          <p:cNvPicPr preferRelativeResize="0"/>
          <p:nvPr/>
        </p:nvPicPr>
        <p:blipFill>
          <a:blip r:embed="rId3">
            <a:alphaModFix/>
          </a:blip>
          <a:stretch>
            <a:fillRect/>
          </a:stretch>
        </p:blipFill>
        <p:spPr>
          <a:xfrm>
            <a:off x="7971488" y="79713"/>
            <a:ext cx="1115567" cy="1115567"/>
          </a:xfrm>
          <a:prstGeom prst="rect">
            <a:avLst/>
          </a:prstGeom>
          <a:noFill/>
          <a:ln>
            <a:noFill/>
          </a:ln>
        </p:spPr>
      </p:pic>
      <p:sp>
        <p:nvSpPr>
          <p:cNvPr id="560" name="Google Shape;560;p9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ngSwitch</a:t>
            </a:r>
            <a:endParaRPr/>
          </a:p>
        </p:txBody>
      </p:sp>
      <p:sp>
        <p:nvSpPr>
          <p:cNvPr id="561" name="Google Shape;561;p94"/>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Switch-case implementation for Angular</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Allows to display content conditionally:</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p:txBody>
      </p:sp>
      <p:pic>
        <p:nvPicPr>
          <p:cNvPr descr="Screenshot 2017-11-06 16.01.18.png" id="562" name="Google Shape;562;p94"/>
          <p:cNvPicPr preferRelativeResize="0"/>
          <p:nvPr/>
        </p:nvPicPr>
        <p:blipFill>
          <a:blip r:embed="rId4">
            <a:alphaModFix/>
          </a:blip>
          <a:stretch>
            <a:fillRect/>
          </a:stretch>
        </p:blipFill>
        <p:spPr>
          <a:xfrm>
            <a:off x="189625" y="2204250"/>
            <a:ext cx="8764744" cy="1948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create a custom directive?</a:t>
            </a:r>
            <a:endParaRPr/>
          </a:p>
        </p:txBody>
      </p:sp>
      <p:sp>
        <p:nvSpPr>
          <p:cNvPr id="568" name="Google Shape;568;p95"/>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A directive is a class with an annotation</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We can inject a reference to the DOM element it is applied to, along with a renderer object:</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p:txBody>
      </p:sp>
      <p:pic>
        <p:nvPicPr>
          <p:cNvPr id="569" name="Google Shape;569;p95"/>
          <p:cNvPicPr preferRelativeResize="0"/>
          <p:nvPr/>
        </p:nvPicPr>
        <p:blipFill>
          <a:blip r:embed="rId3">
            <a:alphaModFix/>
          </a:blip>
          <a:stretch>
            <a:fillRect/>
          </a:stretch>
        </p:blipFill>
        <p:spPr>
          <a:xfrm>
            <a:off x="733425" y="2390625"/>
            <a:ext cx="7677150" cy="260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bindings in directives</a:t>
            </a:r>
            <a:endParaRPr/>
          </a:p>
        </p:txBody>
      </p:sp>
      <p:sp>
        <p:nvSpPr>
          <p:cNvPr id="575" name="Google Shape;575;p96"/>
          <p:cNvSpPr txBox="1"/>
          <p:nvPr>
            <p:ph idx="4294967295" type="body"/>
          </p:nvPr>
        </p:nvSpPr>
        <p:spPr>
          <a:xfrm>
            <a:off x="457200" y="891300"/>
            <a:ext cx="8229600" cy="4034400"/>
          </a:xfrm>
          <a:prstGeom prst="rect">
            <a:avLst/>
          </a:prstGeom>
          <a:noFill/>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Directives don’t have any HTML template so we cannot use [] or () to create data bindings.</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That’s why there are two specific decorators to do that:</a:t>
            </a:r>
            <a:endParaRPr sz="2600">
              <a:solidFill>
                <a:srgbClr val="434343"/>
              </a:solidFill>
            </a:endParaRPr>
          </a:p>
          <a:p>
            <a:pPr indent="0" lvl="0" marL="2286000" rtl="0" algn="l">
              <a:lnSpc>
                <a:spcPct val="100000"/>
              </a:lnSpc>
              <a:spcBef>
                <a:spcPts val="600"/>
              </a:spcBef>
              <a:spcAft>
                <a:spcPts val="0"/>
              </a:spcAft>
              <a:buNone/>
            </a:pPr>
            <a:r>
              <a:rPr b="1" lang="en">
                <a:solidFill>
                  <a:srgbClr val="808000"/>
                </a:solidFill>
                <a:highlight>
                  <a:srgbClr val="FFD966"/>
                </a:highlight>
                <a:latin typeface="Courier New"/>
                <a:ea typeface="Courier New"/>
                <a:cs typeface="Courier New"/>
                <a:sym typeface="Courier New"/>
              </a:rPr>
              <a:t>@HostBinding</a:t>
            </a:r>
            <a:r>
              <a:rPr b="1" lang="en">
                <a:solidFill>
                  <a:srgbClr val="000000"/>
                </a:solidFill>
                <a:latin typeface="Courier New"/>
                <a:ea typeface="Courier New"/>
                <a:cs typeface="Courier New"/>
                <a:sym typeface="Courier New"/>
              </a:rPr>
              <a:t>(</a:t>
            </a:r>
            <a:r>
              <a:rPr b="1" lang="en">
                <a:solidFill>
                  <a:srgbClr val="008000"/>
                </a:solidFill>
                <a:latin typeface="Courier New"/>
                <a:ea typeface="Courier New"/>
                <a:cs typeface="Courier New"/>
                <a:sym typeface="Courier New"/>
              </a:rPr>
              <a:t>'style.color'</a:t>
            </a:r>
            <a:r>
              <a:rPr b="1" lang="en">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2286000" rtl="0" algn="l">
              <a:lnSpc>
                <a:spcPct val="100000"/>
              </a:lnSpc>
              <a:spcBef>
                <a:spcPts val="600"/>
              </a:spcBef>
              <a:spcAft>
                <a:spcPts val="0"/>
              </a:spcAft>
              <a:buNone/>
            </a:pPr>
            <a:r>
              <a:rPr b="1" lang="en">
                <a:solidFill>
                  <a:srgbClr val="660E7A"/>
                </a:solidFill>
                <a:latin typeface="Courier New"/>
                <a:ea typeface="Courier New"/>
                <a:cs typeface="Courier New"/>
                <a:sym typeface="Courier New"/>
              </a:rPr>
              <a:t>color </a:t>
            </a:r>
            <a:r>
              <a:rPr b="1" lang="en">
                <a:solidFill>
                  <a:srgbClr val="000000"/>
                </a:solidFill>
                <a:latin typeface="Courier New"/>
                <a:ea typeface="Courier New"/>
                <a:cs typeface="Courier New"/>
                <a:sym typeface="Courier New"/>
              </a:rPr>
              <a:t>= </a:t>
            </a:r>
            <a:r>
              <a:rPr b="1" lang="en">
                <a:solidFill>
                  <a:srgbClr val="008000"/>
                </a:solidFill>
                <a:latin typeface="Courier New"/>
                <a:ea typeface="Courier New"/>
                <a:cs typeface="Courier New"/>
                <a:sym typeface="Courier New"/>
              </a:rPr>
              <a:t>'red'</a:t>
            </a:r>
            <a:r>
              <a:rPr b="1" lang="en">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2286000" rtl="0" algn="l">
              <a:lnSpc>
                <a:spcPct val="100000"/>
              </a:lnSpc>
              <a:spcBef>
                <a:spcPts val="600"/>
              </a:spcBef>
              <a:spcAft>
                <a:spcPts val="0"/>
              </a:spcAft>
              <a:buNone/>
            </a:pPr>
            <a:r>
              <a:t/>
            </a:r>
            <a:endParaRPr b="1">
              <a:solidFill>
                <a:srgbClr val="000000"/>
              </a:solidFill>
              <a:highlight>
                <a:schemeClr val="lt1"/>
              </a:highlight>
              <a:latin typeface="Courier New"/>
              <a:ea typeface="Courier New"/>
              <a:cs typeface="Courier New"/>
              <a:sym typeface="Courier New"/>
            </a:endParaRPr>
          </a:p>
          <a:p>
            <a:pPr indent="0" lvl="0" marL="2286000" rtl="0" algn="l">
              <a:lnSpc>
                <a:spcPct val="100000"/>
              </a:lnSpc>
              <a:spcBef>
                <a:spcPts val="600"/>
              </a:spcBef>
              <a:spcAft>
                <a:spcPts val="0"/>
              </a:spcAft>
              <a:buNone/>
            </a:pPr>
            <a:r>
              <a:rPr b="1" lang="en">
                <a:solidFill>
                  <a:srgbClr val="808000"/>
                </a:solidFill>
                <a:highlight>
                  <a:srgbClr val="FFD966"/>
                </a:highlight>
                <a:latin typeface="Courier New"/>
                <a:ea typeface="Courier New"/>
                <a:cs typeface="Courier New"/>
                <a:sym typeface="Courier New"/>
              </a:rPr>
              <a:t>@HostListener</a:t>
            </a:r>
            <a:r>
              <a:rPr b="1" lang="en">
                <a:solidFill>
                  <a:srgbClr val="000000"/>
                </a:solidFill>
                <a:latin typeface="Courier New"/>
                <a:ea typeface="Courier New"/>
                <a:cs typeface="Courier New"/>
                <a:sym typeface="Courier New"/>
              </a:rPr>
              <a:t>(</a:t>
            </a:r>
            <a:r>
              <a:rPr b="1" lang="en">
                <a:solidFill>
                  <a:srgbClr val="008000"/>
                </a:solidFill>
                <a:latin typeface="Courier New"/>
                <a:ea typeface="Courier New"/>
                <a:cs typeface="Courier New"/>
                <a:sym typeface="Courier New"/>
              </a:rPr>
              <a:t>'click'</a:t>
            </a:r>
            <a:r>
              <a:rPr b="1" lang="en">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2286000" rtl="0" algn="l">
              <a:lnSpc>
                <a:spcPct val="100000"/>
              </a:lnSpc>
              <a:spcBef>
                <a:spcPts val="600"/>
              </a:spcBef>
              <a:spcAft>
                <a:spcPts val="0"/>
              </a:spcAft>
              <a:buNone/>
            </a:pPr>
            <a:r>
              <a:rPr b="1" lang="en">
                <a:solidFill>
                  <a:srgbClr val="7A7A43"/>
                </a:solidFill>
                <a:latin typeface="Courier New"/>
                <a:ea typeface="Courier New"/>
                <a:cs typeface="Courier New"/>
                <a:sym typeface="Courier New"/>
              </a:rPr>
              <a:t>onClick</a:t>
            </a:r>
            <a:r>
              <a:rPr b="1" lang="en">
                <a:solidFill>
                  <a:srgbClr val="000000"/>
                </a:solidFill>
                <a:latin typeface="Courier New"/>
                <a:ea typeface="Courier New"/>
                <a:cs typeface="Courier New"/>
                <a:sym typeface="Courier New"/>
              </a:rPr>
              <a:t>() {</a:t>
            </a:r>
            <a:endParaRPr b="1">
              <a:solidFill>
                <a:srgbClr val="000000"/>
              </a:solidFill>
              <a:latin typeface="Courier New"/>
              <a:ea typeface="Courier New"/>
              <a:cs typeface="Courier New"/>
              <a:sym typeface="Courier New"/>
            </a:endParaRPr>
          </a:p>
          <a:p>
            <a:pPr indent="0" lvl="0" marL="2286000" rtl="0" algn="l">
              <a:lnSpc>
                <a:spcPct val="100000"/>
              </a:lnSpc>
              <a:spcBef>
                <a:spcPts val="600"/>
              </a:spcBef>
              <a:spcAft>
                <a:spcPts val="0"/>
              </a:spcAft>
              <a:buNone/>
            </a:pPr>
            <a:r>
              <a:rPr b="1" lang="en">
                <a:solidFill>
                  <a:srgbClr val="000000"/>
                </a:solidFill>
                <a:latin typeface="Courier New"/>
                <a:ea typeface="Courier New"/>
                <a:cs typeface="Courier New"/>
                <a:sym typeface="Courier New"/>
              </a:rPr>
              <a:t> </a:t>
            </a:r>
            <a:r>
              <a:rPr b="1" i="1" lang="en">
                <a:solidFill>
                  <a:srgbClr val="808080"/>
                </a:solidFill>
                <a:latin typeface="Courier New"/>
                <a:ea typeface="Courier New"/>
                <a:cs typeface="Courier New"/>
                <a:sym typeface="Courier New"/>
              </a:rPr>
              <a:t>// Do something on click</a:t>
            </a:r>
            <a:endParaRPr b="1" i="1">
              <a:solidFill>
                <a:srgbClr val="808080"/>
              </a:solidFill>
              <a:latin typeface="Courier New"/>
              <a:ea typeface="Courier New"/>
              <a:cs typeface="Courier New"/>
              <a:sym typeface="Courier New"/>
            </a:endParaRPr>
          </a:p>
          <a:p>
            <a:pPr indent="0" lvl="0" marL="2286000" rtl="0" algn="l">
              <a:lnSpc>
                <a:spcPct val="100000"/>
              </a:lnSpc>
              <a:spcBef>
                <a:spcPts val="600"/>
              </a:spcBef>
              <a:spcAft>
                <a:spcPts val="0"/>
              </a:spcAft>
              <a:buNone/>
            </a:pPr>
            <a:r>
              <a:rPr b="1" lang="en">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rgbClr val="000000"/>
              </a:buClr>
              <a:buSzPts val="1100"/>
              <a:buFont typeface="Arial"/>
              <a:buNone/>
            </a:pPr>
            <a:r>
              <a:t/>
            </a:r>
            <a:endParaRPr b="1" sz="1600">
              <a:solidFill>
                <a:srgbClr val="808000"/>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bindings in directives</a:t>
            </a:r>
            <a:endParaRPr/>
          </a:p>
        </p:txBody>
      </p:sp>
      <p:sp>
        <p:nvSpPr>
          <p:cNvPr id="581" name="Google Shape;581;p97"/>
          <p:cNvSpPr txBox="1"/>
          <p:nvPr>
            <p:ph idx="4294967295" type="body"/>
          </p:nvPr>
        </p:nvSpPr>
        <p:spPr>
          <a:xfrm>
            <a:off x="457200" y="891300"/>
            <a:ext cx="8229600" cy="4034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000000"/>
                </a:solidFill>
              </a:rPr>
              <a:t>Another option to create data bindings in directives is to use the host property in the </a:t>
            </a:r>
            <a:r>
              <a:rPr b="1" lang="en" sz="2600">
                <a:solidFill>
                  <a:srgbClr val="000000"/>
                </a:solidFill>
                <a:latin typeface="Courier New"/>
                <a:ea typeface="Courier New"/>
                <a:cs typeface="Courier New"/>
                <a:sym typeface="Courier New"/>
              </a:rPr>
              <a:t>@Directive</a:t>
            </a:r>
            <a:r>
              <a:rPr lang="en" sz="2600">
                <a:solidFill>
                  <a:srgbClr val="000000"/>
                </a:solidFill>
              </a:rPr>
              <a:t> decorator as shown below:</a:t>
            </a:r>
            <a:endParaRPr sz="2600">
              <a:solidFill>
                <a:srgbClr val="000000"/>
              </a:solidFill>
            </a:endParaRPr>
          </a:p>
          <a:p>
            <a:pPr indent="0" lvl="0" marL="1828800" rtl="0" algn="l">
              <a:lnSpc>
                <a:spcPct val="100000"/>
              </a:lnSpc>
              <a:spcBef>
                <a:spcPts val="600"/>
              </a:spcBef>
              <a:spcAft>
                <a:spcPts val="0"/>
              </a:spcAft>
              <a:buClr>
                <a:srgbClr val="000000"/>
              </a:buClr>
              <a:buSzPts val="1100"/>
              <a:buFont typeface="Arial"/>
              <a:buNone/>
            </a:pPr>
            <a:r>
              <a:rPr b="1" lang="en" sz="1600">
                <a:solidFill>
                  <a:srgbClr val="808000"/>
                </a:solidFill>
                <a:latin typeface="Courier New"/>
                <a:ea typeface="Courier New"/>
                <a:cs typeface="Courier New"/>
                <a:sym typeface="Courier New"/>
              </a:rPr>
              <a:t>@Directive</a:t>
            </a:r>
            <a:r>
              <a:rPr b="1" lang="en"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600">
                <a:solidFill>
                  <a:srgbClr val="000000"/>
                </a:solidFill>
                <a:latin typeface="Courier New"/>
                <a:ea typeface="Courier New"/>
                <a:cs typeface="Courier New"/>
                <a:sym typeface="Courier New"/>
              </a:rPr>
              <a:t> </a:t>
            </a:r>
            <a:r>
              <a:rPr b="1" lang="en" sz="1600">
                <a:solidFill>
                  <a:srgbClr val="660E7A"/>
                </a:solidFill>
                <a:latin typeface="Courier New"/>
                <a:ea typeface="Courier New"/>
                <a:cs typeface="Courier New"/>
                <a:sym typeface="Courier New"/>
              </a:rPr>
              <a:t>selector</a:t>
            </a:r>
            <a:r>
              <a:rPr b="1" lang="en" sz="1600">
                <a:solidFill>
                  <a:srgbClr val="000000"/>
                </a:solidFill>
                <a:latin typeface="Courier New"/>
                <a:ea typeface="Courier New"/>
                <a:cs typeface="Courier New"/>
                <a:sym typeface="Courier New"/>
              </a:rPr>
              <a:t>: </a:t>
            </a:r>
            <a:r>
              <a:rPr b="1" lang="en" sz="1600">
                <a:solidFill>
                  <a:srgbClr val="008000"/>
                </a:solidFill>
                <a:latin typeface="Courier New"/>
                <a:ea typeface="Courier New"/>
                <a:cs typeface="Courier New"/>
                <a:sym typeface="Courier New"/>
              </a:rPr>
              <a:t>'[countClicks]'</a:t>
            </a:r>
            <a:r>
              <a:rPr b="1" lang="en"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600">
                <a:solidFill>
                  <a:srgbClr val="000000"/>
                </a:solidFill>
                <a:latin typeface="Courier New"/>
                <a:ea typeface="Courier New"/>
                <a:cs typeface="Courier New"/>
                <a:sym typeface="Courier New"/>
              </a:rPr>
              <a:t> </a:t>
            </a:r>
            <a:r>
              <a:rPr b="1" lang="en" sz="1600">
                <a:solidFill>
                  <a:srgbClr val="660E7A"/>
                </a:solidFill>
                <a:latin typeface="Courier New"/>
                <a:ea typeface="Courier New"/>
                <a:cs typeface="Courier New"/>
                <a:sym typeface="Courier New"/>
              </a:rPr>
              <a:t>host</a:t>
            </a:r>
            <a:r>
              <a:rPr b="1" lang="en"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600">
                <a:solidFill>
                  <a:srgbClr val="000000"/>
                </a:solidFill>
                <a:latin typeface="Courier New"/>
                <a:ea typeface="Courier New"/>
                <a:cs typeface="Courier New"/>
                <a:sym typeface="Courier New"/>
              </a:rPr>
              <a:t>   </a:t>
            </a:r>
            <a:r>
              <a:rPr b="1" lang="en" sz="1600">
                <a:solidFill>
                  <a:srgbClr val="008000"/>
                </a:solidFill>
                <a:latin typeface="Courier New"/>
                <a:ea typeface="Courier New"/>
                <a:cs typeface="Courier New"/>
                <a:sym typeface="Courier New"/>
              </a:rPr>
              <a:t>'(click)'</a:t>
            </a:r>
            <a:r>
              <a:rPr b="1" lang="en" sz="1600">
                <a:solidFill>
                  <a:srgbClr val="000000"/>
                </a:solidFill>
                <a:latin typeface="Courier New"/>
                <a:ea typeface="Courier New"/>
                <a:cs typeface="Courier New"/>
                <a:sym typeface="Courier New"/>
              </a:rPr>
              <a:t>: </a:t>
            </a:r>
            <a:r>
              <a:rPr b="1" lang="en" sz="1600">
                <a:solidFill>
                  <a:srgbClr val="008000"/>
                </a:solidFill>
                <a:latin typeface="Courier New"/>
                <a:ea typeface="Courier New"/>
                <a:cs typeface="Courier New"/>
                <a:sym typeface="Courier New"/>
              </a:rPr>
              <a:t>'</a:t>
            </a:r>
            <a:r>
              <a:rPr b="1" lang="en" sz="1600">
                <a:solidFill>
                  <a:srgbClr val="7A7A43"/>
                </a:solidFill>
                <a:latin typeface="Courier New"/>
                <a:ea typeface="Courier New"/>
                <a:cs typeface="Courier New"/>
                <a:sym typeface="Courier New"/>
              </a:rPr>
              <a:t>onClick</a:t>
            </a:r>
            <a:r>
              <a:rPr b="1" lang="en" sz="1600">
                <a:solidFill>
                  <a:srgbClr val="008000"/>
                </a:solidFill>
                <a:latin typeface="Courier New"/>
                <a:ea typeface="Courier New"/>
                <a:cs typeface="Courier New"/>
                <a:sym typeface="Courier New"/>
              </a:rPr>
              <a:t>()'</a:t>
            </a:r>
            <a:r>
              <a:rPr b="1" lang="en"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600">
                <a:solidFill>
                  <a:srgbClr val="000000"/>
                </a:solidFill>
                <a:latin typeface="Courier New"/>
                <a:ea typeface="Courier New"/>
                <a:cs typeface="Courier New"/>
                <a:sym typeface="Courier New"/>
              </a:rPr>
              <a:t>   </a:t>
            </a:r>
            <a:r>
              <a:rPr b="1" lang="en" sz="1600">
                <a:solidFill>
                  <a:srgbClr val="008000"/>
                </a:solidFill>
                <a:latin typeface="Courier New"/>
                <a:ea typeface="Courier New"/>
                <a:cs typeface="Courier New"/>
                <a:sym typeface="Courier New"/>
              </a:rPr>
              <a:t>'[style.color]'</a:t>
            </a:r>
            <a:r>
              <a:rPr b="1" lang="en" sz="1600">
                <a:solidFill>
                  <a:srgbClr val="000000"/>
                </a:solidFill>
                <a:latin typeface="Courier New"/>
                <a:ea typeface="Courier New"/>
                <a:cs typeface="Courier New"/>
                <a:sym typeface="Courier New"/>
              </a:rPr>
              <a:t>: </a:t>
            </a:r>
            <a:r>
              <a:rPr b="1" lang="en" sz="1600">
                <a:solidFill>
                  <a:srgbClr val="008000"/>
                </a:solidFill>
                <a:latin typeface="Courier New"/>
                <a:ea typeface="Courier New"/>
                <a:cs typeface="Courier New"/>
                <a:sym typeface="Courier New"/>
              </a:rPr>
              <a:t>'</a:t>
            </a:r>
            <a:r>
              <a:rPr b="1" lang="en" sz="1600">
                <a:solidFill>
                  <a:srgbClr val="660E7A"/>
                </a:solidFill>
                <a:latin typeface="Courier New"/>
                <a:ea typeface="Courier New"/>
                <a:cs typeface="Courier New"/>
                <a:sym typeface="Courier New"/>
              </a:rPr>
              <a:t>color</a:t>
            </a:r>
            <a:r>
              <a:rPr b="1" lang="en" sz="1600">
                <a:solidFill>
                  <a:srgbClr val="008000"/>
                </a:solidFill>
                <a:latin typeface="Courier New"/>
                <a:ea typeface="Courier New"/>
                <a:cs typeface="Courier New"/>
                <a:sym typeface="Courier New"/>
              </a:rPr>
              <a:t>'</a:t>
            </a:r>
            <a:endParaRPr b="1" sz="1600">
              <a:solidFill>
                <a:srgbClr val="008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600">
                <a:solidFill>
                  <a:srgbClr val="008000"/>
                </a:solidFill>
                <a:latin typeface="Courier New"/>
                <a:ea typeface="Courier New"/>
                <a:cs typeface="Courier New"/>
                <a:sym typeface="Courier New"/>
              </a:rPr>
              <a:t> </a:t>
            </a:r>
            <a:r>
              <a:rPr b="1" lang="en"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600">
                <a:solidFill>
                  <a:srgbClr val="000080"/>
                </a:solidFill>
                <a:latin typeface="Courier New"/>
                <a:ea typeface="Courier New"/>
                <a:cs typeface="Courier New"/>
                <a:sym typeface="Courier New"/>
              </a:rPr>
              <a:t>export class </a:t>
            </a:r>
            <a:r>
              <a:rPr b="1" lang="en" sz="1600">
                <a:solidFill>
                  <a:srgbClr val="000000"/>
                </a:solidFill>
                <a:latin typeface="Courier New"/>
                <a:ea typeface="Courier New"/>
                <a:cs typeface="Courier New"/>
                <a:sym typeface="Courier New"/>
              </a:rPr>
              <a:t>CountClicks {</a:t>
            </a:r>
            <a:endParaRPr sz="1600">
              <a:solidFill>
                <a:srgbClr val="000000"/>
              </a:solidFill>
            </a:endParaRPr>
          </a:p>
          <a:p>
            <a:pPr indent="0" lvl="0" marL="457200" rtl="0" algn="l">
              <a:lnSpc>
                <a:spcPct val="115000"/>
              </a:lnSpc>
              <a:spcBef>
                <a:spcPts val="0"/>
              </a:spcBef>
              <a:spcAft>
                <a:spcPts val="0"/>
              </a:spcAft>
              <a:buNone/>
            </a:pPr>
            <a:r>
              <a:t/>
            </a:r>
            <a:endParaRPr b="1">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None/>
            </a:pPr>
            <a:r>
              <a:t/>
            </a:r>
            <a:endParaRPr b="1" sz="1600">
              <a:solidFill>
                <a:srgbClr val="808000"/>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600">
              <a:solidFill>
                <a:srgbClr val="434343"/>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DC3 - Custom directive</a:t>
            </a:r>
            <a:endParaRPr/>
          </a:p>
        </p:txBody>
      </p:sp>
      <p:sp>
        <p:nvSpPr>
          <p:cNvPr id="587" name="Google Shape;587;p98"/>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Clr>
                <a:srgbClr val="434343"/>
              </a:buClr>
              <a:buSzPts val="2500"/>
              <a:buChar char="●"/>
            </a:pPr>
            <a:r>
              <a:rPr lang="en" sz="2500">
                <a:solidFill>
                  <a:srgbClr val="434343"/>
                </a:solidFill>
              </a:rPr>
              <a:t>Use Angular CLI to create a new directive called </a:t>
            </a:r>
            <a:r>
              <a:rPr b="1" lang="en" sz="2500">
                <a:solidFill>
                  <a:srgbClr val="434343"/>
                </a:solidFill>
                <a:latin typeface="Courier New"/>
                <a:ea typeface="Courier New"/>
                <a:cs typeface="Courier New"/>
                <a:sym typeface="Courier New"/>
              </a:rPr>
              <a:t>appHighlight</a:t>
            </a:r>
            <a:endParaRPr b="1" sz="2500">
              <a:solidFill>
                <a:srgbClr val="434343"/>
              </a:solidFill>
              <a:latin typeface="Courier New"/>
              <a:ea typeface="Courier New"/>
              <a:cs typeface="Courier New"/>
              <a:sym typeface="Courier New"/>
            </a:endParaRPr>
          </a:p>
          <a:p>
            <a:pPr indent="-387350" lvl="0" marL="457200" rtl="0" algn="l">
              <a:lnSpc>
                <a:spcPct val="115000"/>
              </a:lnSpc>
              <a:spcBef>
                <a:spcPts val="0"/>
              </a:spcBef>
              <a:spcAft>
                <a:spcPts val="0"/>
              </a:spcAft>
              <a:buClr>
                <a:srgbClr val="434343"/>
              </a:buClr>
              <a:buSzPts val="2500"/>
              <a:buChar char="●"/>
            </a:pPr>
            <a:r>
              <a:rPr lang="en" sz="2500">
                <a:solidFill>
                  <a:srgbClr val="434343"/>
                </a:solidFill>
              </a:rPr>
              <a:t>This directive should set the background color to </a:t>
            </a:r>
            <a:r>
              <a:rPr b="1" lang="en" sz="2500">
                <a:solidFill>
                  <a:srgbClr val="434343"/>
                </a:solidFill>
              </a:rPr>
              <a:t>#F5F5F5</a:t>
            </a:r>
            <a:r>
              <a:rPr lang="en" sz="2500">
                <a:solidFill>
                  <a:srgbClr val="434343"/>
                </a:solidFill>
              </a:rPr>
              <a:t> on mouse over</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 sz="2500">
                <a:solidFill>
                  <a:srgbClr val="434343"/>
                </a:solidFill>
              </a:rPr>
              <a:t>It should set the background color back to empty on mouse out</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 sz="2500">
                <a:solidFill>
                  <a:srgbClr val="434343"/>
                </a:solidFill>
              </a:rPr>
              <a:t>Apply that directive to our </a:t>
            </a:r>
            <a:r>
              <a:rPr b="1" lang="en" sz="2500">
                <a:solidFill>
                  <a:srgbClr val="434343"/>
                </a:solidFill>
                <a:latin typeface="Courier New"/>
                <a:ea typeface="Courier New"/>
                <a:cs typeface="Courier New"/>
                <a:sym typeface="Courier New"/>
              </a:rPr>
              <a:t>license plate</a:t>
            </a:r>
            <a:r>
              <a:rPr lang="en" sz="2500">
                <a:solidFill>
                  <a:srgbClr val="434343"/>
                </a:solidFill>
              </a:rPr>
              <a:t> components (and remove the conditional styling that we implemented earlier)</a:t>
            </a:r>
            <a:endParaRPr sz="2500">
              <a:solidFill>
                <a:srgbClr val="434343"/>
              </a:solidFill>
            </a:endParaRPr>
          </a:p>
        </p:txBody>
      </p:sp>
      <p:pic>
        <p:nvPicPr>
          <p:cNvPr id="588" name="Google Shape;588;p98"/>
          <p:cNvPicPr preferRelativeResize="0"/>
          <p:nvPr/>
        </p:nvPicPr>
        <p:blipFill>
          <a:blip r:embed="rId3">
            <a:alphaModFix/>
          </a:blip>
          <a:stretch>
            <a:fillRect/>
          </a:stretch>
        </p:blipFill>
        <p:spPr>
          <a:xfrm>
            <a:off x="8053750" y="89150"/>
            <a:ext cx="1017450" cy="1017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92" name="Shape 592"/>
        <p:cNvGrpSpPr/>
        <p:nvPr/>
      </p:nvGrpSpPr>
      <p:grpSpPr>
        <a:xfrm>
          <a:off x="0" y="0"/>
          <a:ext cx="0" cy="0"/>
          <a:chOff x="0" y="0"/>
          <a:chExt cx="0" cy="0"/>
        </a:xfrm>
      </p:grpSpPr>
      <p:sp>
        <p:nvSpPr>
          <p:cNvPr id="593" name="Google Shape;593;p99"/>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594" name="Google Shape;594;p99"/>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595" name="Google Shape;595;p99"/>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596" name="Google Shape;596;p99"/>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5: </a:t>
            </a:r>
            <a:endParaRPr/>
          </a:p>
          <a:p>
            <a:pPr indent="0" lvl="0" marL="0" rtl="0" algn="l">
              <a:spcBef>
                <a:spcPts val="0"/>
              </a:spcBef>
              <a:spcAft>
                <a:spcPts val="0"/>
              </a:spcAft>
              <a:buNone/>
            </a:pPr>
            <a:r>
              <a:rPr lang="en"/>
              <a:t>Pipes</a:t>
            </a:r>
            <a:endParaRPr/>
          </a:p>
        </p:txBody>
      </p:sp>
      <p:sp>
        <p:nvSpPr>
          <p:cNvPr id="597" name="Google Shape;597;p99"/>
          <p:cNvSpPr txBox="1"/>
          <p:nvPr/>
        </p:nvSpPr>
        <p:spPr>
          <a:xfrm>
            <a:off x="285575" y="2998025"/>
            <a:ext cx="70014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What are pipes for?</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Examples of common Angular pipes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How to create our own pipes?</a:t>
            </a:r>
            <a:endParaRPr i="1" sz="2400">
              <a:solidFill>
                <a:srgbClr val="FFFFFF"/>
              </a:solidFill>
              <a:latin typeface="Calibri"/>
              <a:ea typeface="Calibri"/>
              <a:cs typeface="Calibri"/>
              <a:sym typeface="Calibri"/>
            </a:endParaRPr>
          </a:p>
          <a:p>
            <a:pPr indent="0" lvl="0" marL="0" rtl="0" algn="l">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5" name="Shape 205"/>
        <p:cNvGrpSpPr/>
        <p:nvPr/>
      </p:nvGrpSpPr>
      <p:grpSpPr>
        <a:xfrm>
          <a:off x="0" y="0"/>
          <a:ext cx="0" cy="0"/>
          <a:chOff x="0" y="0"/>
          <a:chExt cx="0" cy="0"/>
        </a:xfrm>
      </p:grpSpPr>
      <p:sp>
        <p:nvSpPr>
          <p:cNvPr id="206" name="Google Shape;206;p55"/>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207" name="Google Shape;207;p55"/>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208" name="Google Shape;208;p55"/>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209" name="Google Shape;209;p55"/>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1: </a:t>
            </a:r>
            <a:endParaRPr/>
          </a:p>
          <a:p>
            <a:pPr indent="0" lvl="0" marL="0" rtl="0" algn="l">
              <a:spcBef>
                <a:spcPts val="0"/>
              </a:spcBef>
              <a:spcAft>
                <a:spcPts val="0"/>
              </a:spcAft>
              <a:buNone/>
            </a:pPr>
            <a:r>
              <a:rPr lang="en"/>
              <a:t>Angular Essentials</a:t>
            </a:r>
            <a:endParaRPr/>
          </a:p>
        </p:txBody>
      </p:sp>
      <p:sp>
        <p:nvSpPr>
          <p:cNvPr id="210" name="Google Shape;210;p55"/>
          <p:cNvSpPr txBox="1"/>
          <p:nvPr/>
        </p:nvSpPr>
        <p:spPr>
          <a:xfrm>
            <a:off x="285575" y="2998025"/>
            <a:ext cx="70014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Release schedule</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Environment set-up</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Working with different environments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Angular CLI</a:t>
            </a:r>
            <a:endParaRPr i="1" sz="2400">
              <a:solidFill>
                <a:srgbClr val="FFFFFF"/>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0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Pipes with |</a:t>
            </a:r>
            <a:endParaRPr/>
          </a:p>
        </p:txBody>
      </p:sp>
      <p:sp>
        <p:nvSpPr>
          <p:cNvPr id="603" name="Google Shape;603;p100"/>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Equivalent of Angular JS filters </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Used to format data for display</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Pipes can be chained</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Examples include: </a:t>
            </a:r>
            <a:r>
              <a:rPr b="1" lang="en" sz="2600">
                <a:solidFill>
                  <a:srgbClr val="434343"/>
                </a:solidFill>
                <a:latin typeface="Courier New"/>
                <a:ea typeface="Courier New"/>
                <a:cs typeface="Courier New"/>
                <a:sym typeface="Courier New"/>
              </a:rPr>
              <a:t>uppercase, lowercase, currency, date</a:t>
            </a:r>
            <a:endParaRPr b="1" sz="26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2600">
              <a:solidFill>
                <a:srgbClr val="434343"/>
              </a:solidFill>
              <a:latin typeface="Courier New"/>
              <a:ea typeface="Courier New"/>
              <a:cs typeface="Courier New"/>
              <a:sym typeface="Courier New"/>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We can write our own pipes!</a:t>
            </a:r>
            <a:endParaRPr sz="2600">
              <a:solidFill>
                <a:srgbClr val="434343"/>
              </a:solidFill>
            </a:endParaRPr>
          </a:p>
          <a:p>
            <a:pPr indent="0" lvl="0" marL="0" rtl="0" algn="l">
              <a:lnSpc>
                <a:spcPct val="115000"/>
              </a:lnSpc>
              <a:spcBef>
                <a:spcPts val="0"/>
              </a:spcBef>
              <a:spcAft>
                <a:spcPts val="1600"/>
              </a:spcAft>
              <a:buNone/>
            </a:pPr>
            <a:r>
              <a:t/>
            </a:r>
            <a:endParaRPr sz="2600">
              <a:solidFill>
                <a:srgbClr val="252525"/>
              </a:solidFill>
            </a:endParaRPr>
          </a:p>
        </p:txBody>
      </p:sp>
      <p:pic>
        <p:nvPicPr>
          <p:cNvPr id="604" name="Google Shape;604;p100"/>
          <p:cNvPicPr preferRelativeResize="0"/>
          <p:nvPr/>
        </p:nvPicPr>
        <p:blipFill>
          <a:blip r:embed="rId3">
            <a:alphaModFix/>
          </a:blip>
          <a:stretch>
            <a:fillRect/>
          </a:stretch>
        </p:blipFill>
        <p:spPr>
          <a:xfrm>
            <a:off x="3829050" y="2917063"/>
            <a:ext cx="4857750" cy="695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98250" y="16350"/>
            <a:ext cx="8826600" cy="60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a:t>Custom Pipe</a:t>
            </a:r>
            <a:endParaRPr/>
          </a:p>
        </p:txBody>
      </p:sp>
      <p:sp>
        <p:nvSpPr>
          <p:cNvPr id="610" name="Google Shape;610;p101"/>
          <p:cNvSpPr txBox="1"/>
          <p:nvPr>
            <p:ph idx="4294967295" type="body"/>
          </p:nvPr>
        </p:nvSpPr>
        <p:spPr>
          <a:xfrm>
            <a:off x="400600" y="800750"/>
            <a:ext cx="8684700" cy="4116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We can create our own pipes (</a:t>
            </a:r>
            <a:r>
              <a:rPr b="1" lang="en" sz="2400">
                <a:solidFill>
                  <a:srgbClr val="434343"/>
                </a:solidFill>
                <a:latin typeface="Consolas"/>
                <a:ea typeface="Consolas"/>
                <a:cs typeface="Consolas"/>
                <a:sym typeface="Consolas"/>
              </a:rPr>
              <a:t>ng generate pipe</a:t>
            </a:r>
            <a:r>
              <a:rPr lang="en" sz="2400">
                <a:solidFill>
                  <a:srgbClr val="434343"/>
                </a:solidFill>
              </a:rPr>
              <a:t> or </a:t>
            </a:r>
            <a:r>
              <a:rPr b="1" lang="en" sz="2400">
                <a:solidFill>
                  <a:srgbClr val="434343"/>
                </a:solidFill>
                <a:latin typeface="Consolas"/>
                <a:ea typeface="Consolas"/>
                <a:cs typeface="Consolas"/>
                <a:sym typeface="Consolas"/>
              </a:rPr>
              <a:t>ng g p</a:t>
            </a:r>
            <a:r>
              <a:rPr lang="en" sz="2400">
                <a:solidFill>
                  <a:srgbClr val="434343"/>
                </a:solidFill>
              </a:rPr>
              <a:t>)</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All we have to do is implement the </a:t>
            </a:r>
            <a:r>
              <a:rPr b="1" lang="en" sz="2400">
                <a:solidFill>
                  <a:srgbClr val="434343"/>
                </a:solidFill>
                <a:latin typeface="Consolas"/>
                <a:ea typeface="Consolas"/>
                <a:cs typeface="Consolas"/>
                <a:sym typeface="Consolas"/>
              </a:rPr>
              <a:t>transform </a:t>
            </a:r>
            <a:r>
              <a:rPr lang="en" sz="2400">
                <a:solidFill>
                  <a:srgbClr val="434343"/>
                </a:solidFill>
              </a:rPr>
              <a:t>method:</a:t>
            </a:r>
            <a:endParaRPr sz="2400">
              <a:solidFill>
                <a:srgbClr val="434343"/>
              </a:solidFill>
            </a:endParaRPr>
          </a:p>
          <a:p>
            <a:pPr indent="0" lvl="0" marL="914400" rtl="0" algn="l">
              <a:spcBef>
                <a:spcPts val="1000"/>
              </a:spcBef>
              <a:spcAft>
                <a:spcPts val="0"/>
              </a:spcAft>
              <a:buClr>
                <a:srgbClr val="000000"/>
              </a:buClr>
              <a:buSzPts val="1100"/>
              <a:buFont typeface="Arial"/>
              <a:buNone/>
            </a:pPr>
            <a:r>
              <a:rPr b="1" lang="en" sz="1400">
                <a:solidFill>
                  <a:srgbClr val="000080"/>
                </a:solidFill>
                <a:highlight>
                  <a:srgbClr val="FFFFFF"/>
                </a:highlight>
                <a:latin typeface="Courier New"/>
                <a:ea typeface="Courier New"/>
                <a:cs typeface="Courier New"/>
                <a:sym typeface="Courier New"/>
              </a:rPr>
              <a:t>import </a:t>
            </a:r>
            <a:r>
              <a:rPr lang="en" sz="1400">
                <a:solidFill>
                  <a:srgbClr val="000000"/>
                </a:solidFill>
                <a:highlight>
                  <a:srgbClr val="FFFFFF"/>
                </a:highlight>
                <a:latin typeface="Courier New"/>
                <a:ea typeface="Courier New"/>
                <a:cs typeface="Courier New"/>
                <a:sym typeface="Courier New"/>
              </a:rPr>
              <a:t>{ Pipe, PipeTransform } </a:t>
            </a:r>
            <a:r>
              <a:rPr b="1" lang="en" sz="1400">
                <a:solidFill>
                  <a:srgbClr val="000080"/>
                </a:solidFill>
                <a:highlight>
                  <a:srgbClr val="FFFFFF"/>
                </a:highlight>
                <a:latin typeface="Courier New"/>
                <a:ea typeface="Courier New"/>
                <a:cs typeface="Courier New"/>
                <a:sym typeface="Courier New"/>
              </a:rPr>
              <a:t>from </a:t>
            </a:r>
            <a:r>
              <a:rPr b="1" lang="en" sz="1400">
                <a:solidFill>
                  <a:srgbClr val="008000"/>
                </a:solidFill>
                <a:highlight>
                  <a:srgbClr val="FFFFFF"/>
                </a:highlight>
                <a:latin typeface="Courier New"/>
                <a:ea typeface="Courier New"/>
                <a:cs typeface="Courier New"/>
                <a:sym typeface="Courier New"/>
              </a:rPr>
              <a:t>'@angular/core'</a:t>
            </a: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indent="0" lvl="0" marL="914400" rtl="0" algn="l">
              <a:spcBef>
                <a:spcPts val="0"/>
              </a:spcBef>
              <a:spcAft>
                <a:spcPts val="0"/>
              </a:spcAft>
              <a:buClr>
                <a:srgbClr val="000000"/>
              </a:buClr>
              <a:buSzPts val="1100"/>
              <a:buFont typeface="Arial"/>
              <a:buNone/>
            </a:pPr>
            <a:r>
              <a:t/>
            </a:r>
            <a:endParaRPr sz="1400">
              <a:solidFill>
                <a:srgbClr val="000000"/>
              </a:solidFill>
              <a:highlight>
                <a:srgbClr val="FFFFFF"/>
              </a:highlight>
              <a:latin typeface="Courier New"/>
              <a:ea typeface="Courier New"/>
              <a:cs typeface="Courier New"/>
              <a:sym typeface="Courier New"/>
            </a:endParaRPr>
          </a:p>
          <a:p>
            <a:pPr indent="0" lvl="0" marL="914400" rtl="0" algn="l">
              <a:spcBef>
                <a:spcPts val="0"/>
              </a:spcBef>
              <a:spcAft>
                <a:spcPts val="0"/>
              </a:spcAft>
              <a:buClr>
                <a:srgbClr val="000000"/>
              </a:buClr>
              <a:buSzPts val="1100"/>
              <a:buFont typeface="Arial"/>
              <a:buNone/>
            </a:pPr>
            <a:r>
              <a:rPr lang="en" sz="1400">
                <a:solidFill>
                  <a:srgbClr val="808000"/>
                </a:solidFill>
                <a:highlight>
                  <a:srgbClr val="FFFFFF"/>
                </a:highlight>
                <a:latin typeface="Courier New"/>
                <a:ea typeface="Courier New"/>
                <a:cs typeface="Courier New"/>
                <a:sym typeface="Courier New"/>
              </a:rPr>
              <a:t>@Pipe</a:t>
            </a: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indent="0" lvl="0" marL="91440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 	</a:t>
            </a:r>
            <a:r>
              <a:rPr b="1" lang="en" sz="1400">
                <a:solidFill>
                  <a:srgbClr val="660E7A"/>
                </a:solidFill>
                <a:highlight>
                  <a:srgbClr val="FFFFFF"/>
                </a:highlight>
                <a:latin typeface="Courier New"/>
                <a:ea typeface="Courier New"/>
                <a:cs typeface="Courier New"/>
                <a:sym typeface="Courier New"/>
              </a:rPr>
              <a:t>name</a:t>
            </a:r>
            <a:r>
              <a:rPr lang="en" sz="1400">
                <a:solidFill>
                  <a:srgbClr val="000000"/>
                </a:solidFill>
                <a:highlight>
                  <a:srgbClr val="FFFFFF"/>
                </a:highlight>
                <a:latin typeface="Courier New"/>
                <a:ea typeface="Courier New"/>
                <a:cs typeface="Courier New"/>
                <a:sym typeface="Courier New"/>
              </a:rPr>
              <a:t>: </a:t>
            </a:r>
            <a:r>
              <a:rPr b="1" lang="en" sz="1400">
                <a:solidFill>
                  <a:srgbClr val="008000"/>
                </a:solidFill>
                <a:highlight>
                  <a:srgbClr val="FFFFFF"/>
                </a:highlight>
                <a:latin typeface="Courier New"/>
                <a:ea typeface="Courier New"/>
                <a:cs typeface="Courier New"/>
                <a:sym typeface="Courier New"/>
              </a:rPr>
              <a:t>'myOwnPipe'</a:t>
            </a:r>
            <a:endParaRPr b="1" sz="1400">
              <a:solidFill>
                <a:srgbClr val="008000"/>
              </a:solidFill>
              <a:highlight>
                <a:srgbClr val="FFFFFF"/>
              </a:highlight>
              <a:latin typeface="Courier New"/>
              <a:ea typeface="Courier New"/>
              <a:cs typeface="Courier New"/>
              <a:sym typeface="Courier New"/>
            </a:endParaRPr>
          </a:p>
          <a:p>
            <a:pPr indent="0" lvl="0" marL="91440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indent="0" lvl="0" marL="914400" rtl="0" algn="l">
              <a:spcBef>
                <a:spcPts val="0"/>
              </a:spcBef>
              <a:spcAft>
                <a:spcPts val="0"/>
              </a:spcAft>
              <a:buClr>
                <a:srgbClr val="000000"/>
              </a:buClr>
              <a:buSzPts val="1100"/>
              <a:buFont typeface="Arial"/>
              <a:buNone/>
            </a:pPr>
            <a:r>
              <a:rPr b="1" lang="en" sz="1400">
                <a:solidFill>
                  <a:srgbClr val="000080"/>
                </a:solidFill>
                <a:highlight>
                  <a:srgbClr val="FFFFFF"/>
                </a:highlight>
                <a:latin typeface="Courier New"/>
                <a:ea typeface="Courier New"/>
                <a:cs typeface="Courier New"/>
                <a:sym typeface="Courier New"/>
              </a:rPr>
              <a:t>export class </a:t>
            </a:r>
            <a:r>
              <a:rPr lang="en" sz="1400">
                <a:solidFill>
                  <a:srgbClr val="000000"/>
                </a:solidFill>
                <a:highlight>
                  <a:srgbClr val="FFFFFF"/>
                </a:highlight>
                <a:latin typeface="Courier New"/>
                <a:ea typeface="Courier New"/>
                <a:cs typeface="Courier New"/>
                <a:sym typeface="Courier New"/>
              </a:rPr>
              <a:t>MyOwnPipe </a:t>
            </a:r>
            <a:r>
              <a:rPr b="1" lang="en" sz="1400">
                <a:solidFill>
                  <a:srgbClr val="000080"/>
                </a:solidFill>
                <a:highlight>
                  <a:srgbClr val="FFFFFF"/>
                </a:highlight>
                <a:latin typeface="Courier New"/>
                <a:ea typeface="Courier New"/>
                <a:cs typeface="Courier New"/>
                <a:sym typeface="Courier New"/>
              </a:rPr>
              <a:t>implements </a:t>
            </a:r>
            <a:r>
              <a:rPr lang="en" sz="1400">
                <a:solidFill>
                  <a:srgbClr val="000000"/>
                </a:solidFill>
                <a:highlight>
                  <a:srgbClr val="FFFFFF"/>
                </a:highlight>
                <a:latin typeface="Courier New"/>
                <a:ea typeface="Courier New"/>
                <a:cs typeface="Courier New"/>
                <a:sym typeface="Courier New"/>
              </a:rPr>
              <a:t>PipeTransform {</a:t>
            </a:r>
            <a:endParaRPr sz="1400">
              <a:solidFill>
                <a:srgbClr val="000000"/>
              </a:solidFill>
              <a:highlight>
                <a:srgbClr val="FFFFFF"/>
              </a:highlight>
              <a:latin typeface="Courier New"/>
              <a:ea typeface="Courier New"/>
              <a:cs typeface="Courier New"/>
              <a:sym typeface="Courier New"/>
            </a:endParaRPr>
          </a:p>
          <a:p>
            <a:pPr indent="0" lvl="0" marL="914400" rtl="0" algn="l">
              <a:spcBef>
                <a:spcPts val="0"/>
              </a:spcBef>
              <a:spcAft>
                <a:spcPts val="0"/>
              </a:spcAft>
              <a:buClr>
                <a:srgbClr val="000000"/>
              </a:buClr>
              <a:buSzPts val="1100"/>
              <a:buFont typeface="Arial"/>
              <a:buNone/>
            </a:pPr>
            <a:r>
              <a:t/>
            </a:r>
            <a:endParaRPr sz="1400">
              <a:solidFill>
                <a:srgbClr val="000000"/>
              </a:solidFill>
              <a:highlight>
                <a:srgbClr val="FFFFFF"/>
              </a:highlight>
              <a:latin typeface="Courier New"/>
              <a:ea typeface="Courier New"/>
              <a:cs typeface="Courier New"/>
              <a:sym typeface="Courier New"/>
            </a:endParaRPr>
          </a:p>
          <a:p>
            <a:pPr indent="0" lvl="0" marL="137160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 </a:t>
            </a:r>
            <a:r>
              <a:rPr lang="en" sz="1400">
                <a:solidFill>
                  <a:srgbClr val="7A7A43"/>
                </a:solidFill>
                <a:highlight>
                  <a:srgbClr val="F1C232"/>
                </a:highlight>
                <a:latin typeface="Consolas"/>
                <a:ea typeface="Consolas"/>
                <a:cs typeface="Consolas"/>
                <a:sym typeface="Consolas"/>
              </a:rPr>
              <a:t>transform</a:t>
            </a:r>
            <a:r>
              <a:rPr lang="en" sz="1400">
                <a:solidFill>
                  <a:srgbClr val="000000"/>
                </a:solidFill>
                <a:highlight>
                  <a:srgbClr val="FFFFFF"/>
                </a:highlight>
                <a:latin typeface="Consolas"/>
                <a:ea typeface="Consolas"/>
                <a:cs typeface="Consolas"/>
                <a:sym typeface="Consolas"/>
              </a:rPr>
              <a:t>(value: </a:t>
            </a:r>
            <a:r>
              <a:rPr b="1" lang="en" sz="1400">
                <a:solidFill>
                  <a:srgbClr val="000080"/>
                </a:solidFill>
                <a:highlight>
                  <a:srgbClr val="FFFFFF"/>
                </a:highlight>
                <a:latin typeface="Consolas"/>
                <a:ea typeface="Consolas"/>
                <a:cs typeface="Consolas"/>
                <a:sym typeface="Consolas"/>
              </a:rPr>
              <a:t>unknown</a:t>
            </a:r>
            <a:r>
              <a:rPr lang="en" sz="1400">
                <a:solidFill>
                  <a:srgbClr val="000000"/>
                </a:solidFill>
                <a:highlight>
                  <a:srgbClr val="FFFFFF"/>
                </a:highlight>
                <a:latin typeface="Consolas"/>
                <a:ea typeface="Consolas"/>
                <a:cs typeface="Consolas"/>
                <a:sym typeface="Consolas"/>
              </a:rPr>
              <a:t>, ...args: </a:t>
            </a:r>
            <a:r>
              <a:rPr b="1" lang="en" sz="1400">
                <a:solidFill>
                  <a:srgbClr val="000080"/>
                </a:solidFill>
                <a:highlight>
                  <a:srgbClr val="FFFFFF"/>
                </a:highlight>
                <a:latin typeface="Consolas"/>
                <a:ea typeface="Consolas"/>
                <a:cs typeface="Consolas"/>
                <a:sym typeface="Consolas"/>
              </a:rPr>
              <a:t>unknown</a:t>
            </a:r>
            <a:r>
              <a:rPr lang="en" sz="1400">
                <a:solidFill>
                  <a:srgbClr val="000000"/>
                </a:solidFill>
                <a:highlight>
                  <a:srgbClr val="FFFFFF"/>
                </a:highlight>
                <a:latin typeface="Consolas"/>
                <a:ea typeface="Consolas"/>
                <a:cs typeface="Consolas"/>
                <a:sym typeface="Consolas"/>
              </a:rPr>
              <a:t>[]): </a:t>
            </a:r>
            <a:r>
              <a:rPr b="1" lang="en" sz="1400">
                <a:solidFill>
                  <a:srgbClr val="000080"/>
                </a:solidFill>
                <a:highlight>
                  <a:srgbClr val="FFFFFF"/>
                </a:highlight>
                <a:latin typeface="Consolas"/>
                <a:ea typeface="Consolas"/>
                <a:cs typeface="Consolas"/>
                <a:sym typeface="Consolas"/>
              </a:rPr>
              <a:t>unknown </a:t>
            </a:r>
            <a:r>
              <a:rPr lang="en" sz="1400">
                <a:solidFill>
                  <a:srgbClr val="000000"/>
                </a:solidFill>
                <a:highlight>
                  <a:srgbClr val="FFFFFF"/>
                </a:highlight>
                <a:latin typeface="Consolas"/>
                <a:ea typeface="Consolas"/>
                <a:cs typeface="Consolas"/>
                <a:sym typeface="Consolas"/>
              </a:rPr>
              <a:t>{</a:t>
            </a:r>
            <a:endParaRPr b="1" sz="1400">
              <a:solidFill>
                <a:srgbClr val="7A7A43"/>
              </a:solidFill>
              <a:highlight>
                <a:srgbClr val="FFD966"/>
              </a:highlight>
              <a:latin typeface="Courier New"/>
              <a:ea typeface="Courier New"/>
              <a:cs typeface="Courier New"/>
              <a:sym typeface="Courier New"/>
            </a:endParaRPr>
          </a:p>
          <a:p>
            <a:pPr indent="0" lvl="0" marL="137160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   </a:t>
            </a:r>
            <a:r>
              <a:rPr i="1" lang="en" sz="1400">
                <a:solidFill>
                  <a:srgbClr val="808080"/>
                </a:solidFill>
                <a:highlight>
                  <a:srgbClr val="FFFFFF"/>
                </a:highlight>
                <a:latin typeface="Courier New"/>
                <a:ea typeface="Courier New"/>
                <a:cs typeface="Courier New"/>
                <a:sym typeface="Courier New"/>
              </a:rPr>
              <a:t>// Format the value here and return the result</a:t>
            </a:r>
            <a:endParaRPr i="1" sz="1400">
              <a:solidFill>
                <a:srgbClr val="808080"/>
              </a:solidFill>
              <a:highlight>
                <a:srgbClr val="FFFFFF"/>
              </a:highlight>
              <a:latin typeface="Courier New"/>
              <a:ea typeface="Courier New"/>
              <a:cs typeface="Courier New"/>
              <a:sym typeface="Courier New"/>
            </a:endParaRPr>
          </a:p>
          <a:p>
            <a:pPr indent="0" lvl="0" marL="1371600" rtl="0" algn="l">
              <a:spcBef>
                <a:spcPts val="0"/>
              </a:spcBef>
              <a:spcAft>
                <a:spcPts val="0"/>
              </a:spcAft>
              <a:buClr>
                <a:srgbClr val="000000"/>
              </a:buClr>
              <a:buSzPts val="1100"/>
              <a:buFont typeface="Arial"/>
              <a:buNone/>
            </a:pPr>
            <a:r>
              <a:rPr i="1" lang="en" sz="1400">
                <a:solidFill>
                  <a:srgbClr val="808080"/>
                </a:solidFill>
                <a:highlight>
                  <a:srgbClr val="FFFFFF"/>
                </a:highlight>
                <a:latin typeface="Courier New"/>
                <a:ea typeface="Courier New"/>
                <a:cs typeface="Courier New"/>
                <a:sym typeface="Courier New"/>
              </a:rPr>
              <a:t>   </a:t>
            </a:r>
            <a:r>
              <a:rPr b="1" lang="en" sz="1400">
                <a:solidFill>
                  <a:srgbClr val="000080"/>
                </a:solidFill>
                <a:highlight>
                  <a:srgbClr val="FFFFFF"/>
                </a:highlight>
                <a:latin typeface="Courier New"/>
                <a:ea typeface="Courier New"/>
                <a:cs typeface="Courier New"/>
                <a:sym typeface="Courier New"/>
              </a:rPr>
              <a:t>return </a:t>
            </a:r>
            <a:r>
              <a:rPr b="1" lang="en" sz="1400">
                <a:solidFill>
                  <a:srgbClr val="008000"/>
                </a:solidFill>
                <a:highlight>
                  <a:srgbClr val="FFFFFF"/>
                </a:highlight>
                <a:latin typeface="Courier New"/>
                <a:ea typeface="Courier New"/>
                <a:cs typeface="Courier New"/>
                <a:sym typeface="Courier New"/>
              </a:rPr>
              <a:t>'some formatted value'</a:t>
            </a: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indent="0" lvl="0" marL="137160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 }</a:t>
            </a:r>
            <a:endParaRPr sz="1400">
              <a:solidFill>
                <a:srgbClr val="000000"/>
              </a:solidFill>
              <a:highlight>
                <a:srgbClr val="FFFFFF"/>
              </a:highlight>
              <a:latin typeface="Courier New"/>
              <a:ea typeface="Courier New"/>
              <a:cs typeface="Courier New"/>
              <a:sym typeface="Courier New"/>
            </a:endParaRPr>
          </a:p>
          <a:p>
            <a:pPr indent="0" lvl="0" marL="91440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2400">
              <a:solidFill>
                <a:srgbClr val="434343"/>
              </a:solidFill>
            </a:endParaRPr>
          </a:p>
          <a:p>
            <a:pPr indent="0" lvl="0" marL="0" rtl="0" algn="l">
              <a:spcBef>
                <a:spcPts val="1000"/>
              </a:spcBef>
              <a:spcAft>
                <a:spcPts val="0"/>
              </a:spcAft>
              <a:buNone/>
            </a:pPr>
            <a:r>
              <a:t/>
            </a:r>
            <a:endParaRPr sz="2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11" name="Google Shape;611;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P2 - Custom pipe</a:t>
            </a:r>
            <a:endParaRPr/>
          </a:p>
        </p:txBody>
      </p:sp>
      <p:sp>
        <p:nvSpPr>
          <p:cNvPr id="617" name="Google Shape;617;p102"/>
          <p:cNvSpPr txBox="1"/>
          <p:nvPr>
            <p:ph idx="4294967295" type="body"/>
          </p:nvPr>
        </p:nvSpPr>
        <p:spPr>
          <a:xfrm>
            <a:off x="50925" y="966650"/>
            <a:ext cx="9093000" cy="3959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Create a custom pipe called </a:t>
            </a:r>
            <a:r>
              <a:rPr b="1" lang="en" sz="2400">
                <a:solidFill>
                  <a:srgbClr val="434343"/>
                </a:solidFill>
                <a:latin typeface="Consolas"/>
                <a:ea typeface="Consolas"/>
                <a:cs typeface="Consolas"/>
                <a:sym typeface="Consolas"/>
              </a:rPr>
              <a:t>currencyRenderer</a:t>
            </a:r>
            <a:endParaRPr sz="600">
              <a:solidFill>
                <a:srgbClr val="434343"/>
              </a:solidFill>
              <a:latin typeface="Consolas"/>
              <a:ea typeface="Consolas"/>
              <a:cs typeface="Consolas"/>
              <a:sym typeface="Consolas"/>
            </a:endParaRPr>
          </a:p>
          <a:p>
            <a:pPr indent="-381000" lvl="0" marL="457200" rtl="0" algn="l">
              <a:spcBef>
                <a:spcPts val="1000"/>
              </a:spcBef>
              <a:spcAft>
                <a:spcPts val="0"/>
              </a:spcAft>
              <a:buClr>
                <a:srgbClr val="434343"/>
              </a:buClr>
              <a:buSzPts val="2400"/>
              <a:buChar char="●"/>
            </a:pPr>
            <a:r>
              <a:rPr lang="en" sz="2400">
                <a:solidFill>
                  <a:srgbClr val="434343"/>
                </a:solidFill>
              </a:rPr>
              <a:t>The pipe will work as follows, assuming the input is always in US Dollars:</a:t>
            </a:r>
            <a:endParaRPr sz="2400">
              <a:solidFill>
                <a:srgbClr val="434343"/>
              </a:solidFill>
            </a:endParaRPr>
          </a:p>
          <a:p>
            <a:pPr indent="-381000" lvl="1" marL="914400" rtl="0" algn="l">
              <a:spcBef>
                <a:spcPts val="1000"/>
              </a:spcBef>
              <a:spcAft>
                <a:spcPts val="0"/>
              </a:spcAft>
              <a:buClr>
                <a:srgbClr val="434343"/>
              </a:buClr>
              <a:buSzPts val="2400"/>
              <a:buChar char="○"/>
            </a:pPr>
            <a:r>
              <a:rPr b="1" lang="en" sz="2400">
                <a:solidFill>
                  <a:srgbClr val="434343"/>
                </a:solidFill>
                <a:latin typeface="Consolas"/>
                <a:ea typeface="Consolas"/>
                <a:cs typeface="Consolas"/>
                <a:sym typeface="Consolas"/>
              </a:rPr>
              <a:t>{{8.00 | currencyRenderer}}</a:t>
            </a:r>
            <a:r>
              <a:rPr i="1" lang="en" sz="2400">
                <a:solidFill>
                  <a:srgbClr val="434343"/>
                </a:solidFill>
              </a:rPr>
              <a:t> </a:t>
            </a:r>
            <a:r>
              <a:rPr lang="en" sz="2400">
                <a:solidFill>
                  <a:srgbClr val="434343"/>
                </a:solidFill>
              </a:rPr>
              <a:t>  displays </a:t>
            </a:r>
            <a:r>
              <a:rPr b="1" lang="en" sz="2400">
                <a:solidFill>
                  <a:srgbClr val="434343"/>
                </a:solidFill>
              </a:rPr>
              <a:t>$8</a:t>
            </a:r>
            <a:endParaRPr b="1" sz="2400">
              <a:solidFill>
                <a:srgbClr val="434343"/>
              </a:solidFill>
            </a:endParaRPr>
          </a:p>
          <a:p>
            <a:pPr indent="-381000" lvl="1" marL="914400" rtl="0" algn="l">
              <a:spcBef>
                <a:spcPts val="1000"/>
              </a:spcBef>
              <a:spcAft>
                <a:spcPts val="0"/>
              </a:spcAft>
              <a:buClr>
                <a:srgbClr val="434343"/>
              </a:buClr>
              <a:buSzPts val="2400"/>
              <a:buChar char="○"/>
            </a:pPr>
            <a:r>
              <a:rPr b="1" lang="en" sz="2400">
                <a:solidFill>
                  <a:srgbClr val="434343"/>
                </a:solidFill>
                <a:latin typeface="Consolas"/>
                <a:ea typeface="Consolas"/>
                <a:cs typeface="Consolas"/>
                <a:sym typeface="Consolas"/>
              </a:rPr>
              <a:t>{{9.55 | currencyRenderer}}</a:t>
            </a:r>
            <a:r>
              <a:rPr i="1" lang="en" sz="2400">
                <a:solidFill>
                  <a:srgbClr val="434343"/>
                </a:solidFill>
              </a:rPr>
              <a:t> </a:t>
            </a:r>
            <a:r>
              <a:rPr lang="en" sz="2400">
                <a:solidFill>
                  <a:srgbClr val="434343"/>
                </a:solidFill>
              </a:rPr>
              <a:t>  displays </a:t>
            </a:r>
            <a:r>
              <a:rPr b="1" lang="en" sz="2400">
                <a:solidFill>
                  <a:srgbClr val="434343"/>
                </a:solidFill>
              </a:rPr>
              <a:t>$9.55</a:t>
            </a:r>
            <a:endParaRPr b="1"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Then add two optional parameters: currency and exchange rate.</a:t>
            </a:r>
            <a:endParaRPr sz="2400">
              <a:solidFill>
                <a:srgbClr val="434343"/>
              </a:solidFill>
            </a:endParaRPr>
          </a:p>
          <a:p>
            <a:pPr indent="-381000" lvl="1" marL="914400" rtl="0" algn="l">
              <a:spcBef>
                <a:spcPts val="1000"/>
              </a:spcBef>
              <a:spcAft>
                <a:spcPts val="0"/>
              </a:spcAft>
              <a:buClr>
                <a:srgbClr val="434343"/>
              </a:buClr>
              <a:buSzPts val="2400"/>
              <a:buChar char="○"/>
            </a:pPr>
            <a:r>
              <a:rPr b="1" lang="en" sz="2400">
                <a:solidFill>
                  <a:srgbClr val="434343"/>
                </a:solidFill>
                <a:latin typeface="Consolas"/>
                <a:ea typeface="Consolas"/>
                <a:cs typeface="Consolas"/>
                <a:sym typeface="Consolas"/>
              </a:rPr>
              <a:t>{{8 | currencyRenderer:’EUR’:1.20}}</a:t>
            </a:r>
            <a:r>
              <a:rPr i="1" lang="en" sz="2400">
                <a:solidFill>
                  <a:srgbClr val="434343"/>
                </a:solidFill>
              </a:rPr>
              <a:t> </a:t>
            </a:r>
            <a:r>
              <a:rPr lang="en" sz="2400">
                <a:solidFill>
                  <a:srgbClr val="434343"/>
                </a:solidFill>
              </a:rPr>
              <a:t> =&gt; </a:t>
            </a:r>
            <a:r>
              <a:rPr b="1" lang="en" sz="2400">
                <a:solidFill>
                  <a:srgbClr val="434343"/>
                </a:solidFill>
              </a:rPr>
              <a:t>9.60 €</a:t>
            </a:r>
            <a:endParaRPr b="1" sz="2400">
              <a:solidFill>
                <a:srgbClr val="434343"/>
              </a:solidFill>
            </a:endParaRPr>
          </a:p>
          <a:p>
            <a:pPr indent="-381000" lvl="1" marL="914400" rtl="0" algn="l">
              <a:spcBef>
                <a:spcPts val="1000"/>
              </a:spcBef>
              <a:spcAft>
                <a:spcPts val="0"/>
              </a:spcAft>
              <a:buClr>
                <a:srgbClr val="434343"/>
              </a:buClr>
              <a:buSzPts val="2400"/>
              <a:buChar char="○"/>
            </a:pPr>
            <a:r>
              <a:rPr b="1" lang="en" sz="2400">
                <a:solidFill>
                  <a:srgbClr val="434343"/>
                </a:solidFill>
                <a:latin typeface="Consolas"/>
                <a:ea typeface="Consolas"/>
                <a:cs typeface="Consolas"/>
                <a:sym typeface="Consolas"/>
              </a:rPr>
              <a:t>{{8 | currencyRenderer:’GBP’:1.42}}</a:t>
            </a:r>
            <a:r>
              <a:rPr i="1" lang="en" sz="2400">
                <a:solidFill>
                  <a:srgbClr val="434343"/>
                </a:solidFill>
              </a:rPr>
              <a:t> </a:t>
            </a:r>
            <a:r>
              <a:rPr lang="en" sz="2400">
                <a:solidFill>
                  <a:srgbClr val="434343"/>
                </a:solidFill>
              </a:rPr>
              <a:t> =&gt; £</a:t>
            </a:r>
            <a:r>
              <a:rPr b="1" lang="en" sz="2400">
                <a:solidFill>
                  <a:srgbClr val="434343"/>
                </a:solidFill>
              </a:rPr>
              <a:t>11.36</a:t>
            </a:r>
            <a:endParaRPr b="1" sz="2400">
              <a:solidFill>
                <a:srgbClr val="434343"/>
              </a:solidFill>
            </a:endParaRPr>
          </a:p>
          <a:p>
            <a:pPr indent="0" lvl="0" marL="457200" rtl="0" algn="l">
              <a:spcBef>
                <a:spcPts val="1000"/>
              </a:spcBef>
              <a:spcAft>
                <a:spcPts val="0"/>
              </a:spcAft>
              <a:buNone/>
            </a:pPr>
            <a:r>
              <a:t/>
            </a:r>
            <a:endParaRPr b="1" sz="600"/>
          </a:p>
          <a:p>
            <a:pPr indent="0" lvl="0" marL="0" marR="0" rtl="0" algn="l">
              <a:lnSpc>
                <a:spcPct val="100000"/>
              </a:lnSpc>
              <a:spcBef>
                <a:spcPts val="1600"/>
              </a:spcBef>
              <a:spcAft>
                <a:spcPts val="0"/>
              </a:spcAft>
              <a:buNone/>
            </a:pPr>
            <a:r>
              <a:t/>
            </a:r>
            <a:endParaRPr sz="2400"/>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618" name="Google Shape;618;p102"/>
          <p:cNvPicPr preferRelativeResize="0"/>
          <p:nvPr/>
        </p:nvPicPr>
        <p:blipFill>
          <a:blip r:embed="rId3">
            <a:alphaModFix/>
          </a:blip>
          <a:stretch>
            <a:fillRect/>
          </a:stretch>
        </p:blipFill>
        <p:spPr>
          <a:xfrm>
            <a:off x="7837825" y="183150"/>
            <a:ext cx="1114625" cy="1114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Pure and Impure Pipes</a:t>
            </a:r>
            <a:endParaRPr/>
          </a:p>
        </p:txBody>
      </p:sp>
      <p:sp>
        <p:nvSpPr>
          <p:cNvPr id="624" name="Google Shape;624;p103"/>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rgbClr val="434343"/>
              </a:buClr>
              <a:buSzPts val="2300"/>
              <a:buChar char="●"/>
            </a:pPr>
            <a:r>
              <a:rPr lang="en" sz="2300">
                <a:solidFill>
                  <a:srgbClr val="434343"/>
                </a:solidFill>
              </a:rPr>
              <a:t>Pipes are pure by default </a:t>
            </a:r>
            <a:endParaRPr sz="2300">
              <a:solidFill>
                <a:srgbClr val="434343"/>
              </a:solidFill>
            </a:endParaRPr>
          </a:p>
          <a:p>
            <a:pPr indent="-374650" lvl="0" marL="457200" rtl="0" algn="l">
              <a:lnSpc>
                <a:spcPct val="115000"/>
              </a:lnSpc>
              <a:spcBef>
                <a:spcPts val="0"/>
              </a:spcBef>
              <a:spcAft>
                <a:spcPts val="0"/>
              </a:spcAft>
              <a:buClr>
                <a:srgbClr val="434343"/>
              </a:buClr>
              <a:buSzPts val="2300"/>
              <a:buChar char="●"/>
            </a:pPr>
            <a:r>
              <a:rPr lang="en" sz="2300">
                <a:solidFill>
                  <a:srgbClr val="434343"/>
                </a:solidFill>
              </a:rPr>
              <a:t>Angular executes a pure pipe only when it detects a pure change to the input value</a:t>
            </a:r>
            <a:endParaRPr sz="2300">
              <a:solidFill>
                <a:srgbClr val="434343"/>
              </a:solidFill>
            </a:endParaRPr>
          </a:p>
          <a:p>
            <a:pPr indent="-374650" lvl="0" marL="457200" rtl="0" algn="l">
              <a:lnSpc>
                <a:spcPct val="115000"/>
              </a:lnSpc>
              <a:spcBef>
                <a:spcPts val="0"/>
              </a:spcBef>
              <a:spcAft>
                <a:spcPts val="0"/>
              </a:spcAft>
              <a:buClr>
                <a:srgbClr val="434343"/>
              </a:buClr>
              <a:buSzPts val="2300"/>
              <a:buChar char="●"/>
            </a:pPr>
            <a:r>
              <a:rPr lang="en" sz="2300">
                <a:solidFill>
                  <a:srgbClr val="434343"/>
                </a:solidFill>
              </a:rPr>
              <a:t>A pure change is either a change to a primitive input value or a changed object reference</a:t>
            </a:r>
            <a:endParaRPr sz="2300">
              <a:solidFill>
                <a:srgbClr val="434343"/>
              </a:solidFill>
            </a:endParaRPr>
          </a:p>
          <a:p>
            <a:pPr indent="-374650" lvl="0" marL="457200" rtl="0" algn="l">
              <a:lnSpc>
                <a:spcPct val="115000"/>
              </a:lnSpc>
              <a:spcBef>
                <a:spcPts val="0"/>
              </a:spcBef>
              <a:spcAft>
                <a:spcPts val="0"/>
              </a:spcAft>
              <a:buClr>
                <a:srgbClr val="434343"/>
              </a:buClr>
              <a:buSzPts val="2300"/>
              <a:buChar char="●"/>
            </a:pPr>
            <a:r>
              <a:rPr lang="en" sz="2300">
                <a:solidFill>
                  <a:srgbClr val="434343"/>
                </a:solidFill>
              </a:rPr>
              <a:t>In order to change that and activate a more aggressive change detection mechanism, we make the pipe impure:</a:t>
            </a:r>
            <a:endParaRPr sz="2300">
              <a:solidFill>
                <a:srgbClr val="434343"/>
              </a:solidFill>
            </a:endParaRPr>
          </a:p>
          <a:p>
            <a:pPr indent="0" lvl="0" marL="0" rtl="0" algn="l">
              <a:lnSpc>
                <a:spcPct val="115000"/>
              </a:lnSpc>
              <a:spcBef>
                <a:spcPts val="0"/>
              </a:spcBef>
              <a:spcAft>
                <a:spcPts val="0"/>
              </a:spcAft>
              <a:buNone/>
            </a:pPr>
            <a:r>
              <a:t/>
            </a:r>
            <a:endParaRPr sz="2300">
              <a:solidFill>
                <a:srgbClr val="434343"/>
              </a:solidFill>
            </a:endParaRPr>
          </a:p>
        </p:txBody>
      </p:sp>
      <p:pic>
        <p:nvPicPr>
          <p:cNvPr id="625" name="Google Shape;625;p103"/>
          <p:cNvPicPr preferRelativeResize="0"/>
          <p:nvPr/>
        </p:nvPicPr>
        <p:blipFill>
          <a:blip r:embed="rId3">
            <a:alphaModFix/>
          </a:blip>
          <a:stretch>
            <a:fillRect/>
          </a:stretch>
        </p:blipFill>
        <p:spPr>
          <a:xfrm>
            <a:off x="3214000" y="3708973"/>
            <a:ext cx="2716000" cy="1216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29" name="Shape 629"/>
        <p:cNvGrpSpPr/>
        <p:nvPr/>
      </p:nvGrpSpPr>
      <p:grpSpPr>
        <a:xfrm>
          <a:off x="0" y="0"/>
          <a:ext cx="0" cy="0"/>
          <a:chOff x="0" y="0"/>
          <a:chExt cx="0" cy="0"/>
        </a:xfrm>
      </p:grpSpPr>
      <p:sp>
        <p:nvSpPr>
          <p:cNvPr id="630" name="Google Shape;630;p104"/>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631" name="Google Shape;631;p104"/>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632" name="Google Shape;632;p104"/>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633" name="Google Shape;633;p104"/>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6: </a:t>
            </a:r>
            <a:endParaRPr/>
          </a:p>
          <a:p>
            <a:pPr indent="0" lvl="0" marL="0" rtl="0" algn="l">
              <a:spcBef>
                <a:spcPts val="0"/>
              </a:spcBef>
              <a:spcAft>
                <a:spcPts val="0"/>
              </a:spcAft>
              <a:buNone/>
            </a:pPr>
            <a:r>
              <a:rPr lang="en"/>
              <a:t>Services and dependency injection</a:t>
            </a:r>
            <a:endParaRPr/>
          </a:p>
        </p:txBody>
      </p:sp>
      <p:sp>
        <p:nvSpPr>
          <p:cNvPr id="634" name="Google Shape;634;p104"/>
          <p:cNvSpPr txBox="1"/>
          <p:nvPr/>
        </p:nvSpPr>
        <p:spPr>
          <a:xfrm>
            <a:off x="285575" y="2998025"/>
            <a:ext cx="70014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What is a service in Angular?</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Dependency injection in Angular</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How to create a service?</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t/>
            </a:r>
            <a:endParaRPr i="1" sz="2400">
              <a:solidFill>
                <a:srgbClr val="FFFFFF"/>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Services</a:t>
            </a:r>
            <a:endParaRPr/>
          </a:p>
        </p:txBody>
      </p:sp>
      <p:sp>
        <p:nvSpPr>
          <p:cNvPr id="640" name="Google Shape;640;p105"/>
          <p:cNvSpPr txBox="1"/>
          <p:nvPr>
            <p:ph idx="4294967295" type="body"/>
          </p:nvPr>
        </p:nvSpPr>
        <p:spPr>
          <a:xfrm>
            <a:off x="471900" y="955975"/>
            <a:ext cx="8222100" cy="3673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Services are classes meant to handle application logic (fetch data, update data, etc.)</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Services are differentiated from components to enhance reusability and modularity</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Services are </a:t>
            </a:r>
            <a:r>
              <a:rPr b="1" lang="en" sz="2400">
                <a:solidFill>
                  <a:srgbClr val="434343"/>
                </a:solidFill>
              </a:rPr>
              <a:t>singletons</a:t>
            </a:r>
            <a:r>
              <a:rPr lang="en" sz="2400">
                <a:solidFill>
                  <a:srgbClr val="434343"/>
                </a:solidFill>
              </a:rPr>
              <a:t>: There is only one instance per </a:t>
            </a:r>
            <a:r>
              <a:rPr b="1" lang="en" sz="2400">
                <a:solidFill>
                  <a:srgbClr val="434343"/>
                </a:solidFill>
              </a:rPr>
              <a:t>injector</a:t>
            </a:r>
            <a:endParaRPr b="1"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To turn a class into a service, we need the </a:t>
            </a:r>
            <a:r>
              <a:rPr b="1" lang="en" sz="2400">
                <a:solidFill>
                  <a:srgbClr val="434343"/>
                </a:solidFill>
                <a:latin typeface="Consolas"/>
                <a:ea typeface="Consolas"/>
                <a:cs typeface="Consolas"/>
                <a:sym typeface="Consolas"/>
              </a:rPr>
              <a:t>@Injectable()</a:t>
            </a:r>
            <a:r>
              <a:rPr lang="en" sz="2400">
                <a:solidFill>
                  <a:srgbClr val="434343"/>
                </a:solidFill>
              </a:rPr>
              <a:t> decorator applied to that class</a:t>
            </a:r>
            <a:endParaRPr sz="2400">
              <a:solidFill>
                <a:srgbClr val="434343"/>
              </a:solidFill>
            </a:endParaRPr>
          </a:p>
          <a:p>
            <a:pPr indent="0" lvl="0" marL="0" rtl="0" algn="l">
              <a:spcBef>
                <a:spcPts val="1000"/>
              </a:spcBef>
              <a:spcAft>
                <a:spcPts val="1600"/>
              </a:spcAft>
              <a:buNone/>
            </a:pPr>
            <a:r>
              <a:t/>
            </a:r>
            <a:endParaRPr/>
          </a:p>
        </p:txBody>
      </p:sp>
      <p:sp>
        <p:nvSpPr>
          <p:cNvPr id="641" name="Google Shape;641;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Dependency injection</a:t>
            </a:r>
            <a:endParaRPr/>
          </a:p>
        </p:txBody>
      </p:sp>
      <p:sp>
        <p:nvSpPr>
          <p:cNvPr id="647" name="Google Shape;647;p106"/>
          <p:cNvSpPr txBox="1"/>
          <p:nvPr>
            <p:ph idx="4294967295" type="body"/>
          </p:nvPr>
        </p:nvSpPr>
        <p:spPr>
          <a:xfrm>
            <a:off x="457200" y="1093425"/>
            <a:ext cx="8229600" cy="3832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Font typeface="Courier New"/>
              <a:buChar char="●"/>
            </a:pPr>
            <a:r>
              <a:rPr lang="en" sz="2400">
                <a:solidFill>
                  <a:srgbClr val="434343"/>
                </a:solidFill>
              </a:rPr>
              <a:t>Angular relies on </a:t>
            </a:r>
            <a:r>
              <a:rPr b="1" lang="en" sz="2400">
                <a:solidFill>
                  <a:srgbClr val="434343"/>
                </a:solidFill>
              </a:rPr>
              <a:t>dependency injection</a:t>
            </a:r>
            <a:r>
              <a:rPr lang="en" sz="2400">
                <a:solidFill>
                  <a:srgbClr val="434343"/>
                </a:solidFill>
              </a:rPr>
              <a:t> to provide services to other objects such as components, directives, etc.</a:t>
            </a:r>
            <a:endParaRPr sz="2400">
              <a:solidFill>
                <a:srgbClr val="434343"/>
              </a:solidFill>
            </a:endParaRPr>
          </a:p>
          <a:p>
            <a:pPr indent="-355600" lvl="0" marL="457200" rtl="0" algn="l">
              <a:spcBef>
                <a:spcPts val="1000"/>
              </a:spcBef>
              <a:spcAft>
                <a:spcPts val="0"/>
              </a:spcAft>
              <a:buClr>
                <a:srgbClr val="434343"/>
              </a:buClr>
              <a:buSzPts val="2000"/>
              <a:buFont typeface="Courier New"/>
              <a:buChar char="●"/>
            </a:pPr>
            <a:r>
              <a:rPr lang="en" sz="2400">
                <a:solidFill>
                  <a:srgbClr val="434343"/>
                </a:solidFill>
              </a:rPr>
              <a:t>Dependency injection is a process where a class delegates the responsibility of providing its dependencies to external code (the </a:t>
            </a:r>
            <a:r>
              <a:rPr b="1" lang="en" sz="2400">
                <a:solidFill>
                  <a:srgbClr val="434343"/>
                </a:solidFill>
              </a:rPr>
              <a:t>injector</a:t>
            </a:r>
            <a:r>
              <a:rPr lang="en" sz="2400">
                <a:solidFill>
                  <a:srgbClr val="434343"/>
                </a:solidFill>
              </a:rPr>
              <a:t>)</a:t>
            </a:r>
            <a:endParaRPr sz="2400">
              <a:solidFill>
                <a:srgbClr val="434343"/>
              </a:solidFill>
            </a:endParaRPr>
          </a:p>
          <a:p>
            <a:pPr indent="-355600" lvl="0" marL="457200" rtl="0" algn="l">
              <a:spcBef>
                <a:spcPts val="1000"/>
              </a:spcBef>
              <a:spcAft>
                <a:spcPts val="0"/>
              </a:spcAft>
              <a:buClr>
                <a:srgbClr val="434343"/>
              </a:buClr>
              <a:buSzPts val="2000"/>
              <a:buFont typeface="Courier New"/>
              <a:buChar char="●"/>
            </a:pPr>
            <a:r>
              <a:rPr lang="en" sz="2400">
                <a:solidFill>
                  <a:srgbClr val="434343"/>
                </a:solidFill>
              </a:rPr>
              <a:t>Classes are not allowed to call the injector code. It is the injector that constructs the services and stores one instance of each. </a:t>
            </a:r>
            <a:endParaRPr sz="2400">
              <a:solidFill>
                <a:srgbClr val="434343"/>
              </a:solidFill>
            </a:endParaRPr>
          </a:p>
          <a:p>
            <a:pPr indent="0" lvl="0" marL="914400" rtl="0" algn="l">
              <a:spcBef>
                <a:spcPts val="1000"/>
              </a:spcBef>
              <a:spcAft>
                <a:spcPts val="0"/>
              </a:spcAft>
              <a:buNone/>
            </a:pPr>
            <a:r>
              <a:t/>
            </a:r>
            <a:endParaRPr sz="2400">
              <a:solidFill>
                <a:srgbClr val="434343"/>
              </a:solidFill>
            </a:endParaRPr>
          </a:p>
          <a:p>
            <a:pPr indent="0" lvl="0" marL="0" rtl="0" algn="l">
              <a:spcBef>
                <a:spcPts val="1000"/>
              </a:spcBef>
              <a:spcAft>
                <a:spcPts val="1600"/>
              </a:spcAft>
              <a:buNone/>
            </a:pPr>
            <a:r>
              <a:t/>
            </a:r>
            <a:endParaRPr/>
          </a:p>
        </p:txBody>
      </p:sp>
      <p:sp>
        <p:nvSpPr>
          <p:cNvPr id="648" name="Google Shape;648;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Dependency injection with Angular</a:t>
            </a:r>
            <a:endParaRPr/>
          </a:p>
        </p:txBody>
      </p:sp>
      <p:sp>
        <p:nvSpPr>
          <p:cNvPr id="654" name="Google Shape;654;p107"/>
          <p:cNvSpPr txBox="1"/>
          <p:nvPr>
            <p:ph idx="4294967295" type="body"/>
          </p:nvPr>
        </p:nvSpPr>
        <p:spPr>
          <a:xfrm>
            <a:off x="457200" y="1093425"/>
            <a:ext cx="8229600" cy="383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To use a service, Angular relies on dependency injection to pass an instance of the service class into a component or object class. It is achieved by using a constructor.</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Any class marked as </a:t>
            </a:r>
            <a:r>
              <a:rPr b="1" lang="en" sz="2400">
                <a:solidFill>
                  <a:srgbClr val="434343"/>
                </a:solidFill>
                <a:latin typeface="Consolas"/>
                <a:ea typeface="Consolas"/>
                <a:cs typeface="Consolas"/>
                <a:sym typeface="Consolas"/>
              </a:rPr>
              <a:t>@Injectable</a:t>
            </a:r>
            <a:r>
              <a:rPr lang="en" sz="2400">
                <a:solidFill>
                  <a:srgbClr val="434343"/>
                </a:solidFill>
              </a:rPr>
              <a:t> can be injected into an Angular object as follows:</a:t>
            </a:r>
            <a:endParaRPr sz="2400">
              <a:solidFill>
                <a:srgbClr val="434343"/>
              </a:solidFill>
            </a:endParaRPr>
          </a:p>
          <a:p>
            <a:pPr indent="0" lvl="0" marL="0" rtl="0" algn="l">
              <a:spcBef>
                <a:spcPts val="1000"/>
              </a:spcBef>
              <a:spcAft>
                <a:spcPts val="0"/>
              </a:spcAft>
              <a:buNone/>
            </a:pPr>
            <a:r>
              <a:t/>
            </a:r>
            <a:endParaRPr sz="600"/>
          </a:p>
          <a:p>
            <a:pPr indent="0" lvl="0" marL="457200" rtl="0" algn="l">
              <a:spcBef>
                <a:spcPts val="1600"/>
              </a:spcBef>
              <a:spcAft>
                <a:spcPts val="0"/>
              </a:spcAft>
              <a:buNone/>
            </a:pPr>
            <a:r>
              <a:rPr b="1" lang="en" sz="2000">
                <a:solidFill>
                  <a:srgbClr val="000080"/>
                </a:solidFill>
                <a:highlight>
                  <a:srgbClr val="FFFFFF"/>
                </a:highlight>
                <a:latin typeface="Courier New"/>
                <a:ea typeface="Courier New"/>
                <a:cs typeface="Courier New"/>
                <a:sym typeface="Courier New"/>
              </a:rPr>
              <a:t>export class </a:t>
            </a:r>
            <a:r>
              <a:rPr b="1" lang="en" sz="2000">
                <a:solidFill>
                  <a:srgbClr val="666666"/>
                </a:solidFill>
                <a:highlight>
                  <a:srgbClr val="FFFFFF"/>
                </a:highlight>
                <a:latin typeface="Courier New"/>
                <a:ea typeface="Courier New"/>
                <a:cs typeface="Courier New"/>
                <a:sym typeface="Courier New"/>
              </a:rPr>
              <a:t>ListPostsComponent</a:t>
            </a:r>
            <a:r>
              <a:rPr b="1" lang="en" sz="2000">
                <a:solidFill>
                  <a:schemeClr val="dk1"/>
                </a:solidFill>
                <a:highlight>
                  <a:srgbClr val="FFFFFF"/>
                </a:highlight>
                <a:latin typeface="Courier New"/>
                <a:ea typeface="Courier New"/>
                <a:cs typeface="Courier New"/>
                <a:sym typeface="Courier New"/>
              </a:rPr>
              <a:t> {</a:t>
            </a:r>
            <a:endParaRPr b="1" sz="2000">
              <a:solidFill>
                <a:schemeClr val="dk1"/>
              </a:solidFill>
              <a:highlight>
                <a:srgbClr val="FFFFFF"/>
              </a:highlight>
              <a:latin typeface="Courier New"/>
              <a:ea typeface="Courier New"/>
              <a:cs typeface="Courier New"/>
              <a:sym typeface="Courier New"/>
            </a:endParaRPr>
          </a:p>
          <a:p>
            <a:pPr indent="0" lvl="0" marL="457200" rtl="0" algn="l">
              <a:spcBef>
                <a:spcPts val="1000"/>
              </a:spcBef>
              <a:spcAft>
                <a:spcPts val="0"/>
              </a:spcAft>
              <a:buNone/>
            </a:pPr>
            <a:r>
              <a:rPr b="1" lang="en" sz="2000">
                <a:solidFill>
                  <a:schemeClr val="dk1"/>
                </a:solidFill>
                <a:highlight>
                  <a:srgbClr val="FFFFFF"/>
                </a:highlight>
                <a:latin typeface="Courier New"/>
                <a:ea typeface="Courier New"/>
                <a:cs typeface="Courier New"/>
                <a:sym typeface="Courier New"/>
              </a:rPr>
              <a:t> </a:t>
            </a:r>
            <a:r>
              <a:rPr b="1" lang="en" sz="2000">
                <a:solidFill>
                  <a:srgbClr val="000080"/>
                </a:solidFill>
                <a:highlight>
                  <a:srgbClr val="FFFFFF"/>
                </a:highlight>
                <a:latin typeface="Courier New"/>
                <a:ea typeface="Courier New"/>
                <a:cs typeface="Courier New"/>
                <a:sym typeface="Courier New"/>
              </a:rPr>
              <a:t>constructor</a:t>
            </a:r>
            <a:r>
              <a:rPr b="1" lang="en" sz="2000">
                <a:solidFill>
                  <a:schemeClr val="dk1"/>
                </a:solidFill>
                <a:highlight>
                  <a:srgbClr val="FFFFFF"/>
                </a:highlight>
                <a:latin typeface="Courier New"/>
                <a:ea typeface="Courier New"/>
                <a:cs typeface="Courier New"/>
                <a:sym typeface="Courier New"/>
              </a:rPr>
              <a:t>(</a:t>
            </a:r>
            <a:r>
              <a:rPr b="1" lang="en" sz="2000">
                <a:solidFill>
                  <a:srgbClr val="434343"/>
                </a:solidFill>
                <a:highlight>
                  <a:srgbClr val="FFD966"/>
                </a:highlight>
                <a:latin typeface="Courier New"/>
                <a:ea typeface="Courier New"/>
                <a:cs typeface="Courier New"/>
                <a:sym typeface="Courier New"/>
              </a:rPr>
              <a:t>postService : PostsService</a:t>
            </a:r>
            <a:r>
              <a:rPr b="1" lang="en" sz="2000">
                <a:solidFill>
                  <a:schemeClr val="dk1"/>
                </a:solidFill>
                <a:highlight>
                  <a:srgbClr val="FFFFFF"/>
                </a:highlight>
                <a:latin typeface="Courier New"/>
                <a:ea typeface="Courier New"/>
                <a:cs typeface="Courier New"/>
                <a:sym typeface="Courier New"/>
              </a:rPr>
              <a:t>) {</a:t>
            </a:r>
            <a:endParaRPr b="1" sz="2000">
              <a:solidFill>
                <a:schemeClr val="dk1"/>
              </a:solidFill>
              <a:highlight>
                <a:srgbClr val="FFFFFF"/>
              </a:highlight>
              <a:latin typeface="Courier New"/>
              <a:ea typeface="Courier New"/>
              <a:cs typeface="Courier New"/>
              <a:sym typeface="Courier New"/>
            </a:endParaRPr>
          </a:p>
          <a:p>
            <a:pPr indent="0" lvl="0" marL="0" rtl="0" algn="l">
              <a:spcBef>
                <a:spcPts val="1000"/>
              </a:spcBef>
              <a:spcAft>
                <a:spcPts val="1600"/>
              </a:spcAft>
              <a:buNone/>
            </a:pPr>
            <a:r>
              <a:t/>
            </a:r>
            <a:endParaRPr/>
          </a:p>
        </p:txBody>
      </p:sp>
      <p:sp>
        <p:nvSpPr>
          <p:cNvPr id="655" name="Google Shape;655;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Dependency injection</a:t>
            </a:r>
            <a:endParaRPr/>
          </a:p>
        </p:txBody>
      </p:sp>
      <p:sp>
        <p:nvSpPr>
          <p:cNvPr id="661" name="Google Shape;661;p108"/>
          <p:cNvSpPr txBox="1"/>
          <p:nvPr>
            <p:ph idx="4294967295" type="body"/>
          </p:nvPr>
        </p:nvSpPr>
        <p:spPr>
          <a:xfrm>
            <a:off x="328975" y="907100"/>
            <a:ext cx="8654700" cy="3993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With Angular CLI, you can generate a service by running the following command: </a:t>
            </a:r>
            <a:endParaRPr sz="2400">
              <a:solidFill>
                <a:srgbClr val="434343"/>
              </a:solidFill>
            </a:endParaRPr>
          </a:p>
          <a:p>
            <a:pPr indent="0" lvl="0" marL="0" rtl="0" algn="ctr">
              <a:spcBef>
                <a:spcPts val="0"/>
              </a:spcBef>
              <a:spcAft>
                <a:spcPts val="0"/>
              </a:spcAft>
              <a:buNone/>
            </a:pPr>
            <a:r>
              <a:rPr b="1" lang="en" sz="2400">
                <a:solidFill>
                  <a:srgbClr val="434343"/>
                </a:solidFill>
                <a:latin typeface="Consolas"/>
                <a:ea typeface="Consolas"/>
                <a:cs typeface="Consolas"/>
                <a:sym typeface="Consolas"/>
              </a:rPr>
              <a:t>ng generate service [name-of-service]</a:t>
            </a:r>
            <a:br>
              <a:rPr b="1" lang="en" sz="2400">
                <a:solidFill>
                  <a:srgbClr val="434343"/>
                </a:solidFill>
              </a:rPr>
            </a:br>
            <a:endParaRPr b="1" sz="2400">
              <a:solidFill>
                <a:srgbClr val="434343"/>
              </a:solidFill>
            </a:endParaRPr>
          </a:p>
          <a:p>
            <a:pPr indent="-381000" lvl="0" marL="457200" rtl="0" algn="l">
              <a:spcBef>
                <a:spcPts val="0"/>
              </a:spcBef>
              <a:spcAft>
                <a:spcPts val="0"/>
              </a:spcAft>
              <a:buClr>
                <a:srgbClr val="434343"/>
              </a:buClr>
              <a:buSzPts val="2400"/>
              <a:buChar char="●"/>
            </a:pPr>
            <a:r>
              <a:rPr lang="en" sz="2400">
                <a:solidFill>
                  <a:srgbClr val="434343"/>
                </a:solidFill>
              </a:rPr>
              <a:t>It will create the following initial code:</a:t>
            </a:r>
            <a:endParaRPr sz="2400">
              <a:solidFill>
                <a:srgbClr val="434343"/>
              </a:solidFill>
            </a:endParaRPr>
          </a:p>
          <a:p>
            <a:pPr indent="0" lvl="0" marL="2743200" rtl="0" algn="l">
              <a:spcBef>
                <a:spcPts val="0"/>
              </a:spcBef>
              <a:spcAft>
                <a:spcPts val="0"/>
              </a:spcAft>
              <a:buNone/>
            </a:pPr>
            <a:r>
              <a:rPr lang="en" sz="2000">
                <a:solidFill>
                  <a:srgbClr val="808000"/>
                </a:solidFill>
                <a:highlight>
                  <a:srgbClr val="FFFFFF"/>
                </a:highlight>
                <a:latin typeface="Consolas"/>
                <a:ea typeface="Consolas"/>
                <a:cs typeface="Consolas"/>
                <a:sym typeface="Consolas"/>
              </a:rPr>
              <a:t>@Injectable</a:t>
            </a:r>
            <a:r>
              <a:rPr lang="en" sz="2000">
                <a:solidFill>
                  <a:schemeClr val="dk1"/>
                </a:solidFill>
                <a:highlight>
                  <a:srgbClr val="FFFFFF"/>
                </a:highlight>
                <a:latin typeface="Consolas"/>
                <a:ea typeface="Consolas"/>
                <a:cs typeface="Consolas"/>
                <a:sym typeface="Consolas"/>
              </a:rPr>
              <a:t>({</a:t>
            </a:r>
            <a:endParaRPr sz="2000">
              <a:solidFill>
                <a:schemeClr val="dk1"/>
              </a:solidFill>
              <a:highlight>
                <a:srgbClr val="FFFFFF"/>
              </a:highlight>
              <a:latin typeface="Consolas"/>
              <a:ea typeface="Consolas"/>
              <a:cs typeface="Consolas"/>
              <a:sym typeface="Consolas"/>
            </a:endParaRPr>
          </a:p>
          <a:p>
            <a:pPr indent="0" lvl="0" marL="2743200" rtl="0" algn="l">
              <a:spcBef>
                <a:spcPts val="0"/>
              </a:spcBef>
              <a:spcAft>
                <a:spcPts val="0"/>
              </a:spcAft>
              <a:buNone/>
            </a:pPr>
            <a:r>
              <a:rPr lang="en" sz="2000">
                <a:solidFill>
                  <a:schemeClr val="dk1"/>
                </a:solidFill>
                <a:highlight>
                  <a:srgbClr val="FFFFFF"/>
                </a:highlight>
                <a:latin typeface="Consolas"/>
                <a:ea typeface="Consolas"/>
                <a:cs typeface="Consolas"/>
                <a:sym typeface="Consolas"/>
              </a:rPr>
              <a:t>   </a:t>
            </a:r>
            <a:r>
              <a:rPr b="1" lang="en" sz="2000">
                <a:solidFill>
                  <a:srgbClr val="660E7A"/>
                </a:solidFill>
                <a:highlight>
                  <a:srgbClr val="FFFFFF"/>
                </a:highlight>
                <a:latin typeface="Consolas"/>
                <a:ea typeface="Consolas"/>
                <a:cs typeface="Consolas"/>
                <a:sym typeface="Consolas"/>
              </a:rPr>
              <a:t>providedIn</a:t>
            </a:r>
            <a:r>
              <a:rPr lang="en" sz="2000">
                <a:solidFill>
                  <a:schemeClr val="dk1"/>
                </a:solidFill>
                <a:highlight>
                  <a:srgbClr val="FFFFFF"/>
                </a:highlight>
                <a:latin typeface="Consolas"/>
                <a:ea typeface="Consolas"/>
                <a:cs typeface="Consolas"/>
                <a:sym typeface="Consolas"/>
              </a:rPr>
              <a:t>: </a:t>
            </a:r>
            <a:r>
              <a:rPr b="1" lang="en" sz="2000">
                <a:solidFill>
                  <a:srgbClr val="008000"/>
                </a:solidFill>
                <a:highlight>
                  <a:srgbClr val="FFFFFF"/>
                </a:highlight>
                <a:latin typeface="Consolas"/>
                <a:ea typeface="Consolas"/>
                <a:cs typeface="Consolas"/>
                <a:sym typeface="Consolas"/>
              </a:rPr>
              <a:t>'root'</a:t>
            </a:r>
            <a:endParaRPr b="1" sz="2000">
              <a:solidFill>
                <a:srgbClr val="008000"/>
              </a:solidFill>
              <a:highlight>
                <a:srgbClr val="FFFFFF"/>
              </a:highlight>
              <a:latin typeface="Consolas"/>
              <a:ea typeface="Consolas"/>
              <a:cs typeface="Consolas"/>
              <a:sym typeface="Consolas"/>
            </a:endParaRPr>
          </a:p>
          <a:p>
            <a:pPr indent="0" lvl="0" marL="2743200" rtl="0" algn="l">
              <a:spcBef>
                <a:spcPts val="0"/>
              </a:spcBef>
              <a:spcAft>
                <a:spcPts val="0"/>
              </a:spcAft>
              <a:buNone/>
            </a:pPr>
            <a:r>
              <a:rPr lang="en" sz="2000">
                <a:solidFill>
                  <a:schemeClr val="dk1"/>
                </a:solidFill>
                <a:highlight>
                  <a:srgbClr val="FFFFFF"/>
                </a:highlight>
                <a:latin typeface="Consolas"/>
                <a:ea typeface="Consolas"/>
                <a:cs typeface="Consolas"/>
                <a:sym typeface="Consolas"/>
              </a:rPr>
              <a:t>})</a:t>
            </a:r>
            <a:endParaRPr sz="2000">
              <a:solidFill>
                <a:schemeClr val="dk1"/>
              </a:solidFill>
              <a:highlight>
                <a:srgbClr val="FFFFFF"/>
              </a:highlight>
              <a:latin typeface="Consolas"/>
              <a:ea typeface="Consolas"/>
              <a:cs typeface="Consolas"/>
              <a:sym typeface="Consolas"/>
            </a:endParaRPr>
          </a:p>
          <a:p>
            <a:pPr indent="0" lvl="0" marL="2743200" rtl="0" algn="l">
              <a:spcBef>
                <a:spcPts val="0"/>
              </a:spcBef>
              <a:spcAft>
                <a:spcPts val="0"/>
              </a:spcAft>
              <a:buNone/>
            </a:pPr>
            <a:r>
              <a:rPr b="1" lang="en" sz="2000">
                <a:solidFill>
                  <a:srgbClr val="000080"/>
                </a:solidFill>
                <a:highlight>
                  <a:srgbClr val="FFFFFF"/>
                </a:highlight>
                <a:latin typeface="Consolas"/>
                <a:ea typeface="Consolas"/>
                <a:cs typeface="Consolas"/>
                <a:sym typeface="Consolas"/>
              </a:rPr>
              <a:t>export class </a:t>
            </a:r>
            <a:r>
              <a:rPr lang="en" sz="2000">
                <a:solidFill>
                  <a:srgbClr val="434343"/>
                </a:solidFill>
                <a:highlight>
                  <a:srgbClr val="FFFFFF"/>
                </a:highlight>
                <a:latin typeface="Consolas"/>
                <a:ea typeface="Consolas"/>
                <a:cs typeface="Consolas"/>
                <a:sym typeface="Consolas"/>
              </a:rPr>
              <a:t>TestService</a:t>
            </a:r>
            <a:r>
              <a:rPr lang="en" sz="2000">
                <a:solidFill>
                  <a:schemeClr val="dk1"/>
                </a:solidFill>
                <a:highlight>
                  <a:srgbClr val="FFFFFF"/>
                </a:highlight>
                <a:latin typeface="Consolas"/>
                <a:ea typeface="Consolas"/>
                <a:cs typeface="Consolas"/>
                <a:sym typeface="Consolas"/>
              </a:rPr>
              <a:t> {</a:t>
            </a:r>
            <a:endParaRPr sz="2000">
              <a:solidFill>
                <a:schemeClr val="dk1"/>
              </a:solidFill>
              <a:highlight>
                <a:srgbClr val="FFFFFF"/>
              </a:highlight>
              <a:latin typeface="Consolas"/>
              <a:ea typeface="Consolas"/>
              <a:cs typeface="Consolas"/>
              <a:sym typeface="Consolas"/>
            </a:endParaRPr>
          </a:p>
          <a:p>
            <a:pPr indent="0" lvl="0" marL="3200400" rtl="0" algn="l">
              <a:spcBef>
                <a:spcPts val="0"/>
              </a:spcBef>
              <a:spcAft>
                <a:spcPts val="0"/>
              </a:spcAft>
              <a:buNone/>
            </a:pPr>
            <a:r>
              <a:t/>
            </a:r>
            <a:endParaRPr>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2400">
              <a:solidFill>
                <a:srgbClr val="434343"/>
              </a:solidFill>
              <a:latin typeface="Consolas"/>
              <a:ea typeface="Consolas"/>
              <a:cs typeface="Consolas"/>
              <a:sym typeface="Consolas"/>
            </a:endParaRPr>
          </a:p>
          <a:p>
            <a:pPr indent="0" lvl="0" marL="0" rtl="0" algn="l">
              <a:spcBef>
                <a:spcPts val="0"/>
              </a:spcBef>
              <a:spcAft>
                <a:spcPts val="1600"/>
              </a:spcAft>
              <a:buNone/>
            </a:pPr>
            <a:r>
              <a:t/>
            </a:r>
            <a:endParaRPr sz="2400"/>
          </a:p>
        </p:txBody>
      </p:sp>
      <p:sp>
        <p:nvSpPr>
          <p:cNvPr id="662" name="Google Shape;662;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Typescript - Constructor syntax </a:t>
            </a:r>
            <a:endParaRPr/>
          </a:p>
        </p:txBody>
      </p:sp>
      <p:sp>
        <p:nvSpPr>
          <p:cNvPr id="668" name="Google Shape;668;p109"/>
          <p:cNvSpPr txBox="1"/>
          <p:nvPr>
            <p:ph idx="4294967295" type="body"/>
          </p:nvPr>
        </p:nvSpPr>
        <p:spPr>
          <a:xfrm>
            <a:off x="0" y="619050"/>
            <a:ext cx="9075000" cy="43068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rgbClr val="434343"/>
              </a:buClr>
              <a:buSzPts val="2200"/>
              <a:buNone/>
            </a:pPr>
            <a:r>
              <a:rPr lang="en" sz="2200">
                <a:solidFill>
                  <a:srgbClr val="434343"/>
                </a:solidFill>
              </a:rPr>
              <a:t>In Typescript, constructor parameters marked as </a:t>
            </a:r>
            <a:r>
              <a:rPr b="1" lang="en" sz="2200">
                <a:solidFill>
                  <a:srgbClr val="434343"/>
                </a:solidFill>
                <a:latin typeface="Consolas"/>
                <a:ea typeface="Consolas"/>
                <a:cs typeface="Consolas"/>
                <a:sym typeface="Consolas"/>
              </a:rPr>
              <a:t>public</a:t>
            </a:r>
            <a:r>
              <a:rPr lang="en" sz="2200">
                <a:solidFill>
                  <a:srgbClr val="434343"/>
                </a:solidFill>
              </a:rPr>
              <a:t>, </a:t>
            </a:r>
            <a:r>
              <a:rPr b="1" lang="en" sz="2200">
                <a:solidFill>
                  <a:srgbClr val="434343"/>
                </a:solidFill>
                <a:latin typeface="Consolas"/>
                <a:ea typeface="Consolas"/>
                <a:cs typeface="Consolas"/>
                <a:sym typeface="Consolas"/>
              </a:rPr>
              <a:t>private </a:t>
            </a:r>
            <a:r>
              <a:rPr lang="en" sz="2200">
                <a:solidFill>
                  <a:srgbClr val="434343"/>
                </a:solidFill>
              </a:rPr>
              <a:t>or </a:t>
            </a:r>
            <a:r>
              <a:rPr b="1" lang="en" sz="2200">
                <a:solidFill>
                  <a:srgbClr val="434343"/>
                </a:solidFill>
                <a:latin typeface="Consolas"/>
                <a:ea typeface="Consolas"/>
                <a:cs typeface="Consolas"/>
                <a:sym typeface="Consolas"/>
              </a:rPr>
              <a:t>protected</a:t>
            </a:r>
            <a:r>
              <a:rPr lang="en" sz="2200">
                <a:solidFill>
                  <a:srgbClr val="434343"/>
                </a:solidFill>
              </a:rPr>
              <a:t> are automatically turned into class properties:</a:t>
            </a:r>
            <a:endParaRPr sz="2200">
              <a:solidFill>
                <a:srgbClr val="434343"/>
              </a:solidFill>
            </a:endParaRPr>
          </a:p>
          <a:p>
            <a:pPr indent="0" lvl="0" marL="1828800" rtl="0" algn="l">
              <a:spcBef>
                <a:spcPts val="1000"/>
              </a:spcBef>
              <a:spcAft>
                <a:spcPts val="0"/>
              </a:spcAft>
              <a:buNone/>
            </a:pPr>
            <a:r>
              <a:rPr b="1" lang="en">
                <a:solidFill>
                  <a:srgbClr val="000080"/>
                </a:solidFill>
                <a:highlight>
                  <a:schemeClr val="lt1"/>
                </a:highlight>
                <a:latin typeface="Courier New"/>
                <a:ea typeface="Courier New"/>
                <a:cs typeface="Courier New"/>
                <a:sym typeface="Courier New"/>
              </a:rPr>
              <a:t>export class </a:t>
            </a:r>
            <a:r>
              <a:rPr b="1" lang="en">
                <a:solidFill>
                  <a:srgbClr val="666666"/>
                </a:solidFill>
                <a:highlight>
                  <a:schemeClr val="lt1"/>
                </a:highlight>
                <a:latin typeface="Courier New"/>
                <a:ea typeface="Courier New"/>
                <a:cs typeface="Courier New"/>
                <a:sym typeface="Courier New"/>
              </a:rPr>
              <a:t>ListPostsComponent</a:t>
            </a:r>
            <a:r>
              <a:rPr b="1" lang="en">
                <a:solidFill>
                  <a:schemeClr val="dk1"/>
                </a:solidFill>
                <a:highlight>
                  <a:schemeClr val="lt1"/>
                </a:highlight>
                <a:latin typeface="Courier New"/>
                <a:ea typeface="Courier New"/>
                <a:cs typeface="Courier New"/>
                <a:sym typeface="Courier New"/>
              </a:rPr>
              <a:t> {</a:t>
            </a:r>
            <a:endParaRPr b="1">
              <a:solidFill>
                <a:schemeClr val="dk1"/>
              </a:solidFill>
              <a:highlight>
                <a:schemeClr val="lt1"/>
              </a:highlight>
              <a:latin typeface="Courier New"/>
              <a:ea typeface="Courier New"/>
              <a:cs typeface="Courier New"/>
              <a:sym typeface="Courier New"/>
            </a:endParaRPr>
          </a:p>
          <a:p>
            <a:pPr indent="0" lvl="0" marL="1828800" rtl="0" algn="l">
              <a:spcBef>
                <a:spcPts val="1000"/>
              </a:spcBef>
              <a:spcAft>
                <a:spcPts val="0"/>
              </a:spcAft>
              <a:buNone/>
            </a:pPr>
            <a:r>
              <a:rPr b="1" lang="en">
                <a:solidFill>
                  <a:schemeClr val="dk1"/>
                </a:solidFill>
                <a:highlight>
                  <a:schemeClr val="lt1"/>
                </a:highlight>
                <a:latin typeface="Courier New"/>
                <a:ea typeface="Courier New"/>
                <a:cs typeface="Courier New"/>
                <a:sym typeface="Courier New"/>
              </a:rPr>
              <a:t> </a:t>
            </a:r>
            <a:r>
              <a:rPr b="1" lang="en">
                <a:solidFill>
                  <a:srgbClr val="000080"/>
                </a:solidFill>
                <a:highlight>
                  <a:schemeClr val="lt1"/>
                </a:highlight>
                <a:latin typeface="Courier New"/>
                <a:ea typeface="Courier New"/>
                <a:cs typeface="Courier New"/>
                <a:sym typeface="Courier New"/>
              </a:rPr>
              <a:t>constructor</a:t>
            </a:r>
            <a:r>
              <a:rPr b="1" lang="en">
                <a:solidFill>
                  <a:schemeClr val="dk1"/>
                </a:solidFill>
                <a:highlight>
                  <a:schemeClr val="lt1"/>
                </a:highlight>
                <a:latin typeface="Courier New"/>
                <a:ea typeface="Courier New"/>
                <a:cs typeface="Courier New"/>
                <a:sym typeface="Courier New"/>
              </a:rPr>
              <a:t>(</a:t>
            </a:r>
            <a:r>
              <a:rPr b="1" lang="en">
                <a:solidFill>
                  <a:srgbClr val="434343"/>
                </a:solidFill>
                <a:highlight>
                  <a:srgbClr val="FFD966"/>
                </a:highlight>
                <a:latin typeface="Courier New"/>
                <a:ea typeface="Courier New"/>
                <a:cs typeface="Courier New"/>
                <a:sym typeface="Courier New"/>
              </a:rPr>
              <a:t>public</a:t>
            </a:r>
            <a:r>
              <a:rPr b="1" lang="en">
                <a:solidFill>
                  <a:srgbClr val="434343"/>
                </a:solidFill>
                <a:latin typeface="Courier New"/>
                <a:ea typeface="Courier New"/>
                <a:cs typeface="Courier New"/>
                <a:sym typeface="Courier New"/>
              </a:rPr>
              <a:t> postService : PostsService</a:t>
            </a:r>
            <a:r>
              <a:rPr b="1" lang="en">
                <a:solidFill>
                  <a:schemeClr val="dk1"/>
                </a:solidFill>
                <a:highlight>
                  <a:schemeClr val="lt1"/>
                </a:highlight>
                <a:latin typeface="Courier New"/>
                <a:ea typeface="Courier New"/>
                <a:cs typeface="Courier New"/>
                <a:sym typeface="Courier New"/>
              </a:rPr>
              <a:t>) {</a:t>
            </a:r>
            <a:endParaRPr b="1">
              <a:solidFill>
                <a:schemeClr val="dk1"/>
              </a:solidFill>
              <a:highlight>
                <a:schemeClr val="lt1"/>
              </a:highlight>
              <a:latin typeface="Courier New"/>
              <a:ea typeface="Courier New"/>
              <a:cs typeface="Courier New"/>
              <a:sym typeface="Courier New"/>
            </a:endParaRPr>
          </a:p>
          <a:p>
            <a:pPr indent="0" lvl="0" marL="1828800" rtl="0" algn="l">
              <a:spcBef>
                <a:spcPts val="0"/>
              </a:spcBef>
              <a:spcAft>
                <a:spcPts val="0"/>
              </a:spcAft>
              <a:buNone/>
            </a:pPr>
            <a:r>
              <a:rPr b="1" lang="en">
                <a:solidFill>
                  <a:schemeClr val="dk1"/>
                </a:solidFill>
                <a:highlight>
                  <a:schemeClr val="lt1"/>
                </a:highlight>
                <a:latin typeface="Courier New"/>
                <a:ea typeface="Courier New"/>
                <a:cs typeface="Courier New"/>
                <a:sym typeface="Courier New"/>
              </a:rPr>
              <a:t>}</a:t>
            </a:r>
            <a:endParaRPr b="1">
              <a:solidFill>
                <a:schemeClr val="dk1"/>
              </a:solidFill>
              <a:highlight>
                <a:schemeClr val="lt1"/>
              </a:highlight>
              <a:latin typeface="Courier New"/>
              <a:ea typeface="Courier New"/>
              <a:cs typeface="Courier New"/>
              <a:sym typeface="Courier New"/>
            </a:endParaRPr>
          </a:p>
          <a:p>
            <a:pPr indent="0" lvl="0" marL="457200" rtl="0" algn="l">
              <a:spcBef>
                <a:spcPts val="1000"/>
              </a:spcBef>
              <a:spcAft>
                <a:spcPts val="0"/>
              </a:spcAft>
              <a:buNone/>
            </a:pPr>
            <a:r>
              <a:rPr lang="en" sz="2200">
                <a:solidFill>
                  <a:srgbClr val="000000"/>
                </a:solidFill>
                <a:highlight>
                  <a:schemeClr val="lt1"/>
                </a:highlight>
              </a:rPr>
              <a:t>The above code is equivalent to:</a:t>
            </a:r>
            <a:endParaRPr sz="2200">
              <a:solidFill>
                <a:srgbClr val="000000"/>
              </a:solidFill>
              <a:highlight>
                <a:schemeClr val="lt1"/>
              </a:highlight>
            </a:endParaRPr>
          </a:p>
          <a:p>
            <a:pPr indent="0" lvl="0" marL="1828800" rtl="0" algn="l">
              <a:spcBef>
                <a:spcPts val="0"/>
              </a:spcBef>
              <a:spcAft>
                <a:spcPts val="0"/>
              </a:spcAft>
              <a:buNone/>
            </a:pPr>
            <a:r>
              <a:rPr b="1" lang="en">
                <a:solidFill>
                  <a:srgbClr val="000080"/>
                </a:solidFill>
                <a:highlight>
                  <a:schemeClr val="lt1"/>
                </a:highlight>
                <a:latin typeface="Courier New"/>
                <a:ea typeface="Courier New"/>
                <a:cs typeface="Courier New"/>
                <a:sym typeface="Courier New"/>
              </a:rPr>
              <a:t>export class </a:t>
            </a:r>
            <a:r>
              <a:rPr b="1" lang="en">
                <a:solidFill>
                  <a:srgbClr val="666666"/>
                </a:solidFill>
                <a:highlight>
                  <a:schemeClr val="lt1"/>
                </a:highlight>
                <a:latin typeface="Courier New"/>
                <a:ea typeface="Courier New"/>
                <a:cs typeface="Courier New"/>
                <a:sym typeface="Courier New"/>
              </a:rPr>
              <a:t>ListPostsComponent</a:t>
            </a:r>
            <a:r>
              <a:rPr b="1" lang="en">
                <a:solidFill>
                  <a:schemeClr val="dk1"/>
                </a:solidFill>
                <a:highlight>
                  <a:schemeClr val="lt1"/>
                </a:highlight>
                <a:latin typeface="Courier New"/>
                <a:ea typeface="Courier New"/>
                <a:cs typeface="Courier New"/>
                <a:sym typeface="Courier New"/>
              </a:rPr>
              <a:t> {</a:t>
            </a:r>
            <a:endParaRPr b="1">
              <a:solidFill>
                <a:schemeClr val="dk1"/>
              </a:solidFill>
              <a:highlight>
                <a:schemeClr val="lt1"/>
              </a:highlight>
              <a:latin typeface="Courier New"/>
              <a:ea typeface="Courier New"/>
              <a:cs typeface="Courier New"/>
              <a:sym typeface="Courier New"/>
            </a:endParaRPr>
          </a:p>
          <a:p>
            <a:pPr indent="0" lvl="0" marL="1828800" rtl="0" algn="l">
              <a:spcBef>
                <a:spcPts val="0"/>
              </a:spcBef>
              <a:spcAft>
                <a:spcPts val="0"/>
              </a:spcAft>
              <a:buNone/>
            </a:pPr>
            <a:r>
              <a:rPr b="1" lang="en">
                <a:solidFill>
                  <a:srgbClr val="434343"/>
                </a:solidFill>
                <a:latin typeface="Courier New"/>
                <a:ea typeface="Courier New"/>
                <a:cs typeface="Courier New"/>
                <a:sym typeface="Courier New"/>
              </a:rPr>
              <a:t> 	</a:t>
            </a:r>
            <a:r>
              <a:rPr b="1" lang="en">
                <a:solidFill>
                  <a:srgbClr val="434343"/>
                </a:solidFill>
                <a:highlight>
                  <a:srgbClr val="FFD966"/>
                </a:highlight>
                <a:latin typeface="Courier New"/>
                <a:ea typeface="Courier New"/>
                <a:cs typeface="Courier New"/>
                <a:sym typeface="Courier New"/>
              </a:rPr>
              <a:t>postService : PostsService</a:t>
            </a:r>
            <a:r>
              <a:rPr b="1" lang="en">
                <a:solidFill>
                  <a:srgbClr val="434343"/>
                </a:solidFill>
                <a:latin typeface="Courier New"/>
                <a:ea typeface="Courier New"/>
                <a:cs typeface="Courier New"/>
                <a:sym typeface="Courier New"/>
              </a:rPr>
              <a:t>;</a:t>
            </a:r>
            <a:endParaRPr b="1">
              <a:solidFill>
                <a:schemeClr val="dk1"/>
              </a:solidFill>
              <a:highlight>
                <a:schemeClr val="lt1"/>
              </a:highlight>
              <a:latin typeface="Courier New"/>
              <a:ea typeface="Courier New"/>
              <a:cs typeface="Courier New"/>
              <a:sym typeface="Courier New"/>
            </a:endParaRPr>
          </a:p>
          <a:p>
            <a:pPr indent="0" lvl="0" marL="1828800" rtl="0" algn="l">
              <a:spcBef>
                <a:spcPts val="0"/>
              </a:spcBef>
              <a:spcAft>
                <a:spcPts val="0"/>
              </a:spcAft>
              <a:buNone/>
            </a:pPr>
            <a:r>
              <a:rPr b="1" lang="en">
                <a:solidFill>
                  <a:schemeClr val="dk1"/>
                </a:solidFill>
                <a:highlight>
                  <a:schemeClr val="lt1"/>
                </a:highlight>
                <a:latin typeface="Courier New"/>
                <a:ea typeface="Courier New"/>
                <a:cs typeface="Courier New"/>
                <a:sym typeface="Courier New"/>
              </a:rPr>
              <a:t> 	</a:t>
            </a:r>
            <a:r>
              <a:rPr b="1" lang="en">
                <a:solidFill>
                  <a:srgbClr val="000080"/>
                </a:solidFill>
                <a:highlight>
                  <a:schemeClr val="lt1"/>
                </a:highlight>
                <a:latin typeface="Courier New"/>
                <a:ea typeface="Courier New"/>
                <a:cs typeface="Courier New"/>
                <a:sym typeface="Courier New"/>
              </a:rPr>
              <a:t>constructor</a:t>
            </a:r>
            <a:r>
              <a:rPr b="1" lang="en">
                <a:solidFill>
                  <a:schemeClr val="dk1"/>
                </a:solidFill>
                <a:highlight>
                  <a:schemeClr val="lt1"/>
                </a:highlight>
                <a:latin typeface="Courier New"/>
                <a:ea typeface="Courier New"/>
                <a:cs typeface="Courier New"/>
                <a:sym typeface="Courier New"/>
              </a:rPr>
              <a:t>(</a:t>
            </a:r>
            <a:r>
              <a:rPr b="1" lang="en">
                <a:solidFill>
                  <a:srgbClr val="434343"/>
                </a:solidFill>
                <a:latin typeface="Courier New"/>
                <a:ea typeface="Courier New"/>
                <a:cs typeface="Courier New"/>
                <a:sym typeface="Courier New"/>
              </a:rPr>
              <a:t>postService : PostsService</a:t>
            </a:r>
            <a:r>
              <a:rPr b="1" lang="en">
                <a:solidFill>
                  <a:schemeClr val="dk1"/>
                </a:solidFill>
                <a:highlight>
                  <a:schemeClr val="lt1"/>
                </a:highlight>
                <a:latin typeface="Courier New"/>
                <a:ea typeface="Courier New"/>
                <a:cs typeface="Courier New"/>
                <a:sym typeface="Courier New"/>
              </a:rPr>
              <a:t>) {</a:t>
            </a:r>
            <a:endParaRPr b="1">
              <a:solidFill>
                <a:schemeClr val="dk1"/>
              </a:solidFill>
              <a:highlight>
                <a:schemeClr val="lt1"/>
              </a:highlight>
              <a:latin typeface="Courier New"/>
              <a:ea typeface="Courier New"/>
              <a:cs typeface="Courier New"/>
              <a:sym typeface="Courier New"/>
            </a:endParaRPr>
          </a:p>
          <a:p>
            <a:pPr indent="0" lvl="0" marL="1828800" rtl="0" algn="l">
              <a:spcBef>
                <a:spcPts val="0"/>
              </a:spcBef>
              <a:spcAft>
                <a:spcPts val="0"/>
              </a:spcAft>
              <a:buNone/>
            </a:pPr>
            <a:r>
              <a:rPr b="1" lang="en">
                <a:solidFill>
                  <a:schemeClr val="dk1"/>
                </a:solidFill>
                <a:highlight>
                  <a:schemeClr val="lt1"/>
                </a:highlight>
                <a:latin typeface="Courier New"/>
                <a:ea typeface="Courier New"/>
                <a:cs typeface="Courier New"/>
                <a:sym typeface="Courier New"/>
              </a:rPr>
              <a:t>    	</a:t>
            </a:r>
            <a:r>
              <a:rPr b="1" lang="en">
                <a:solidFill>
                  <a:schemeClr val="dk1"/>
                </a:solidFill>
                <a:highlight>
                  <a:srgbClr val="FFD966"/>
                </a:highlight>
                <a:latin typeface="Courier New"/>
                <a:ea typeface="Courier New"/>
                <a:cs typeface="Courier New"/>
                <a:sym typeface="Courier New"/>
              </a:rPr>
              <a:t>this.</a:t>
            </a:r>
            <a:r>
              <a:rPr b="1" lang="en">
                <a:solidFill>
                  <a:srgbClr val="434343"/>
                </a:solidFill>
                <a:highlight>
                  <a:srgbClr val="FFD966"/>
                </a:highlight>
                <a:latin typeface="Courier New"/>
                <a:ea typeface="Courier New"/>
                <a:cs typeface="Courier New"/>
                <a:sym typeface="Courier New"/>
              </a:rPr>
              <a:t>postService = postService</a:t>
            </a:r>
            <a:r>
              <a:rPr b="1" lang="en">
                <a:solidFill>
                  <a:srgbClr val="434343"/>
                </a:solidFill>
                <a:latin typeface="Courier New"/>
                <a:ea typeface="Courier New"/>
                <a:cs typeface="Courier New"/>
                <a:sym typeface="Courier New"/>
              </a:rPr>
              <a:t>;</a:t>
            </a:r>
            <a:endParaRPr b="1">
              <a:solidFill>
                <a:schemeClr val="dk1"/>
              </a:solidFill>
              <a:highlight>
                <a:schemeClr val="lt1"/>
              </a:highlight>
              <a:latin typeface="Courier New"/>
              <a:ea typeface="Courier New"/>
              <a:cs typeface="Courier New"/>
              <a:sym typeface="Courier New"/>
            </a:endParaRPr>
          </a:p>
          <a:p>
            <a:pPr indent="0" lvl="0" marL="1828800" rtl="0" algn="l">
              <a:spcBef>
                <a:spcPts val="0"/>
              </a:spcBef>
              <a:spcAft>
                <a:spcPts val="0"/>
              </a:spcAft>
              <a:buNone/>
            </a:pPr>
            <a:r>
              <a:rPr b="1" lang="en">
                <a:solidFill>
                  <a:schemeClr val="dk1"/>
                </a:solidFill>
                <a:highlight>
                  <a:schemeClr val="lt1"/>
                </a:highlight>
                <a:latin typeface="Courier New"/>
                <a:ea typeface="Courier New"/>
                <a:cs typeface="Courier New"/>
                <a:sym typeface="Courier New"/>
              </a:rPr>
              <a:t> 	}</a:t>
            </a:r>
            <a:endParaRPr b="1">
              <a:solidFill>
                <a:schemeClr val="dk1"/>
              </a:solidFill>
              <a:highlight>
                <a:schemeClr val="lt1"/>
              </a:highlight>
              <a:latin typeface="Courier New"/>
              <a:ea typeface="Courier New"/>
              <a:cs typeface="Courier New"/>
              <a:sym typeface="Courier New"/>
            </a:endParaRPr>
          </a:p>
          <a:p>
            <a:pPr indent="0" lvl="0" marL="1828800" rtl="0" algn="l">
              <a:spcBef>
                <a:spcPts val="0"/>
              </a:spcBef>
              <a:spcAft>
                <a:spcPts val="0"/>
              </a:spcAft>
              <a:buNone/>
            </a:pPr>
            <a:r>
              <a:rPr b="1" lang="en">
                <a:solidFill>
                  <a:schemeClr val="dk1"/>
                </a:solidFill>
                <a:highlight>
                  <a:schemeClr val="lt1"/>
                </a:highlight>
                <a:latin typeface="Courier New"/>
                <a:ea typeface="Courier New"/>
                <a:cs typeface="Courier New"/>
                <a:sym typeface="Courier New"/>
              </a:rPr>
              <a:t>}</a:t>
            </a:r>
            <a:endParaRPr b="1">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228600" lvl="0" marL="457200" rtl="0" algn="l">
              <a:spcBef>
                <a:spcPts val="1600"/>
              </a:spcBef>
              <a:spcAft>
                <a:spcPts val="0"/>
              </a:spcAft>
              <a:buSzPts val="1800"/>
              <a:buNone/>
            </a:pPr>
            <a:r>
              <a:rPr lang="en"/>
              <a:t>The above code allows us to </a:t>
            </a:r>
            <a:r>
              <a:rPr b="1" lang="en"/>
              <a:t>NOT </a:t>
            </a:r>
            <a:r>
              <a:rPr lang="en"/>
              <a:t>have to declare </a:t>
            </a:r>
            <a:r>
              <a:rPr b="1" lang="en">
                <a:latin typeface="Consolas"/>
                <a:ea typeface="Consolas"/>
                <a:cs typeface="Consolas"/>
                <a:sym typeface="Consolas"/>
              </a:rPr>
              <a:t>theName </a:t>
            </a:r>
            <a:r>
              <a:rPr lang="en"/>
              <a:t>as a class property - it is done automatically.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solidFill>
                <a:srgbClr val="252525"/>
              </a:solidFill>
            </a:endParaRPr>
          </a:p>
          <a:p>
            <a:pPr indent="0" lvl="0" marL="0" rtl="0" algn="l">
              <a:spcBef>
                <a:spcPts val="1600"/>
              </a:spcBef>
              <a:spcAft>
                <a:spcPts val="0"/>
              </a:spcAft>
              <a:buNone/>
            </a:pPr>
            <a:r>
              <a:t/>
            </a:r>
            <a:endParaRPr>
              <a:solidFill>
                <a:srgbClr val="252525"/>
              </a:solidFill>
            </a:endParaRPr>
          </a:p>
          <a:p>
            <a:pPr indent="0" lvl="0" marL="0" rtl="0" algn="l">
              <a:spcBef>
                <a:spcPts val="1600"/>
              </a:spcBef>
              <a:spcAft>
                <a:spcPts val="1600"/>
              </a:spcAft>
              <a:buNone/>
            </a:pPr>
            <a:r>
              <a:t/>
            </a:r>
            <a:endParaRPr>
              <a:solidFill>
                <a:srgbClr val="252525"/>
              </a:solidFill>
            </a:endParaRPr>
          </a:p>
        </p:txBody>
      </p:sp>
      <p:sp>
        <p:nvSpPr>
          <p:cNvPr id="669" name="Google Shape;669;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56"/>
          <p:cNvSpPr txBox="1"/>
          <p:nvPr>
            <p:ph type="title"/>
          </p:nvPr>
        </p:nvSpPr>
        <p:spPr>
          <a:xfrm>
            <a:off x="121825" y="-12"/>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bit of Angular history</a:t>
            </a:r>
            <a:endParaRPr/>
          </a:p>
        </p:txBody>
      </p:sp>
      <p:sp>
        <p:nvSpPr>
          <p:cNvPr id="216" name="Google Shape;216;p56"/>
          <p:cNvSpPr txBox="1"/>
          <p:nvPr>
            <p:ph idx="4294967295" type="body"/>
          </p:nvPr>
        </p:nvSpPr>
        <p:spPr>
          <a:xfrm>
            <a:off x="165975" y="840288"/>
            <a:ext cx="8229600" cy="4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1600"/>
              </a:spcAft>
              <a:buNone/>
            </a:pPr>
            <a:r>
              <a:t/>
            </a:r>
            <a:endParaRPr>
              <a:solidFill>
                <a:srgbClr val="252525"/>
              </a:solidFill>
            </a:endParaRPr>
          </a:p>
        </p:txBody>
      </p:sp>
      <p:grpSp>
        <p:nvGrpSpPr>
          <p:cNvPr id="217" name="Google Shape;217;p56"/>
          <p:cNvGrpSpPr/>
          <p:nvPr/>
        </p:nvGrpSpPr>
        <p:grpSpPr>
          <a:xfrm>
            <a:off x="329625" y="2963238"/>
            <a:ext cx="1128900" cy="200100"/>
            <a:chOff x="427875" y="2785675"/>
            <a:chExt cx="1128900" cy="200100"/>
          </a:xfrm>
        </p:grpSpPr>
        <p:cxnSp>
          <p:nvCxnSpPr>
            <p:cNvPr id="218" name="Google Shape;218;p56"/>
            <p:cNvCxnSpPr/>
            <p:nvPr/>
          </p:nvCxnSpPr>
          <p:spPr>
            <a:xfrm>
              <a:off x="427875" y="2885825"/>
              <a:ext cx="1128900" cy="0"/>
            </a:xfrm>
            <a:prstGeom prst="straightConnector1">
              <a:avLst/>
            </a:prstGeom>
            <a:noFill/>
            <a:ln cap="flat" cmpd="sng" w="38100">
              <a:solidFill>
                <a:srgbClr val="424242"/>
              </a:solidFill>
              <a:prstDash val="solid"/>
              <a:round/>
              <a:headEnd len="med" w="med" type="none"/>
              <a:tailEnd len="med" w="med" type="none"/>
            </a:ln>
          </p:spPr>
        </p:cxnSp>
        <p:sp>
          <p:nvSpPr>
            <p:cNvPr id="219" name="Google Shape;219;p56"/>
            <p:cNvSpPr/>
            <p:nvPr/>
          </p:nvSpPr>
          <p:spPr>
            <a:xfrm>
              <a:off x="427875" y="2785675"/>
              <a:ext cx="200400" cy="200100"/>
            </a:xfrm>
            <a:prstGeom prst="flowChartConnector">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6"/>
          <p:cNvGrpSpPr/>
          <p:nvPr/>
        </p:nvGrpSpPr>
        <p:grpSpPr>
          <a:xfrm>
            <a:off x="1458525" y="2963238"/>
            <a:ext cx="1128900" cy="200100"/>
            <a:chOff x="427875" y="2785675"/>
            <a:chExt cx="1128900" cy="200100"/>
          </a:xfrm>
        </p:grpSpPr>
        <p:cxnSp>
          <p:nvCxnSpPr>
            <p:cNvPr id="221" name="Google Shape;221;p56"/>
            <p:cNvCxnSpPr/>
            <p:nvPr/>
          </p:nvCxnSpPr>
          <p:spPr>
            <a:xfrm>
              <a:off x="427875" y="2885825"/>
              <a:ext cx="1128900" cy="0"/>
            </a:xfrm>
            <a:prstGeom prst="straightConnector1">
              <a:avLst/>
            </a:prstGeom>
            <a:noFill/>
            <a:ln cap="flat" cmpd="sng" w="38100">
              <a:solidFill>
                <a:srgbClr val="424242"/>
              </a:solidFill>
              <a:prstDash val="solid"/>
              <a:round/>
              <a:headEnd len="med" w="med" type="none"/>
              <a:tailEnd len="med" w="med" type="none"/>
            </a:ln>
          </p:spPr>
        </p:cxnSp>
        <p:sp>
          <p:nvSpPr>
            <p:cNvPr id="222" name="Google Shape;222;p56"/>
            <p:cNvSpPr/>
            <p:nvPr/>
          </p:nvSpPr>
          <p:spPr>
            <a:xfrm>
              <a:off x="427875" y="2785675"/>
              <a:ext cx="200400" cy="200100"/>
            </a:xfrm>
            <a:prstGeom prst="flowChartConnector">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56"/>
          <p:cNvGrpSpPr/>
          <p:nvPr/>
        </p:nvGrpSpPr>
        <p:grpSpPr>
          <a:xfrm>
            <a:off x="2587425" y="2963238"/>
            <a:ext cx="1128900" cy="200100"/>
            <a:chOff x="427875" y="2785675"/>
            <a:chExt cx="1128900" cy="200100"/>
          </a:xfrm>
        </p:grpSpPr>
        <p:cxnSp>
          <p:nvCxnSpPr>
            <p:cNvPr id="224" name="Google Shape;224;p56"/>
            <p:cNvCxnSpPr/>
            <p:nvPr/>
          </p:nvCxnSpPr>
          <p:spPr>
            <a:xfrm>
              <a:off x="427875" y="2885825"/>
              <a:ext cx="1128900" cy="0"/>
            </a:xfrm>
            <a:prstGeom prst="straightConnector1">
              <a:avLst/>
            </a:prstGeom>
            <a:noFill/>
            <a:ln cap="flat" cmpd="sng" w="38100">
              <a:solidFill>
                <a:srgbClr val="424242"/>
              </a:solidFill>
              <a:prstDash val="solid"/>
              <a:round/>
              <a:headEnd len="med" w="med" type="none"/>
              <a:tailEnd len="med" w="med" type="none"/>
            </a:ln>
          </p:spPr>
        </p:cxnSp>
        <p:sp>
          <p:nvSpPr>
            <p:cNvPr id="225" name="Google Shape;225;p56"/>
            <p:cNvSpPr/>
            <p:nvPr/>
          </p:nvSpPr>
          <p:spPr>
            <a:xfrm>
              <a:off x="427875" y="2785675"/>
              <a:ext cx="200400" cy="200100"/>
            </a:xfrm>
            <a:prstGeom prst="flowChartConnector">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56"/>
          <p:cNvGrpSpPr/>
          <p:nvPr/>
        </p:nvGrpSpPr>
        <p:grpSpPr>
          <a:xfrm>
            <a:off x="3716325" y="2963238"/>
            <a:ext cx="1128900" cy="200100"/>
            <a:chOff x="427875" y="2785675"/>
            <a:chExt cx="1128900" cy="200100"/>
          </a:xfrm>
        </p:grpSpPr>
        <p:cxnSp>
          <p:nvCxnSpPr>
            <p:cNvPr id="227" name="Google Shape;227;p56"/>
            <p:cNvCxnSpPr/>
            <p:nvPr/>
          </p:nvCxnSpPr>
          <p:spPr>
            <a:xfrm>
              <a:off x="427875" y="2885825"/>
              <a:ext cx="1128900" cy="0"/>
            </a:xfrm>
            <a:prstGeom prst="straightConnector1">
              <a:avLst/>
            </a:prstGeom>
            <a:noFill/>
            <a:ln cap="flat" cmpd="sng" w="38100">
              <a:solidFill>
                <a:srgbClr val="424242"/>
              </a:solidFill>
              <a:prstDash val="solid"/>
              <a:round/>
              <a:headEnd len="med" w="med" type="none"/>
              <a:tailEnd len="med" w="med" type="none"/>
            </a:ln>
          </p:spPr>
        </p:cxnSp>
        <p:sp>
          <p:nvSpPr>
            <p:cNvPr id="228" name="Google Shape;228;p56"/>
            <p:cNvSpPr/>
            <p:nvPr/>
          </p:nvSpPr>
          <p:spPr>
            <a:xfrm>
              <a:off x="427875" y="2785675"/>
              <a:ext cx="200400" cy="200100"/>
            </a:xfrm>
            <a:prstGeom prst="flowChartConnector">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56"/>
          <p:cNvGrpSpPr/>
          <p:nvPr/>
        </p:nvGrpSpPr>
        <p:grpSpPr>
          <a:xfrm>
            <a:off x="4845225" y="2963238"/>
            <a:ext cx="1128900" cy="200100"/>
            <a:chOff x="427875" y="2785675"/>
            <a:chExt cx="1128900" cy="200100"/>
          </a:xfrm>
        </p:grpSpPr>
        <p:cxnSp>
          <p:nvCxnSpPr>
            <p:cNvPr id="230" name="Google Shape;230;p56"/>
            <p:cNvCxnSpPr/>
            <p:nvPr/>
          </p:nvCxnSpPr>
          <p:spPr>
            <a:xfrm>
              <a:off x="427875" y="2885825"/>
              <a:ext cx="1128900" cy="0"/>
            </a:xfrm>
            <a:prstGeom prst="straightConnector1">
              <a:avLst/>
            </a:prstGeom>
            <a:noFill/>
            <a:ln cap="flat" cmpd="sng" w="38100">
              <a:solidFill>
                <a:srgbClr val="424242"/>
              </a:solidFill>
              <a:prstDash val="solid"/>
              <a:round/>
              <a:headEnd len="med" w="med" type="none"/>
              <a:tailEnd len="med" w="med" type="none"/>
            </a:ln>
          </p:spPr>
        </p:cxnSp>
        <p:sp>
          <p:nvSpPr>
            <p:cNvPr id="231" name="Google Shape;231;p56"/>
            <p:cNvSpPr/>
            <p:nvPr/>
          </p:nvSpPr>
          <p:spPr>
            <a:xfrm>
              <a:off x="427875" y="2785675"/>
              <a:ext cx="200400" cy="200100"/>
            </a:xfrm>
            <a:prstGeom prst="flowChartConnector">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6"/>
          <p:cNvGrpSpPr/>
          <p:nvPr/>
        </p:nvGrpSpPr>
        <p:grpSpPr>
          <a:xfrm>
            <a:off x="5974125" y="2963238"/>
            <a:ext cx="1128900" cy="200100"/>
            <a:chOff x="427875" y="2785675"/>
            <a:chExt cx="1128900" cy="200100"/>
          </a:xfrm>
        </p:grpSpPr>
        <p:cxnSp>
          <p:nvCxnSpPr>
            <p:cNvPr id="233" name="Google Shape;233;p56"/>
            <p:cNvCxnSpPr/>
            <p:nvPr/>
          </p:nvCxnSpPr>
          <p:spPr>
            <a:xfrm>
              <a:off x="427875" y="2885825"/>
              <a:ext cx="1128900" cy="0"/>
            </a:xfrm>
            <a:prstGeom prst="straightConnector1">
              <a:avLst/>
            </a:prstGeom>
            <a:noFill/>
            <a:ln cap="flat" cmpd="sng" w="38100">
              <a:solidFill>
                <a:srgbClr val="424242"/>
              </a:solidFill>
              <a:prstDash val="solid"/>
              <a:round/>
              <a:headEnd len="med" w="med" type="none"/>
              <a:tailEnd len="med" w="med" type="none"/>
            </a:ln>
          </p:spPr>
        </p:cxnSp>
        <p:sp>
          <p:nvSpPr>
            <p:cNvPr id="234" name="Google Shape;234;p56"/>
            <p:cNvSpPr/>
            <p:nvPr/>
          </p:nvSpPr>
          <p:spPr>
            <a:xfrm>
              <a:off x="427875" y="2785675"/>
              <a:ext cx="200400" cy="200100"/>
            </a:xfrm>
            <a:prstGeom prst="flowChartConnector">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56"/>
          <p:cNvGrpSpPr/>
          <p:nvPr/>
        </p:nvGrpSpPr>
        <p:grpSpPr>
          <a:xfrm>
            <a:off x="7103025" y="2963238"/>
            <a:ext cx="1128900" cy="200100"/>
            <a:chOff x="427875" y="2785675"/>
            <a:chExt cx="1128900" cy="200100"/>
          </a:xfrm>
        </p:grpSpPr>
        <p:cxnSp>
          <p:nvCxnSpPr>
            <p:cNvPr id="236" name="Google Shape;236;p56"/>
            <p:cNvCxnSpPr/>
            <p:nvPr/>
          </p:nvCxnSpPr>
          <p:spPr>
            <a:xfrm>
              <a:off x="427875" y="2885825"/>
              <a:ext cx="1128900" cy="0"/>
            </a:xfrm>
            <a:prstGeom prst="straightConnector1">
              <a:avLst/>
            </a:prstGeom>
            <a:noFill/>
            <a:ln cap="flat" cmpd="sng" w="38100">
              <a:solidFill>
                <a:srgbClr val="424242"/>
              </a:solidFill>
              <a:prstDash val="solid"/>
              <a:round/>
              <a:headEnd len="med" w="med" type="none"/>
              <a:tailEnd len="med" w="med" type="none"/>
            </a:ln>
          </p:spPr>
        </p:cxnSp>
        <p:sp>
          <p:nvSpPr>
            <p:cNvPr id="237" name="Google Shape;237;p56"/>
            <p:cNvSpPr/>
            <p:nvPr/>
          </p:nvSpPr>
          <p:spPr>
            <a:xfrm>
              <a:off x="427875" y="2785675"/>
              <a:ext cx="200400" cy="200100"/>
            </a:xfrm>
            <a:prstGeom prst="flowChartConnector">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56"/>
          <p:cNvGrpSpPr/>
          <p:nvPr/>
        </p:nvGrpSpPr>
        <p:grpSpPr>
          <a:xfrm>
            <a:off x="8231925" y="2963238"/>
            <a:ext cx="1128900" cy="200100"/>
            <a:chOff x="427875" y="2785675"/>
            <a:chExt cx="1128900" cy="200100"/>
          </a:xfrm>
        </p:grpSpPr>
        <p:cxnSp>
          <p:nvCxnSpPr>
            <p:cNvPr id="239" name="Google Shape;239;p56"/>
            <p:cNvCxnSpPr/>
            <p:nvPr/>
          </p:nvCxnSpPr>
          <p:spPr>
            <a:xfrm>
              <a:off x="427875" y="2885825"/>
              <a:ext cx="1128900" cy="0"/>
            </a:xfrm>
            <a:prstGeom prst="straightConnector1">
              <a:avLst/>
            </a:prstGeom>
            <a:noFill/>
            <a:ln cap="flat" cmpd="sng" w="38100">
              <a:solidFill>
                <a:srgbClr val="424242"/>
              </a:solidFill>
              <a:prstDash val="solid"/>
              <a:round/>
              <a:headEnd len="med" w="med" type="none"/>
              <a:tailEnd len="med" w="med" type="none"/>
            </a:ln>
          </p:spPr>
        </p:cxnSp>
        <p:sp>
          <p:nvSpPr>
            <p:cNvPr id="240" name="Google Shape;240;p56"/>
            <p:cNvSpPr/>
            <p:nvPr/>
          </p:nvSpPr>
          <p:spPr>
            <a:xfrm>
              <a:off x="427875" y="2785675"/>
              <a:ext cx="200400" cy="200100"/>
            </a:xfrm>
            <a:prstGeom prst="flowChartConnector">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56"/>
          <p:cNvSpPr txBox="1"/>
          <p:nvPr/>
        </p:nvSpPr>
        <p:spPr>
          <a:xfrm>
            <a:off x="8022075" y="2551638"/>
            <a:ext cx="6828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2019</a:t>
            </a:r>
            <a:endParaRPr sz="1800">
              <a:latin typeface="Calibri"/>
              <a:ea typeface="Calibri"/>
              <a:cs typeface="Calibri"/>
              <a:sym typeface="Calibri"/>
            </a:endParaRPr>
          </a:p>
        </p:txBody>
      </p:sp>
      <p:sp>
        <p:nvSpPr>
          <p:cNvPr id="242" name="Google Shape;242;p56"/>
          <p:cNvSpPr txBox="1"/>
          <p:nvPr/>
        </p:nvSpPr>
        <p:spPr>
          <a:xfrm>
            <a:off x="6909075" y="2551638"/>
            <a:ext cx="6828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2018</a:t>
            </a:r>
            <a:endParaRPr sz="1800">
              <a:latin typeface="Calibri"/>
              <a:ea typeface="Calibri"/>
              <a:cs typeface="Calibri"/>
              <a:sym typeface="Calibri"/>
            </a:endParaRPr>
          </a:p>
        </p:txBody>
      </p:sp>
      <p:sp>
        <p:nvSpPr>
          <p:cNvPr id="243" name="Google Shape;243;p56"/>
          <p:cNvSpPr txBox="1"/>
          <p:nvPr/>
        </p:nvSpPr>
        <p:spPr>
          <a:xfrm>
            <a:off x="5796075" y="2551638"/>
            <a:ext cx="6828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2017</a:t>
            </a:r>
            <a:endParaRPr sz="1800">
              <a:latin typeface="Calibri"/>
              <a:ea typeface="Calibri"/>
              <a:cs typeface="Calibri"/>
              <a:sym typeface="Calibri"/>
            </a:endParaRPr>
          </a:p>
        </p:txBody>
      </p:sp>
      <p:sp>
        <p:nvSpPr>
          <p:cNvPr id="244" name="Google Shape;244;p56"/>
          <p:cNvSpPr txBox="1"/>
          <p:nvPr/>
        </p:nvSpPr>
        <p:spPr>
          <a:xfrm>
            <a:off x="4683075" y="2551638"/>
            <a:ext cx="6828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2016</a:t>
            </a:r>
            <a:endParaRPr sz="1800">
              <a:latin typeface="Calibri"/>
              <a:ea typeface="Calibri"/>
              <a:cs typeface="Calibri"/>
              <a:sym typeface="Calibri"/>
            </a:endParaRPr>
          </a:p>
        </p:txBody>
      </p:sp>
      <p:sp>
        <p:nvSpPr>
          <p:cNvPr id="245" name="Google Shape;245;p56"/>
          <p:cNvSpPr txBox="1"/>
          <p:nvPr/>
        </p:nvSpPr>
        <p:spPr>
          <a:xfrm>
            <a:off x="3570075" y="2551638"/>
            <a:ext cx="6828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2015</a:t>
            </a:r>
            <a:endParaRPr sz="1800">
              <a:latin typeface="Calibri"/>
              <a:ea typeface="Calibri"/>
              <a:cs typeface="Calibri"/>
              <a:sym typeface="Calibri"/>
            </a:endParaRPr>
          </a:p>
        </p:txBody>
      </p:sp>
      <p:sp>
        <p:nvSpPr>
          <p:cNvPr id="246" name="Google Shape;246;p56"/>
          <p:cNvSpPr txBox="1"/>
          <p:nvPr/>
        </p:nvSpPr>
        <p:spPr>
          <a:xfrm>
            <a:off x="2402450" y="2551638"/>
            <a:ext cx="6828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2014</a:t>
            </a:r>
            <a:endParaRPr sz="1800">
              <a:latin typeface="Calibri"/>
              <a:ea typeface="Calibri"/>
              <a:cs typeface="Calibri"/>
              <a:sym typeface="Calibri"/>
            </a:endParaRPr>
          </a:p>
        </p:txBody>
      </p:sp>
      <p:sp>
        <p:nvSpPr>
          <p:cNvPr id="247" name="Google Shape;247;p56"/>
          <p:cNvSpPr txBox="1"/>
          <p:nvPr/>
        </p:nvSpPr>
        <p:spPr>
          <a:xfrm>
            <a:off x="1234825" y="2551638"/>
            <a:ext cx="6828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2013</a:t>
            </a:r>
            <a:endParaRPr sz="1800">
              <a:latin typeface="Calibri"/>
              <a:ea typeface="Calibri"/>
              <a:cs typeface="Calibri"/>
              <a:sym typeface="Calibri"/>
            </a:endParaRPr>
          </a:p>
        </p:txBody>
      </p:sp>
      <p:sp>
        <p:nvSpPr>
          <p:cNvPr id="248" name="Google Shape;248;p56"/>
          <p:cNvSpPr txBox="1"/>
          <p:nvPr/>
        </p:nvSpPr>
        <p:spPr>
          <a:xfrm>
            <a:off x="121825" y="2551638"/>
            <a:ext cx="6828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2012</a:t>
            </a:r>
            <a:endParaRPr sz="1800">
              <a:latin typeface="Calibri"/>
              <a:ea typeface="Calibri"/>
              <a:cs typeface="Calibri"/>
              <a:sym typeface="Calibri"/>
            </a:endParaRPr>
          </a:p>
        </p:txBody>
      </p:sp>
      <p:cxnSp>
        <p:nvCxnSpPr>
          <p:cNvPr id="249" name="Google Shape;249;p56"/>
          <p:cNvCxnSpPr/>
          <p:nvPr/>
        </p:nvCxnSpPr>
        <p:spPr>
          <a:xfrm rot="10800000">
            <a:off x="966875" y="3190838"/>
            <a:ext cx="0" cy="564300"/>
          </a:xfrm>
          <a:prstGeom prst="straightConnector1">
            <a:avLst/>
          </a:prstGeom>
          <a:noFill/>
          <a:ln cap="flat" cmpd="sng" w="28575">
            <a:solidFill>
              <a:srgbClr val="424242"/>
            </a:solidFill>
            <a:prstDash val="solid"/>
            <a:round/>
            <a:headEnd len="med" w="med" type="none"/>
            <a:tailEnd len="med" w="med" type="stealth"/>
          </a:ln>
        </p:spPr>
      </p:cxnSp>
      <p:sp>
        <p:nvSpPr>
          <p:cNvPr id="250" name="Google Shape;250;p56"/>
          <p:cNvSpPr txBox="1"/>
          <p:nvPr/>
        </p:nvSpPr>
        <p:spPr>
          <a:xfrm>
            <a:off x="550100" y="3700513"/>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1.0</a:t>
            </a:r>
            <a:endParaRPr/>
          </a:p>
        </p:txBody>
      </p:sp>
      <p:cxnSp>
        <p:nvCxnSpPr>
          <p:cNvPr id="251" name="Google Shape;251;p56"/>
          <p:cNvCxnSpPr>
            <a:stCxn id="252" idx="0"/>
          </p:cNvCxnSpPr>
          <p:nvPr/>
        </p:nvCxnSpPr>
        <p:spPr>
          <a:xfrm rot="10800000">
            <a:off x="1422575" y="3209113"/>
            <a:ext cx="268200" cy="491400"/>
          </a:xfrm>
          <a:prstGeom prst="straightConnector1">
            <a:avLst/>
          </a:prstGeom>
          <a:noFill/>
          <a:ln cap="flat" cmpd="sng" w="28575">
            <a:solidFill>
              <a:srgbClr val="424242"/>
            </a:solidFill>
            <a:prstDash val="solid"/>
            <a:round/>
            <a:headEnd len="med" w="med" type="none"/>
            <a:tailEnd len="med" w="med" type="stealth"/>
          </a:ln>
        </p:spPr>
      </p:cxnSp>
      <p:sp>
        <p:nvSpPr>
          <p:cNvPr id="253" name="Google Shape;253;p56"/>
          <p:cNvSpPr txBox="1"/>
          <p:nvPr/>
        </p:nvSpPr>
        <p:spPr>
          <a:xfrm>
            <a:off x="891500" y="3953238"/>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1.1</a:t>
            </a:r>
            <a:endParaRPr/>
          </a:p>
        </p:txBody>
      </p:sp>
      <p:cxnSp>
        <p:nvCxnSpPr>
          <p:cNvPr id="254" name="Google Shape;254;p56"/>
          <p:cNvCxnSpPr>
            <a:stCxn id="253" idx="0"/>
          </p:cNvCxnSpPr>
          <p:nvPr/>
        </p:nvCxnSpPr>
        <p:spPr>
          <a:xfrm rot="10800000">
            <a:off x="1232900" y="3190938"/>
            <a:ext cx="0" cy="762300"/>
          </a:xfrm>
          <a:prstGeom prst="straightConnector1">
            <a:avLst/>
          </a:prstGeom>
          <a:noFill/>
          <a:ln cap="flat" cmpd="sng" w="28575">
            <a:solidFill>
              <a:srgbClr val="424242"/>
            </a:solidFill>
            <a:prstDash val="solid"/>
            <a:round/>
            <a:headEnd len="med" w="med" type="none"/>
            <a:tailEnd len="med" w="med" type="stealth"/>
          </a:ln>
        </p:spPr>
      </p:cxnSp>
      <p:sp>
        <p:nvSpPr>
          <p:cNvPr id="252" name="Google Shape;252;p56"/>
          <p:cNvSpPr txBox="1"/>
          <p:nvPr/>
        </p:nvSpPr>
        <p:spPr>
          <a:xfrm>
            <a:off x="1349375" y="3700513"/>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1.2</a:t>
            </a:r>
            <a:endParaRPr/>
          </a:p>
        </p:txBody>
      </p:sp>
      <p:cxnSp>
        <p:nvCxnSpPr>
          <p:cNvPr id="255" name="Google Shape;255;p56"/>
          <p:cNvCxnSpPr/>
          <p:nvPr/>
        </p:nvCxnSpPr>
        <p:spPr>
          <a:xfrm rot="10800000">
            <a:off x="2414675" y="3190838"/>
            <a:ext cx="0" cy="564300"/>
          </a:xfrm>
          <a:prstGeom prst="straightConnector1">
            <a:avLst/>
          </a:prstGeom>
          <a:noFill/>
          <a:ln cap="flat" cmpd="sng" w="28575">
            <a:solidFill>
              <a:srgbClr val="424242"/>
            </a:solidFill>
            <a:prstDash val="solid"/>
            <a:round/>
            <a:headEnd len="med" w="med" type="none"/>
            <a:tailEnd len="med" w="med" type="stealth"/>
          </a:ln>
        </p:spPr>
      </p:cxnSp>
      <p:sp>
        <p:nvSpPr>
          <p:cNvPr id="256" name="Google Shape;256;p56"/>
          <p:cNvSpPr txBox="1"/>
          <p:nvPr/>
        </p:nvSpPr>
        <p:spPr>
          <a:xfrm>
            <a:off x="1964025" y="3700513"/>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1.3</a:t>
            </a:r>
            <a:endParaRPr/>
          </a:p>
        </p:txBody>
      </p:sp>
      <p:cxnSp>
        <p:nvCxnSpPr>
          <p:cNvPr id="257" name="Google Shape;257;p56"/>
          <p:cNvCxnSpPr/>
          <p:nvPr/>
        </p:nvCxnSpPr>
        <p:spPr>
          <a:xfrm rot="10800000">
            <a:off x="4319675" y="3190838"/>
            <a:ext cx="0" cy="564300"/>
          </a:xfrm>
          <a:prstGeom prst="straightConnector1">
            <a:avLst/>
          </a:prstGeom>
          <a:noFill/>
          <a:ln cap="flat" cmpd="sng" w="28575">
            <a:solidFill>
              <a:srgbClr val="424242"/>
            </a:solidFill>
            <a:prstDash val="solid"/>
            <a:round/>
            <a:headEnd len="med" w="med" type="none"/>
            <a:tailEnd len="med" w="med" type="stealth"/>
          </a:ln>
        </p:spPr>
      </p:cxnSp>
      <p:sp>
        <p:nvSpPr>
          <p:cNvPr id="258" name="Google Shape;258;p56"/>
          <p:cNvSpPr txBox="1"/>
          <p:nvPr/>
        </p:nvSpPr>
        <p:spPr>
          <a:xfrm>
            <a:off x="3902488" y="3700513"/>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1.4</a:t>
            </a:r>
            <a:endParaRPr/>
          </a:p>
        </p:txBody>
      </p:sp>
      <p:cxnSp>
        <p:nvCxnSpPr>
          <p:cNvPr id="259" name="Google Shape;259;p56"/>
          <p:cNvCxnSpPr/>
          <p:nvPr/>
        </p:nvCxnSpPr>
        <p:spPr>
          <a:xfrm rot="10800000">
            <a:off x="5157875" y="3190838"/>
            <a:ext cx="0" cy="564300"/>
          </a:xfrm>
          <a:prstGeom prst="straightConnector1">
            <a:avLst/>
          </a:prstGeom>
          <a:noFill/>
          <a:ln cap="flat" cmpd="sng" w="28575">
            <a:solidFill>
              <a:srgbClr val="424242"/>
            </a:solidFill>
            <a:prstDash val="solid"/>
            <a:round/>
            <a:headEnd len="med" w="med" type="none"/>
            <a:tailEnd len="med" w="med" type="stealth"/>
          </a:ln>
        </p:spPr>
      </p:cxnSp>
      <p:sp>
        <p:nvSpPr>
          <p:cNvPr id="260" name="Google Shape;260;p56"/>
          <p:cNvSpPr txBox="1"/>
          <p:nvPr/>
        </p:nvSpPr>
        <p:spPr>
          <a:xfrm>
            <a:off x="4727713" y="3700513"/>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1.5</a:t>
            </a:r>
            <a:endParaRPr/>
          </a:p>
        </p:txBody>
      </p:sp>
      <p:cxnSp>
        <p:nvCxnSpPr>
          <p:cNvPr id="261" name="Google Shape;261;p56"/>
          <p:cNvCxnSpPr/>
          <p:nvPr/>
        </p:nvCxnSpPr>
        <p:spPr>
          <a:xfrm rot="10800000">
            <a:off x="8053475" y="3114638"/>
            <a:ext cx="0" cy="564300"/>
          </a:xfrm>
          <a:prstGeom prst="straightConnector1">
            <a:avLst/>
          </a:prstGeom>
          <a:noFill/>
          <a:ln cap="flat" cmpd="sng" w="28575">
            <a:solidFill>
              <a:srgbClr val="424242"/>
            </a:solidFill>
            <a:prstDash val="solid"/>
            <a:round/>
            <a:headEnd len="med" w="med" type="none"/>
            <a:tailEnd len="med" w="med" type="stealth"/>
          </a:ln>
        </p:spPr>
      </p:cxnSp>
      <p:sp>
        <p:nvSpPr>
          <p:cNvPr id="262" name="Google Shape;262;p56"/>
          <p:cNvSpPr txBox="1"/>
          <p:nvPr/>
        </p:nvSpPr>
        <p:spPr>
          <a:xfrm>
            <a:off x="7723550" y="3624313"/>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7.0</a:t>
            </a:r>
            <a:endParaRPr/>
          </a:p>
        </p:txBody>
      </p:sp>
      <p:cxnSp>
        <p:nvCxnSpPr>
          <p:cNvPr id="263" name="Google Shape;263;p56"/>
          <p:cNvCxnSpPr/>
          <p:nvPr/>
        </p:nvCxnSpPr>
        <p:spPr>
          <a:xfrm rot="10800000">
            <a:off x="7596275" y="3114638"/>
            <a:ext cx="0" cy="564300"/>
          </a:xfrm>
          <a:prstGeom prst="straightConnector1">
            <a:avLst/>
          </a:prstGeom>
          <a:noFill/>
          <a:ln cap="flat" cmpd="sng" w="28575">
            <a:solidFill>
              <a:srgbClr val="424242"/>
            </a:solidFill>
            <a:prstDash val="solid"/>
            <a:round/>
            <a:headEnd len="med" w="med" type="none"/>
            <a:tailEnd len="med" w="med" type="stealth"/>
          </a:ln>
        </p:spPr>
      </p:cxnSp>
      <p:sp>
        <p:nvSpPr>
          <p:cNvPr id="264" name="Google Shape;264;p56"/>
          <p:cNvSpPr txBox="1"/>
          <p:nvPr/>
        </p:nvSpPr>
        <p:spPr>
          <a:xfrm>
            <a:off x="7254875" y="3624313"/>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6.0</a:t>
            </a:r>
            <a:endParaRPr/>
          </a:p>
        </p:txBody>
      </p:sp>
      <p:cxnSp>
        <p:nvCxnSpPr>
          <p:cNvPr id="265" name="Google Shape;265;p56"/>
          <p:cNvCxnSpPr/>
          <p:nvPr/>
        </p:nvCxnSpPr>
        <p:spPr>
          <a:xfrm rot="10800000">
            <a:off x="6910475" y="3114638"/>
            <a:ext cx="0" cy="564300"/>
          </a:xfrm>
          <a:prstGeom prst="straightConnector1">
            <a:avLst/>
          </a:prstGeom>
          <a:noFill/>
          <a:ln cap="flat" cmpd="sng" w="28575">
            <a:solidFill>
              <a:srgbClr val="424242"/>
            </a:solidFill>
            <a:prstDash val="solid"/>
            <a:round/>
            <a:headEnd len="med" w="med" type="none"/>
            <a:tailEnd len="med" w="med" type="stealth"/>
          </a:ln>
        </p:spPr>
      </p:cxnSp>
      <p:sp>
        <p:nvSpPr>
          <p:cNvPr id="266" name="Google Shape;266;p56"/>
          <p:cNvSpPr txBox="1"/>
          <p:nvPr/>
        </p:nvSpPr>
        <p:spPr>
          <a:xfrm>
            <a:off x="6580550" y="3624313"/>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5.0</a:t>
            </a:r>
            <a:endParaRPr/>
          </a:p>
        </p:txBody>
      </p:sp>
      <p:cxnSp>
        <p:nvCxnSpPr>
          <p:cNvPr id="267" name="Google Shape;267;p56"/>
          <p:cNvCxnSpPr/>
          <p:nvPr/>
        </p:nvCxnSpPr>
        <p:spPr>
          <a:xfrm rot="10800000">
            <a:off x="6453275" y="3114638"/>
            <a:ext cx="0" cy="564300"/>
          </a:xfrm>
          <a:prstGeom prst="straightConnector1">
            <a:avLst/>
          </a:prstGeom>
          <a:noFill/>
          <a:ln cap="flat" cmpd="sng" w="28575">
            <a:solidFill>
              <a:srgbClr val="424242"/>
            </a:solidFill>
            <a:prstDash val="solid"/>
            <a:round/>
            <a:headEnd len="med" w="med" type="none"/>
            <a:tailEnd len="med" w="med" type="stealth"/>
          </a:ln>
        </p:spPr>
      </p:cxnSp>
      <p:sp>
        <p:nvSpPr>
          <p:cNvPr id="268" name="Google Shape;268;p56"/>
          <p:cNvSpPr txBox="1"/>
          <p:nvPr/>
        </p:nvSpPr>
        <p:spPr>
          <a:xfrm>
            <a:off x="6111875" y="3624313"/>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4.0</a:t>
            </a:r>
            <a:endParaRPr/>
          </a:p>
        </p:txBody>
      </p:sp>
      <p:cxnSp>
        <p:nvCxnSpPr>
          <p:cNvPr id="269" name="Google Shape;269;p56"/>
          <p:cNvCxnSpPr/>
          <p:nvPr/>
        </p:nvCxnSpPr>
        <p:spPr>
          <a:xfrm rot="10800000">
            <a:off x="5767475" y="3114638"/>
            <a:ext cx="0" cy="564300"/>
          </a:xfrm>
          <a:prstGeom prst="straightConnector1">
            <a:avLst/>
          </a:prstGeom>
          <a:noFill/>
          <a:ln cap="flat" cmpd="sng" w="28575">
            <a:solidFill>
              <a:srgbClr val="424242"/>
            </a:solidFill>
            <a:prstDash val="solid"/>
            <a:round/>
            <a:headEnd len="med" w="med" type="none"/>
            <a:tailEnd len="med" w="med" type="stealth"/>
          </a:ln>
        </p:spPr>
      </p:cxnSp>
      <p:sp>
        <p:nvSpPr>
          <p:cNvPr id="270" name="Google Shape;270;p56"/>
          <p:cNvSpPr txBox="1"/>
          <p:nvPr/>
        </p:nvSpPr>
        <p:spPr>
          <a:xfrm>
            <a:off x="5426075" y="3624313"/>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cxnSp>
        <p:nvCxnSpPr>
          <p:cNvPr id="271" name="Google Shape;271;p56"/>
          <p:cNvCxnSpPr/>
          <p:nvPr/>
        </p:nvCxnSpPr>
        <p:spPr>
          <a:xfrm rot="10800000">
            <a:off x="8663075" y="3114638"/>
            <a:ext cx="0" cy="564300"/>
          </a:xfrm>
          <a:prstGeom prst="straightConnector1">
            <a:avLst/>
          </a:prstGeom>
          <a:noFill/>
          <a:ln cap="flat" cmpd="sng" w="28575">
            <a:solidFill>
              <a:srgbClr val="424242"/>
            </a:solidFill>
            <a:prstDash val="solid"/>
            <a:round/>
            <a:headEnd len="med" w="med" type="none"/>
            <a:tailEnd len="med" w="med" type="stealth"/>
          </a:ln>
        </p:spPr>
      </p:cxnSp>
      <p:sp>
        <p:nvSpPr>
          <p:cNvPr id="272" name="Google Shape;272;p56"/>
          <p:cNvSpPr txBox="1"/>
          <p:nvPr/>
        </p:nvSpPr>
        <p:spPr>
          <a:xfrm>
            <a:off x="8321675" y="3624313"/>
            <a:ext cx="6828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8.0</a:t>
            </a:r>
            <a:endParaRPr/>
          </a:p>
        </p:txBody>
      </p:sp>
      <p:sp>
        <p:nvSpPr>
          <p:cNvPr id="273" name="Google Shape;273;p56"/>
          <p:cNvSpPr/>
          <p:nvPr/>
        </p:nvSpPr>
        <p:spPr>
          <a:xfrm>
            <a:off x="5527750" y="1815188"/>
            <a:ext cx="3623100" cy="564300"/>
          </a:xfrm>
          <a:prstGeom prst="rect">
            <a:avLst/>
          </a:prstGeom>
          <a:solidFill>
            <a:srgbClr val="EA9999"/>
          </a:solidFill>
          <a:ln cap="flat" cmpd="sng" w="2857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Angular era (2+)</a:t>
            </a:r>
            <a:endParaRPr b="1" sz="1800">
              <a:solidFill>
                <a:srgbClr val="FFFFFF"/>
              </a:solidFill>
              <a:latin typeface="Calibri"/>
              <a:ea typeface="Calibri"/>
              <a:cs typeface="Calibri"/>
              <a:sym typeface="Calibri"/>
            </a:endParaRPr>
          </a:p>
        </p:txBody>
      </p:sp>
      <p:sp>
        <p:nvSpPr>
          <p:cNvPr id="274" name="Google Shape;274;p56"/>
          <p:cNvSpPr/>
          <p:nvPr/>
        </p:nvSpPr>
        <p:spPr>
          <a:xfrm>
            <a:off x="384250" y="1815188"/>
            <a:ext cx="5143500" cy="564300"/>
          </a:xfrm>
          <a:prstGeom prst="rect">
            <a:avLst/>
          </a:prstGeom>
          <a:solidFill>
            <a:srgbClr val="EA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Angular JS era (1.x)</a:t>
            </a:r>
            <a:endParaRPr b="1" sz="1800">
              <a:solidFill>
                <a:srgbClr val="FFFFFF"/>
              </a:solidFill>
              <a:latin typeface="Calibri"/>
              <a:ea typeface="Calibri"/>
              <a:cs typeface="Calibri"/>
              <a:sym typeface="Calibri"/>
            </a:endParaRPr>
          </a:p>
        </p:txBody>
      </p:sp>
      <p:pic>
        <p:nvPicPr>
          <p:cNvPr descr="angular.png" id="275" name="Google Shape;275;p56"/>
          <p:cNvPicPr preferRelativeResize="0"/>
          <p:nvPr/>
        </p:nvPicPr>
        <p:blipFill>
          <a:blip r:embed="rId3">
            <a:alphaModFix/>
          </a:blip>
          <a:stretch>
            <a:fillRect/>
          </a:stretch>
        </p:blipFill>
        <p:spPr>
          <a:xfrm>
            <a:off x="6790200" y="830359"/>
            <a:ext cx="993200" cy="965179"/>
          </a:xfrm>
          <a:prstGeom prst="rect">
            <a:avLst/>
          </a:prstGeom>
          <a:noFill/>
          <a:ln>
            <a:noFill/>
          </a:ln>
        </p:spPr>
      </p:pic>
      <p:pic>
        <p:nvPicPr>
          <p:cNvPr id="276" name="Google Shape;276;p56"/>
          <p:cNvPicPr preferRelativeResize="0"/>
          <p:nvPr/>
        </p:nvPicPr>
        <p:blipFill>
          <a:blip r:embed="rId4">
            <a:alphaModFix/>
          </a:blip>
          <a:stretch>
            <a:fillRect/>
          </a:stretch>
        </p:blipFill>
        <p:spPr>
          <a:xfrm>
            <a:off x="2668939" y="960588"/>
            <a:ext cx="719461" cy="762300"/>
          </a:xfrm>
          <a:prstGeom prst="rect">
            <a:avLst/>
          </a:prstGeom>
          <a:noFill/>
          <a:ln>
            <a:noFill/>
          </a:ln>
        </p:spPr>
      </p:pic>
      <p:sp>
        <p:nvSpPr>
          <p:cNvPr id="277" name="Google Shape;277;p56"/>
          <p:cNvSpPr/>
          <p:nvPr/>
        </p:nvSpPr>
        <p:spPr>
          <a:xfrm rot="-5400000">
            <a:off x="7119325" y="2682163"/>
            <a:ext cx="346800" cy="3329700"/>
          </a:xfrm>
          <a:prstGeom prst="leftBrace">
            <a:avLst>
              <a:gd fmla="val 8333" name="adj1"/>
              <a:gd fmla="val 50000" name="adj2"/>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6"/>
          <p:cNvSpPr/>
          <p:nvPr/>
        </p:nvSpPr>
        <p:spPr>
          <a:xfrm rot="-5400000">
            <a:off x="2768950" y="1788913"/>
            <a:ext cx="346800" cy="5116200"/>
          </a:xfrm>
          <a:prstGeom prst="leftBrace">
            <a:avLst>
              <a:gd fmla="val 8333" name="adj1"/>
              <a:gd fmla="val 50000" name="adj2"/>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85F4"/>
              </a:solidFill>
            </a:endParaRPr>
          </a:p>
        </p:txBody>
      </p:sp>
      <p:sp>
        <p:nvSpPr>
          <p:cNvPr id="279" name="Google Shape;279;p56"/>
          <p:cNvSpPr txBox="1"/>
          <p:nvPr/>
        </p:nvSpPr>
        <p:spPr>
          <a:xfrm>
            <a:off x="1223350" y="4566488"/>
            <a:ext cx="31890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Releases happen from time to time</a:t>
            </a:r>
            <a:endParaRPr/>
          </a:p>
        </p:txBody>
      </p:sp>
      <p:sp>
        <p:nvSpPr>
          <p:cNvPr id="280" name="Google Shape;280;p56"/>
          <p:cNvSpPr txBox="1"/>
          <p:nvPr/>
        </p:nvSpPr>
        <p:spPr>
          <a:xfrm>
            <a:off x="5624175" y="4566488"/>
            <a:ext cx="3189000" cy="6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Clear, predictable schedule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S1 - Services</a:t>
            </a:r>
            <a:endParaRPr/>
          </a:p>
        </p:txBody>
      </p:sp>
      <p:sp>
        <p:nvSpPr>
          <p:cNvPr id="675" name="Google Shape;675;p110"/>
          <p:cNvSpPr txBox="1"/>
          <p:nvPr>
            <p:ph idx="4294967295" type="body"/>
          </p:nvPr>
        </p:nvSpPr>
        <p:spPr>
          <a:xfrm>
            <a:off x="457200" y="976875"/>
            <a:ext cx="8537400" cy="3948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434343"/>
              </a:buClr>
              <a:buSzPts val="2800"/>
              <a:buChar char="●"/>
            </a:pPr>
            <a:r>
              <a:rPr lang="en" sz="2800">
                <a:solidFill>
                  <a:srgbClr val="434343"/>
                </a:solidFill>
              </a:rPr>
              <a:t>Using Angular CLI, create a new </a:t>
            </a:r>
            <a:r>
              <a:rPr b="1" lang="en" sz="2800">
                <a:solidFill>
                  <a:srgbClr val="434343"/>
                </a:solidFill>
                <a:latin typeface="Consolas"/>
                <a:ea typeface="Consolas"/>
                <a:cs typeface="Consolas"/>
                <a:sym typeface="Consolas"/>
              </a:rPr>
              <a:t>LicensePlateService</a:t>
            </a:r>
            <a:r>
              <a:rPr lang="en" sz="2800">
                <a:solidFill>
                  <a:srgbClr val="434343"/>
                </a:solidFill>
              </a:rPr>
              <a:t> that returns a list of </a:t>
            </a:r>
            <a:r>
              <a:rPr b="1" lang="en" sz="2800">
                <a:solidFill>
                  <a:srgbClr val="434343"/>
                </a:solidFill>
                <a:latin typeface="Consolas"/>
                <a:ea typeface="Consolas"/>
                <a:cs typeface="Consolas"/>
                <a:sym typeface="Consolas"/>
              </a:rPr>
              <a:t>LicensePlate</a:t>
            </a:r>
            <a:r>
              <a:rPr lang="en" sz="2800">
                <a:solidFill>
                  <a:srgbClr val="434343"/>
                </a:solidFill>
              </a:rPr>
              <a:t> through a </a:t>
            </a:r>
            <a:r>
              <a:rPr b="1" lang="en" sz="2800">
                <a:solidFill>
                  <a:srgbClr val="434343"/>
                </a:solidFill>
                <a:latin typeface="Consolas"/>
                <a:ea typeface="Consolas"/>
                <a:cs typeface="Consolas"/>
                <a:sym typeface="Consolas"/>
              </a:rPr>
              <a:t>getList()</a:t>
            </a:r>
            <a:r>
              <a:rPr lang="en" sz="2800">
                <a:solidFill>
                  <a:srgbClr val="434343"/>
                </a:solidFill>
              </a:rPr>
              <a:t> method</a:t>
            </a:r>
            <a:endParaRPr sz="2800">
              <a:solidFill>
                <a:srgbClr val="434343"/>
              </a:solidFill>
            </a:endParaRPr>
          </a:p>
          <a:p>
            <a:pPr indent="-406400" lvl="0" marL="457200" rtl="0" algn="l">
              <a:spcBef>
                <a:spcPts val="1000"/>
              </a:spcBef>
              <a:spcAft>
                <a:spcPts val="0"/>
              </a:spcAft>
              <a:buClr>
                <a:srgbClr val="434343"/>
              </a:buClr>
              <a:buSzPts val="2800"/>
              <a:buChar char="●"/>
            </a:pPr>
            <a:r>
              <a:rPr lang="en" sz="2800">
                <a:solidFill>
                  <a:srgbClr val="434343"/>
                </a:solidFill>
              </a:rPr>
              <a:t>Inject that service into our </a:t>
            </a:r>
            <a:r>
              <a:rPr b="1" lang="en" sz="2800">
                <a:solidFill>
                  <a:srgbClr val="434343"/>
                </a:solidFill>
                <a:latin typeface="Consolas"/>
                <a:ea typeface="Consolas"/>
                <a:cs typeface="Consolas"/>
                <a:sym typeface="Consolas"/>
              </a:rPr>
              <a:t>AppComponent</a:t>
            </a:r>
            <a:r>
              <a:rPr b="1" i="1" lang="en" sz="2800">
                <a:solidFill>
                  <a:srgbClr val="434343"/>
                </a:solidFill>
              </a:rPr>
              <a:t> </a:t>
            </a:r>
            <a:r>
              <a:rPr lang="en" sz="2800">
                <a:solidFill>
                  <a:srgbClr val="434343"/>
                </a:solidFill>
              </a:rPr>
              <a:t>and retrieve the list of </a:t>
            </a:r>
            <a:r>
              <a:rPr b="1" lang="en" sz="2800">
                <a:solidFill>
                  <a:srgbClr val="434343"/>
                </a:solidFill>
                <a:latin typeface="Consolas"/>
                <a:ea typeface="Consolas"/>
                <a:cs typeface="Consolas"/>
                <a:sym typeface="Consolas"/>
              </a:rPr>
              <a:t>LicensePlate</a:t>
            </a:r>
            <a:r>
              <a:rPr lang="en" sz="2800">
                <a:solidFill>
                  <a:srgbClr val="434343"/>
                </a:solidFill>
              </a:rPr>
              <a:t> from there</a:t>
            </a:r>
            <a:endParaRPr sz="2800">
              <a:solidFill>
                <a:srgbClr val="434343"/>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76" name="Google Shape;676;p110"/>
          <p:cNvPicPr preferRelativeResize="0"/>
          <p:nvPr/>
        </p:nvPicPr>
        <p:blipFill>
          <a:blip r:embed="rId3">
            <a:alphaModFix/>
          </a:blip>
          <a:stretch>
            <a:fillRect/>
          </a:stretch>
        </p:blipFill>
        <p:spPr>
          <a:xfrm>
            <a:off x="7837825" y="183150"/>
            <a:ext cx="1114625" cy="1114625"/>
          </a:xfrm>
          <a:prstGeom prst="rect">
            <a:avLst/>
          </a:prstGeom>
          <a:noFill/>
          <a:ln>
            <a:noFill/>
          </a:ln>
        </p:spPr>
      </p:pic>
      <p:sp>
        <p:nvSpPr>
          <p:cNvPr id="677" name="Google Shape;677;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Array of providers in app.module.ts</a:t>
            </a:r>
            <a:endParaRPr/>
          </a:p>
        </p:txBody>
      </p:sp>
      <p:sp>
        <p:nvSpPr>
          <p:cNvPr id="683" name="Google Shape;683;p111"/>
          <p:cNvSpPr txBox="1"/>
          <p:nvPr>
            <p:ph idx="4294967295" type="body"/>
          </p:nvPr>
        </p:nvSpPr>
        <p:spPr>
          <a:xfrm>
            <a:off x="396750" y="711975"/>
            <a:ext cx="8454900" cy="42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Before Angular 6, services had to be declared in an array of </a:t>
            </a:r>
            <a:r>
              <a:rPr b="1" lang="en" sz="2400">
                <a:solidFill>
                  <a:srgbClr val="434343"/>
                </a:solidFill>
                <a:latin typeface="Consolas"/>
                <a:ea typeface="Consolas"/>
                <a:cs typeface="Consolas"/>
                <a:sym typeface="Consolas"/>
              </a:rPr>
              <a:t>providers</a:t>
            </a:r>
            <a:r>
              <a:rPr lang="en" sz="2400">
                <a:solidFill>
                  <a:srgbClr val="434343"/>
                </a:solidFill>
              </a:rPr>
              <a:t> array in </a:t>
            </a:r>
            <a:r>
              <a:rPr b="1" lang="en" sz="2400">
                <a:solidFill>
                  <a:srgbClr val="434343"/>
                </a:solidFill>
                <a:latin typeface="Consolas"/>
                <a:ea typeface="Consolas"/>
                <a:cs typeface="Consolas"/>
                <a:sym typeface="Consolas"/>
              </a:rPr>
              <a:t>app.module.ts</a:t>
            </a:r>
            <a:endParaRPr b="1" sz="2400">
              <a:solidFill>
                <a:srgbClr val="434343"/>
              </a:solidFill>
              <a:latin typeface="Consolas"/>
              <a:ea typeface="Consolas"/>
              <a:cs typeface="Consolas"/>
              <a:sym typeface="Consolas"/>
            </a:endParaRPr>
          </a:p>
          <a:p>
            <a:pPr indent="0" lvl="0" marL="0" rtl="0" algn="l">
              <a:spcBef>
                <a:spcPts val="1600"/>
              </a:spcBef>
              <a:spcAft>
                <a:spcPts val="0"/>
              </a:spcAft>
              <a:buNone/>
            </a:pPr>
            <a:r>
              <a:rPr lang="en" sz="2400">
                <a:solidFill>
                  <a:srgbClr val="434343"/>
                </a:solidFill>
              </a:rPr>
              <a:t>The </a:t>
            </a:r>
            <a:r>
              <a:rPr b="1" lang="en" sz="2400">
                <a:solidFill>
                  <a:srgbClr val="434343"/>
                </a:solidFill>
                <a:latin typeface="Consolas"/>
                <a:ea typeface="Consolas"/>
                <a:cs typeface="Consolas"/>
                <a:sym typeface="Consolas"/>
              </a:rPr>
              <a:t>@Injectable() </a:t>
            </a:r>
            <a:r>
              <a:rPr lang="en" sz="2400">
                <a:solidFill>
                  <a:srgbClr val="434343"/>
                </a:solidFill>
              </a:rPr>
              <a:t>decorator did not have the</a:t>
            </a:r>
            <a:r>
              <a:rPr b="1" lang="en" sz="2400">
                <a:solidFill>
                  <a:srgbClr val="434343"/>
                </a:solidFill>
                <a:latin typeface="Consolas"/>
                <a:ea typeface="Consolas"/>
                <a:cs typeface="Consolas"/>
                <a:sym typeface="Consolas"/>
              </a:rPr>
              <a:t> providedIn </a:t>
            </a:r>
            <a:r>
              <a:rPr lang="en" sz="2400">
                <a:solidFill>
                  <a:srgbClr val="434343"/>
                </a:solidFill>
              </a:rPr>
              <a:t>option. It is still possible to use that array of providers:</a:t>
            </a:r>
            <a:endParaRPr sz="2400">
              <a:solidFill>
                <a:srgbClr val="434343"/>
              </a:solidFill>
            </a:endParaRPr>
          </a:p>
          <a:p>
            <a:pPr indent="0" lvl="0" marL="0" rtl="0" algn="l">
              <a:lnSpc>
                <a:spcPct val="100000"/>
              </a:lnSpc>
              <a:spcBef>
                <a:spcPts val="1600"/>
              </a:spcBef>
              <a:spcAft>
                <a:spcPts val="0"/>
              </a:spcAft>
              <a:buNone/>
            </a:pPr>
            <a:r>
              <a:rPr lang="en">
                <a:solidFill>
                  <a:srgbClr val="808000"/>
                </a:solidFill>
                <a:latin typeface="Courier New"/>
                <a:ea typeface="Courier New"/>
                <a:cs typeface="Courier New"/>
                <a:sym typeface="Courier New"/>
              </a:rPr>
              <a:t>@NgModule</a:t>
            </a:r>
            <a:r>
              <a:rPr lang="en">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 	</a:t>
            </a:r>
            <a:r>
              <a:rPr b="1" lang="en">
                <a:solidFill>
                  <a:srgbClr val="660E7A"/>
                </a:solidFill>
                <a:latin typeface="Courier New"/>
                <a:ea typeface="Courier New"/>
                <a:cs typeface="Courier New"/>
                <a:sym typeface="Courier New"/>
              </a:rPr>
              <a:t>declarations</a:t>
            </a:r>
            <a:r>
              <a:rPr lang="en">
                <a:solidFill>
                  <a:srgbClr val="000000"/>
                </a:solidFill>
                <a:latin typeface="Courier New"/>
                <a:ea typeface="Courier New"/>
                <a:cs typeface="Courier New"/>
                <a:sym typeface="Courier New"/>
              </a:rPr>
              <a:t>: [...],</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 	</a:t>
            </a:r>
            <a:r>
              <a:rPr b="1" lang="en">
                <a:solidFill>
                  <a:srgbClr val="660E7A"/>
                </a:solidFill>
                <a:latin typeface="Courier New"/>
                <a:ea typeface="Courier New"/>
                <a:cs typeface="Courier New"/>
                <a:sym typeface="Courier New"/>
              </a:rPr>
              <a:t>imports</a:t>
            </a:r>
            <a:r>
              <a:rPr lang="en">
                <a:solidFill>
                  <a:srgbClr val="000000"/>
                </a:solidFill>
                <a:latin typeface="Courier New"/>
                <a:ea typeface="Courier New"/>
                <a:cs typeface="Courier New"/>
                <a:sym typeface="Courier New"/>
              </a:rPr>
              <a:t>: [...],</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 	</a:t>
            </a:r>
            <a:r>
              <a:rPr b="1" lang="en">
                <a:solidFill>
                  <a:srgbClr val="660E7A"/>
                </a:solidFill>
                <a:latin typeface="Courier New"/>
                <a:ea typeface="Courier New"/>
                <a:cs typeface="Courier New"/>
                <a:sym typeface="Courier New"/>
              </a:rPr>
              <a:t>providers</a:t>
            </a:r>
            <a:r>
              <a:rPr lang="en">
                <a:solidFill>
                  <a:srgbClr val="000000"/>
                </a:solidFill>
                <a:latin typeface="Courier New"/>
                <a:ea typeface="Courier New"/>
                <a:cs typeface="Courier New"/>
                <a:sym typeface="Courier New"/>
              </a:rPr>
              <a:t>: [</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       </a:t>
            </a:r>
            <a:r>
              <a:rPr lang="en">
                <a:solidFill>
                  <a:srgbClr val="000000"/>
                </a:solidFill>
                <a:highlight>
                  <a:srgbClr val="FFD966"/>
                </a:highlight>
                <a:latin typeface="Courier New"/>
                <a:ea typeface="Courier New"/>
                <a:cs typeface="Courier New"/>
                <a:sym typeface="Courier New"/>
              </a:rPr>
              <a:t>DataService</a:t>
            </a:r>
            <a:r>
              <a:rPr lang="en">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       </a:t>
            </a:r>
            <a:r>
              <a:rPr lang="en">
                <a:solidFill>
                  <a:srgbClr val="000000"/>
                </a:solidFill>
                <a:highlight>
                  <a:srgbClr val="FFD966"/>
                </a:highlight>
                <a:latin typeface="Courier New"/>
                <a:ea typeface="Courier New"/>
                <a:cs typeface="Courier New"/>
                <a:sym typeface="Courier New"/>
              </a:rPr>
              <a:t>LoginService</a:t>
            </a:r>
            <a:endParaRPr>
              <a:solidFill>
                <a:srgbClr val="000000"/>
              </a:solidFill>
              <a:highlight>
                <a:srgbClr val="FFD966"/>
              </a:highlight>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   ]</a:t>
            </a:r>
            <a:endParaRPr>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 sz="2400">
                <a:solidFill>
                  <a:srgbClr val="434343"/>
                </a:solidFill>
              </a:rPr>
              <a:t>It is also possible to require injection of a specific sub-class:</a:t>
            </a:r>
            <a:endParaRPr sz="2400">
              <a:solidFill>
                <a:srgbClr val="434343"/>
              </a:solidFill>
            </a:endParaRPr>
          </a:p>
          <a:p>
            <a:pPr indent="0" lvl="0" marL="0" rtl="0" algn="l">
              <a:spcBef>
                <a:spcPts val="1600"/>
              </a:spcBef>
              <a:spcAft>
                <a:spcPts val="1600"/>
              </a:spcAft>
              <a:buNone/>
            </a:pPr>
            <a:r>
              <a:t/>
            </a:r>
            <a:endParaRPr sz="2400"/>
          </a:p>
        </p:txBody>
      </p:sp>
      <p:sp>
        <p:nvSpPr>
          <p:cNvPr id="684" name="Google Shape;684;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 Dependency injection</a:t>
            </a:r>
            <a:endParaRPr/>
          </a:p>
        </p:txBody>
      </p:sp>
      <p:sp>
        <p:nvSpPr>
          <p:cNvPr id="690" name="Google Shape;690;p112"/>
          <p:cNvSpPr txBox="1"/>
          <p:nvPr>
            <p:ph idx="4294967295" type="body"/>
          </p:nvPr>
        </p:nvSpPr>
        <p:spPr>
          <a:xfrm>
            <a:off x="396750" y="835400"/>
            <a:ext cx="8454900" cy="4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Using the </a:t>
            </a:r>
            <a:r>
              <a:rPr b="1" lang="en" sz="2400">
                <a:solidFill>
                  <a:srgbClr val="434343"/>
                </a:solidFill>
                <a:latin typeface="Consolas"/>
                <a:ea typeface="Consolas"/>
                <a:cs typeface="Consolas"/>
                <a:sym typeface="Consolas"/>
              </a:rPr>
              <a:t>providers</a:t>
            </a:r>
            <a:r>
              <a:rPr lang="en" sz="2400">
                <a:solidFill>
                  <a:srgbClr val="434343"/>
                </a:solidFill>
              </a:rPr>
              <a:t> array in </a:t>
            </a:r>
            <a:r>
              <a:rPr b="1" lang="en" sz="2400">
                <a:solidFill>
                  <a:srgbClr val="434343"/>
                </a:solidFill>
                <a:latin typeface="Consolas"/>
                <a:ea typeface="Consolas"/>
                <a:cs typeface="Consolas"/>
                <a:sym typeface="Consolas"/>
              </a:rPr>
              <a:t>app.module.ts</a:t>
            </a:r>
            <a:r>
              <a:rPr lang="en" sz="2400">
                <a:solidFill>
                  <a:srgbClr val="434343"/>
                </a:solidFill>
              </a:rPr>
              <a:t>, we can customize dependency injection for every single service:</a:t>
            </a:r>
            <a:endParaRPr sz="2400">
              <a:solidFill>
                <a:srgbClr val="434343"/>
              </a:solidFill>
            </a:endParaRPr>
          </a:p>
          <a:p>
            <a:pPr indent="0" lvl="0" marL="0" rtl="0" algn="l">
              <a:lnSpc>
                <a:spcPct val="100000"/>
              </a:lnSpc>
              <a:spcBef>
                <a:spcPts val="1600"/>
              </a:spcBef>
              <a:spcAft>
                <a:spcPts val="0"/>
              </a:spcAft>
              <a:buNone/>
            </a:pPr>
            <a:r>
              <a:rPr lang="en">
                <a:solidFill>
                  <a:srgbClr val="808000"/>
                </a:solidFill>
                <a:latin typeface="Courier New"/>
                <a:ea typeface="Courier New"/>
                <a:cs typeface="Courier New"/>
                <a:sym typeface="Courier New"/>
              </a:rPr>
              <a:t>@NgModule</a:t>
            </a:r>
            <a:r>
              <a:rPr lang="en">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 	</a:t>
            </a:r>
            <a:r>
              <a:rPr b="1" lang="en">
                <a:solidFill>
                  <a:srgbClr val="660E7A"/>
                </a:solidFill>
                <a:latin typeface="Courier New"/>
                <a:ea typeface="Courier New"/>
                <a:cs typeface="Courier New"/>
                <a:sym typeface="Courier New"/>
              </a:rPr>
              <a:t>declarations</a:t>
            </a:r>
            <a:r>
              <a:rPr lang="en">
                <a:solidFill>
                  <a:srgbClr val="000000"/>
                </a:solidFill>
                <a:latin typeface="Courier New"/>
                <a:ea typeface="Courier New"/>
                <a:cs typeface="Courier New"/>
                <a:sym typeface="Courier New"/>
              </a:rPr>
              <a:t>: [...],</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 	</a:t>
            </a:r>
            <a:r>
              <a:rPr b="1" lang="en">
                <a:solidFill>
                  <a:srgbClr val="660E7A"/>
                </a:solidFill>
                <a:latin typeface="Courier New"/>
                <a:ea typeface="Courier New"/>
                <a:cs typeface="Courier New"/>
                <a:sym typeface="Courier New"/>
              </a:rPr>
              <a:t>imports</a:t>
            </a:r>
            <a:r>
              <a:rPr lang="en">
                <a:solidFill>
                  <a:srgbClr val="000000"/>
                </a:solidFill>
                <a:latin typeface="Courier New"/>
                <a:ea typeface="Courier New"/>
                <a:cs typeface="Courier New"/>
                <a:sym typeface="Courier New"/>
              </a:rPr>
              <a:t>: [...],</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 	</a:t>
            </a:r>
            <a:r>
              <a:rPr b="1" lang="en">
                <a:solidFill>
                  <a:srgbClr val="660E7A"/>
                </a:solidFill>
                <a:latin typeface="Courier New"/>
                <a:ea typeface="Courier New"/>
                <a:cs typeface="Courier New"/>
                <a:sym typeface="Courier New"/>
              </a:rPr>
              <a:t>providers</a:t>
            </a:r>
            <a:r>
              <a:rPr lang="en">
                <a:solidFill>
                  <a:srgbClr val="000000"/>
                </a:solidFill>
                <a:latin typeface="Courier New"/>
                <a:ea typeface="Courier New"/>
                <a:cs typeface="Courier New"/>
                <a:sym typeface="Courier New"/>
              </a:rPr>
              <a:t>: [</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       DataService,</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       { </a:t>
            </a:r>
            <a:r>
              <a:rPr b="1" lang="en">
                <a:solidFill>
                  <a:srgbClr val="660E7A"/>
                </a:solidFill>
                <a:highlight>
                  <a:srgbClr val="FFD966"/>
                </a:highlight>
                <a:latin typeface="Courier New"/>
                <a:ea typeface="Courier New"/>
                <a:cs typeface="Courier New"/>
                <a:sym typeface="Courier New"/>
              </a:rPr>
              <a:t>provide</a:t>
            </a:r>
            <a:r>
              <a:rPr lang="en">
                <a:solidFill>
                  <a:srgbClr val="000000"/>
                </a:solidFill>
                <a:highlight>
                  <a:srgbClr val="FFD966"/>
                </a:highlight>
                <a:latin typeface="Courier New"/>
                <a:ea typeface="Courier New"/>
                <a:cs typeface="Courier New"/>
                <a:sym typeface="Courier New"/>
              </a:rPr>
              <a:t>: LoginService, </a:t>
            </a:r>
            <a:r>
              <a:rPr b="1" lang="en">
                <a:solidFill>
                  <a:srgbClr val="660E7A"/>
                </a:solidFill>
                <a:highlight>
                  <a:srgbClr val="FFD966"/>
                </a:highlight>
                <a:latin typeface="Courier New"/>
                <a:ea typeface="Courier New"/>
                <a:cs typeface="Courier New"/>
                <a:sym typeface="Courier New"/>
              </a:rPr>
              <a:t>useClass</a:t>
            </a:r>
            <a:r>
              <a:rPr lang="en">
                <a:solidFill>
                  <a:srgbClr val="000000"/>
                </a:solidFill>
                <a:highlight>
                  <a:srgbClr val="FFD966"/>
                </a:highlight>
                <a:latin typeface="Courier New"/>
                <a:ea typeface="Courier New"/>
                <a:cs typeface="Courier New"/>
                <a:sym typeface="Courier New"/>
              </a:rPr>
              <a:t>: FakeLoginService</a:t>
            </a:r>
            <a:r>
              <a:rPr lang="en">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   ]</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a:solidFill>
                  <a:srgbClr val="000080"/>
                </a:solidFill>
                <a:latin typeface="Courier New"/>
                <a:ea typeface="Courier New"/>
                <a:cs typeface="Courier New"/>
                <a:sym typeface="Courier New"/>
              </a:rPr>
              <a:t>export class </a:t>
            </a:r>
            <a:r>
              <a:rPr lang="en">
                <a:solidFill>
                  <a:srgbClr val="000000"/>
                </a:solidFill>
                <a:latin typeface="Courier New"/>
                <a:ea typeface="Courier New"/>
                <a:cs typeface="Courier New"/>
                <a:sym typeface="Courier New"/>
              </a:rPr>
              <a:t>AppModule { }</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 sz="2400">
                <a:solidFill>
                  <a:srgbClr val="434343"/>
                </a:solidFill>
              </a:rPr>
              <a:t>It is also possible to require injection of a specific sub-class:</a:t>
            </a:r>
            <a:endParaRPr sz="2400">
              <a:solidFill>
                <a:srgbClr val="434343"/>
              </a:solidFill>
            </a:endParaRPr>
          </a:p>
          <a:p>
            <a:pPr indent="0" lvl="0" marL="0" rtl="0" algn="l">
              <a:spcBef>
                <a:spcPts val="1600"/>
              </a:spcBef>
              <a:spcAft>
                <a:spcPts val="1600"/>
              </a:spcAft>
              <a:buNone/>
            </a:pPr>
            <a:r>
              <a:t/>
            </a:r>
            <a:endParaRPr sz="2400"/>
          </a:p>
        </p:txBody>
      </p:sp>
      <p:sp>
        <p:nvSpPr>
          <p:cNvPr id="691" name="Google Shape;691;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3"/>
          <p:cNvSpPr txBox="1"/>
          <p:nvPr>
            <p:ph type="title"/>
          </p:nvPr>
        </p:nvSpPr>
        <p:spPr>
          <a:xfrm>
            <a:off x="226077"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Injector tree</a:t>
            </a:r>
            <a:endParaRPr sz="3600"/>
          </a:p>
        </p:txBody>
      </p:sp>
      <p:sp>
        <p:nvSpPr>
          <p:cNvPr id="697" name="Google Shape;697;p113"/>
          <p:cNvSpPr txBox="1"/>
          <p:nvPr>
            <p:ph idx="1" type="body"/>
          </p:nvPr>
        </p:nvSpPr>
        <p:spPr>
          <a:xfrm>
            <a:off x="226075" y="1465800"/>
            <a:ext cx="29595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 component needs</a:t>
            </a:r>
            <a:endParaRPr/>
          </a:p>
          <a:p>
            <a:pPr indent="0" lvl="0" marL="0" rtl="0" algn="l">
              <a:spcBef>
                <a:spcPts val="0"/>
              </a:spcBef>
              <a:spcAft>
                <a:spcPts val="0"/>
              </a:spcAft>
              <a:buNone/>
            </a:pPr>
            <a:r>
              <a:rPr lang="en"/>
              <a:t>a dependency, it will check </a:t>
            </a:r>
            <a:endParaRPr/>
          </a:p>
          <a:p>
            <a:pPr indent="0" lvl="0" marL="0" rtl="0" algn="l">
              <a:spcBef>
                <a:spcPts val="0"/>
              </a:spcBef>
              <a:spcAft>
                <a:spcPts val="0"/>
              </a:spcAft>
              <a:buNone/>
            </a:pPr>
            <a:r>
              <a:rPr lang="en"/>
              <a:t>its own injector, then its </a:t>
            </a:r>
            <a:endParaRPr/>
          </a:p>
          <a:p>
            <a:pPr indent="0" lvl="0" marL="0" rtl="0" algn="l">
              <a:spcBef>
                <a:spcPts val="0"/>
              </a:spcBef>
              <a:spcAft>
                <a:spcPts val="0"/>
              </a:spcAft>
              <a:buNone/>
            </a:pPr>
            <a:r>
              <a:rPr lang="en"/>
              <a:t>parent’s injector, up to the </a:t>
            </a:r>
            <a:endParaRPr/>
          </a:p>
          <a:p>
            <a:pPr indent="0" lvl="0" marL="0" rtl="0" algn="l">
              <a:spcBef>
                <a:spcPts val="0"/>
              </a:spcBef>
              <a:spcAft>
                <a:spcPts val="0"/>
              </a:spcAft>
              <a:buNone/>
            </a:pPr>
            <a:r>
              <a:rPr lang="en"/>
              <a:t>app module injector if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why most of the time we use </a:t>
            </a:r>
            <a:r>
              <a:rPr b="1" lang="en">
                <a:latin typeface="Consolas"/>
                <a:ea typeface="Consolas"/>
                <a:cs typeface="Consolas"/>
                <a:sym typeface="Consolas"/>
              </a:rPr>
              <a:t>providedIn: root</a:t>
            </a:r>
            <a:r>
              <a:rPr lang="en"/>
              <a:t> to configure our services.</a:t>
            </a:r>
            <a:endParaRPr/>
          </a:p>
        </p:txBody>
      </p:sp>
      <p:sp>
        <p:nvSpPr>
          <p:cNvPr id="698" name="Google Shape;698;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699" name="Google Shape;699;p113"/>
          <p:cNvPicPr preferRelativeResize="0"/>
          <p:nvPr/>
        </p:nvPicPr>
        <p:blipFill>
          <a:blip r:embed="rId3">
            <a:alphaModFix/>
          </a:blip>
          <a:stretch>
            <a:fillRect/>
          </a:stretch>
        </p:blipFill>
        <p:spPr>
          <a:xfrm>
            <a:off x="3296575" y="922500"/>
            <a:ext cx="5847426" cy="3289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 Dependency injection at the component level</a:t>
            </a:r>
            <a:endParaRPr/>
          </a:p>
        </p:txBody>
      </p:sp>
      <p:sp>
        <p:nvSpPr>
          <p:cNvPr id="705" name="Google Shape;705;p114"/>
          <p:cNvSpPr txBox="1"/>
          <p:nvPr>
            <p:ph idx="4294967295" type="body"/>
          </p:nvPr>
        </p:nvSpPr>
        <p:spPr>
          <a:xfrm>
            <a:off x="396750" y="766425"/>
            <a:ext cx="8454900" cy="41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Using the </a:t>
            </a:r>
            <a:r>
              <a:rPr b="1" lang="en" sz="2400">
                <a:solidFill>
                  <a:srgbClr val="434343"/>
                </a:solidFill>
                <a:latin typeface="Consolas"/>
                <a:ea typeface="Consolas"/>
                <a:cs typeface="Consolas"/>
                <a:sym typeface="Consolas"/>
              </a:rPr>
              <a:t>providers</a:t>
            </a:r>
            <a:r>
              <a:rPr lang="en" sz="2400">
                <a:solidFill>
                  <a:srgbClr val="434343"/>
                </a:solidFill>
              </a:rPr>
              <a:t> array can be done at the component level to customize dependency injection for a specific component.</a:t>
            </a:r>
            <a:endParaRPr sz="2400">
              <a:solidFill>
                <a:srgbClr val="434343"/>
              </a:solidFill>
            </a:endParaRPr>
          </a:p>
          <a:p>
            <a:pPr indent="0" lvl="0" marL="0" rtl="0" algn="l">
              <a:spcBef>
                <a:spcPts val="1600"/>
              </a:spcBef>
              <a:spcAft>
                <a:spcPts val="0"/>
              </a:spcAft>
              <a:buNone/>
            </a:pPr>
            <a:r>
              <a:rPr lang="en" sz="2400">
                <a:solidFill>
                  <a:srgbClr val="434343"/>
                </a:solidFill>
              </a:rPr>
              <a:t>This is the exception rather than the rule though:</a:t>
            </a:r>
            <a:endParaRPr sz="2400">
              <a:solidFill>
                <a:srgbClr val="434343"/>
              </a:solidFill>
            </a:endParaRPr>
          </a:p>
          <a:p>
            <a:pPr indent="0" lvl="0" marL="0" rtl="0" algn="l">
              <a:lnSpc>
                <a:spcPct val="100000"/>
              </a:lnSpc>
              <a:spcBef>
                <a:spcPts val="1600"/>
              </a:spcBef>
              <a:spcAft>
                <a:spcPts val="0"/>
              </a:spcAft>
              <a:buNone/>
            </a:pPr>
            <a:r>
              <a:rPr lang="en">
                <a:solidFill>
                  <a:srgbClr val="808000"/>
                </a:solidFill>
                <a:latin typeface="Courier New"/>
                <a:ea typeface="Courier New"/>
                <a:cs typeface="Courier New"/>
                <a:sym typeface="Courier New"/>
              </a:rPr>
              <a:t>@Component</a:t>
            </a:r>
            <a:r>
              <a:rPr lang="en">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 	</a:t>
            </a:r>
            <a:r>
              <a:rPr b="1" lang="en">
                <a:solidFill>
                  <a:srgbClr val="660E7A"/>
                </a:solidFill>
                <a:latin typeface="Courier New"/>
                <a:ea typeface="Courier New"/>
                <a:cs typeface="Courier New"/>
                <a:sym typeface="Courier New"/>
              </a:rPr>
              <a:t>selector</a:t>
            </a:r>
            <a:r>
              <a:rPr lang="en">
                <a:solidFill>
                  <a:srgbClr val="000000"/>
                </a:solidFill>
                <a:latin typeface="Courier New"/>
                <a:ea typeface="Courier New"/>
                <a:cs typeface="Courier New"/>
                <a:sym typeface="Courier New"/>
              </a:rPr>
              <a:t>: </a:t>
            </a:r>
            <a:r>
              <a:rPr b="1" lang="en">
                <a:solidFill>
                  <a:srgbClr val="008000"/>
                </a:solidFill>
                <a:latin typeface="Courier New"/>
                <a:ea typeface="Courier New"/>
                <a:cs typeface="Courier New"/>
                <a:sym typeface="Courier New"/>
              </a:rPr>
              <a:t>'hello-world'</a:t>
            </a:r>
            <a:r>
              <a:rPr lang="en">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000000"/>
                </a:solidFill>
                <a:latin typeface="Courier New"/>
                <a:ea typeface="Courier New"/>
                <a:cs typeface="Courier New"/>
                <a:sym typeface="Courier New"/>
              </a:rPr>
              <a:t> 	</a:t>
            </a:r>
            <a:r>
              <a:rPr b="1" lang="en">
                <a:solidFill>
                  <a:srgbClr val="660E7A"/>
                </a:solidFill>
                <a:latin typeface="Courier New"/>
                <a:ea typeface="Courier New"/>
                <a:cs typeface="Courier New"/>
                <a:sym typeface="Courier New"/>
              </a:rPr>
              <a:t>templateUrl</a:t>
            </a:r>
            <a:r>
              <a:rPr lang="en">
                <a:solidFill>
                  <a:srgbClr val="000000"/>
                </a:solidFill>
                <a:latin typeface="Courier New"/>
                <a:ea typeface="Courier New"/>
                <a:cs typeface="Courier New"/>
                <a:sym typeface="Courier New"/>
              </a:rPr>
              <a:t>: ...,</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 	</a:t>
            </a:r>
            <a:r>
              <a:rPr b="1" lang="en">
                <a:solidFill>
                  <a:srgbClr val="660E7A"/>
                </a:solidFill>
                <a:latin typeface="Courier New"/>
                <a:ea typeface="Courier New"/>
                <a:cs typeface="Courier New"/>
                <a:sym typeface="Courier New"/>
              </a:rPr>
              <a:t>providers</a:t>
            </a:r>
            <a:r>
              <a:rPr lang="en">
                <a:solidFill>
                  <a:srgbClr val="000000"/>
                </a:solidFill>
                <a:latin typeface="Courier New"/>
                <a:ea typeface="Courier New"/>
                <a:cs typeface="Courier New"/>
                <a:sym typeface="Courier New"/>
              </a:rPr>
              <a:t>: [</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       { </a:t>
            </a:r>
            <a:r>
              <a:rPr b="1" lang="en">
                <a:solidFill>
                  <a:srgbClr val="660E7A"/>
                </a:solidFill>
                <a:highlight>
                  <a:srgbClr val="FFD966"/>
                </a:highlight>
                <a:latin typeface="Courier New"/>
                <a:ea typeface="Courier New"/>
                <a:cs typeface="Courier New"/>
                <a:sym typeface="Courier New"/>
              </a:rPr>
              <a:t>provide</a:t>
            </a:r>
            <a:r>
              <a:rPr lang="en">
                <a:solidFill>
                  <a:srgbClr val="000000"/>
                </a:solidFill>
                <a:highlight>
                  <a:srgbClr val="FFD966"/>
                </a:highlight>
                <a:latin typeface="Courier New"/>
                <a:ea typeface="Courier New"/>
                <a:cs typeface="Courier New"/>
                <a:sym typeface="Courier New"/>
              </a:rPr>
              <a:t>: LoginService, </a:t>
            </a:r>
            <a:r>
              <a:rPr b="1" lang="en">
                <a:solidFill>
                  <a:srgbClr val="660E7A"/>
                </a:solidFill>
                <a:highlight>
                  <a:srgbClr val="FFD966"/>
                </a:highlight>
                <a:latin typeface="Courier New"/>
                <a:ea typeface="Courier New"/>
                <a:cs typeface="Courier New"/>
                <a:sym typeface="Courier New"/>
              </a:rPr>
              <a:t>useClass</a:t>
            </a:r>
            <a:r>
              <a:rPr lang="en">
                <a:solidFill>
                  <a:srgbClr val="000000"/>
                </a:solidFill>
                <a:highlight>
                  <a:srgbClr val="FFD966"/>
                </a:highlight>
                <a:latin typeface="Courier New"/>
                <a:ea typeface="Courier New"/>
                <a:cs typeface="Courier New"/>
                <a:sym typeface="Courier New"/>
              </a:rPr>
              <a:t>: FakeLoginService</a:t>
            </a:r>
            <a:r>
              <a:rPr lang="en">
                <a:solidFill>
                  <a:srgbClr val="000000"/>
                </a:solidFill>
                <a:highlight>
                  <a:srgbClr val="FFFFFF"/>
                </a:highlight>
                <a:latin typeface="Courier New"/>
                <a:ea typeface="Courier New"/>
                <a:cs typeface="Courier New"/>
                <a:sym typeface="Courier New"/>
              </a:rPr>
              <a:t>}</a:t>
            </a:r>
            <a:endParaRPr>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   ]</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a:solidFill>
                  <a:srgbClr val="000080"/>
                </a:solidFill>
                <a:latin typeface="Courier New"/>
                <a:ea typeface="Courier New"/>
                <a:cs typeface="Courier New"/>
                <a:sym typeface="Courier New"/>
              </a:rPr>
              <a:t>export class </a:t>
            </a:r>
            <a:r>
              <a:rPr lang="en">
                <a:solidFill>
                  <a:srgbClr val="000000"/>
                </a:solidFill>
                <a:latin typeface="Courier New"/>
                <a:ea typeface="Courier New"/>
                <a:cs typeface="Courier New"/>
                <a:sym typeface="Courier New"/>
              </a:rPr>
              <a:t>HelloWorldComponent{ }</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 sz="2400">
                <a:solidFill>
                  <a:srgbClr val="434343"/>
                </a:solidFill>
              </a:rPr>
              <a:t>It is also possible to require injection of a specific sub-class:</a:t>
            </a:r>
            <a:endParaRPr sz="2400">
              <a:solidFill>
                <a:srgbClr val="434343"/>
              </a:solidFill>
            </a:endParaRPr>
          </a:p>
          <a:p>
            <a:pPr indent="0" lvl="0" marL="0" rtl="0" algn="l">
              <a:spcBef>
                <a:spcPts val="1600"/>
              </a:spcBef>
              <a:spcAft>
                <a:spcPts val="1600"/>
              </a:spcAft>
              <a:buNone/>
            </a:pPr>
            <a:r>
              <a:t/>
            </a:r>
            <a:endParaRPr sz="2400"/>
          </a:p>
        </p:txBody>
      </p:sp>
      <p:sp>
        <p:nvSpPr>
          <p:cNvPr id="706" name="Google Shape;706;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5"/>
          <p:cNvSpPr txBox="1"/>
          <p:nvPr>
            <p:ph type="title"/>
          </p:nvPr>
        </p:nvSpPr>
        <p:spPr>
          <a:xfrm>
            <a:off x="226077"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Injector tree</a:t>
            </a:r>
            <a:endParaRPr sz="3600"/>
          </a:p>
        </p:txBody>
      </p:sp>
      <p:sp>
        <p:nvSpPr>
          <p:cNvPr id="712" name="Google Shape;712;p11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can configure their own injector using the </a:t>
            </a:r>
            <a:r>
              <a:rPr b="1" lang="en">
                <a:latin typeface="Consolas"/>
                <a:ea typeface="Consolas"/>
                <a:cs typeface="Consolas"/>
                <a:sym typeface="Consolas"/>
              </a:rPr>
              <a:t>providers</a:t>
            </a:r>
            <a:r>
              <a:rPr lang="en">
                <a:latin typeface="Arial"/>
                <a:ea typeface="Arial"/>
                <a:cs typeface="Arial"/>
                <a:sym typeface="Arial"/>
              </a:rPr>
              <a:t> </a:t>
            </a:r>
            <a:r>
              <a:rPr lang="en"/>
              <a:t>array</a:t>
            </a:r>
            <a:endParaRPr/>
          </a:p>
          <a:p>
            <a:pPr indent="0" lvl="0" marL="0" rtl="0" algn="l">
              <a:spcBef>
                <a:spcPts val="1600"/>
              </a:spcBef>
              <a:spcAft>
                <a:spcPts val="0"/>
              </a:spcAft>
              <a:buNone/>
            </a:pPr>
            <a:r>
              <a:rPr lang="en"/>
              <a:t>This changes dependency injection for the entire subtree of such components, as illustrated here.</a:t>
            </a:r>
            <a:endParaRPr/>
          </a:p>
        </p:txBody>
      </p:sp>
      <p:sp>
        <p:nvSpPr>
          <p:cNvPr id="713" name="Google Shape;713;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714" name="Google Shape;714;p115"/>
          <p:cNvPicPr preferRelativeResize="0"/>
          <p:nvPr/>
        </p:nvPicPr>
        <p:blipFill>
          <a:blip r:embed="rId3">
            <a:alphaModFix/>
          </a:blip>
          <a:stretch>
            <a:fillRect/>
          </a:stretch>
        </p:blipFill>
        <p:spPr>
          <a:xfrm>
            <a:off x="3325025" y="865500"/>
            <a:ext cx="5818975" cy="32731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Dependency injection: Inject function</a:t>
            </a:r>
            <a:endParaRPr/>
          </a:p>
        </p:txBody>
      </p:sp>
      <p:sp>
        <p:nvSpPr>
          <p:cNvPr id="720" name="Google Shape;720;p116"/>
          <p:cNvSpPr txBox="1"/>
          <p:nvPr>
            <p:ph idx="4294967295" type="body"/>
          </p:nvPr>
        </p:nvSpPr>
        <p:spPr>
          <a:xfrm>
            <a:off x="457200" y="1093425"/>
            <a:ext cx="8229600" cy="383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Angular also exposes an </a:t>
            </a:r>
            <a:r>
              <a:rPr b="1" lang="en" sz="2400">
                <a:solidFill>
                  <a:srgbClr val="434343"/>
                </a:solidFill>
                <a:latin typeface="Consolas"/>
                <a:ea typeface="Consolas"/>
                <a:cs typeface="Consolas"/>
                <a:sym typeface="Consolas"/>
              </a:rPr>
              <a:t>inject()</a:t>
            </a:r>
            <a:r>
              <a:rPr lang="en" sz="2400">
                <a:solidFill>
                  <a:srgbClr val="434343"/>
                </a:solidFill>
              </a:rPr>
              <a:t> function that can be used to inject a service when:</a:t>
            </a:r>
            <a:endParaRPr sz="2400">
              <a:solidFill>
                <a:srgbClr val="434343"/>
              </a:solidFill>
            </a:endParaRPr>
          </a:p>
          <a:p>
            <a:pPr indent="-381000" lvl="1" marL="914400" rtl="0" algn="l">
              <a:spcBef>
                <a:spcPts val="1000"/>
              </a:spcBef>
              <a:spcAft>
                <a:spcPts val="0"/>
              </a:spcAft>
              <a:buClr>
                <a:srgbClr val="434343"/>
              </a:buClr>
              <a:buSzPts val="2400"/>
              <a:buChar char="○"/>
            </a:pPr>
            <a:r>
              <a:rPr lang="en" sz="2400">
                <a:solidFill>
                  <a:srgbClr val="434343"/>
                </a:solidFill>
              </a:rPr>
              <a:t>Initializing a class property</a:t>
            </a:r>
            <a:endParaRPr sz="2400">
              <a:solidFill>
                <a:srgbClr val="434343"/>
              </a:solidFill>
            </a:endParaRPr>
          </a:p>
          <a:p>
            <a:pPr indent="-381000" lvl="1" marL="914400" rtl="0" algn="l">
              <a:spcBef>
                <a:spcPts val="0"/>
              </a:spcBef>
              <a:spcAft>
                <a:spcPts val="0"/>
              </a:spcAft>
              <a:buClr>
                <a:srgbClr val="434343"/>
              </a:buClr>
              <a:buSzPts val="2400"/>
              <a:buChar char="○"/>
            </a:pPr>
            <a:r>
              <a:rPr lang="en" sz="2400">
                <a:solidFill>
                  <a:srgbClr val="434343"/>
                </a:solidFill>
              </a:rPr>
              <a:t>Inside a constructor</a:t>
            </a:r>
            <a:endParaRPr sz="2400">
              <a:solidFill>
                <a:srgbClr val="434343"/>
              </a:solidFill>
            </a:endParaRPr>
          </a:p>
          <a:p>
            <a:pPr indent="-381000" lvl="1" marL="914400" rtl="0" algn="l">
              <a:spcBef>
                <a:spcPts val="0"/>
              </a:spcBef>
              <a:spcAft>
                <a:spcPts val="0"/>
              </a:spcAft>
              <a:buClr>
                <a:srgbClr val="434343"/>
              </a:buClr>
              <a:buSzPts val="2400"/>
              <a:buChar char="○"/>
            </a:pPr>
            <a:r>
              <a:rPr lang="en" sz="2400">
                <a:solidFill>
                  <a:srgbClr val="434343"/>
                </a:solidFill>
              </a:rPr>
              <a:t>Inside a provider declaration</a:t>
            </a:r>
            <a:endParaRPr sz="2400">
              <a:solidFill>
                <a:srgbClr val="434343"/>
              </a:solidFill>
            </a:endParaRPr>
          </a:p>
          <a:p>
            <a:pPr indent="0" lvl="0" marL="457200" rtl="0" algn="l">
              <a:spcBef>
                <a:spcPts val="0"/>
              </a:spcBef>
              <a:spcAft>
                <a:spcPts val="0"/>
              </a:spcAft>
              <a:buNone/>
            </a:pPr>
            <a:r>
              <a:t/>
            </a:r>
            <a:endParaRPr b="1" sz="2000">
              <a:solidFill>
                <a:schemeClr val="dk1"/>
              </a:solidFill>
              <a:highlight>
                <a:srgbClr val="FFFFFF"/>
              </a:highlight>
              <a:latin typeface="Courier New"/>
              <a:ea typeface="Courier New"/>
              <a:cs typeface="Courier New"/>
              <a:sym typeface="Courier New"/>
            </a:endParaRPr>
          </a:p>
          <a:p>
            <a:pPr indent="0" lvl="0" marL="457200" rtl="0" algn="ctr">
              <a:spcBef>
                <a:spcPts val="1000"/>
              </a:spcBef>
              <a:spcAft>
                <a:spcPts val="0"/>
              </a:spcAft>
              <a:buNone/>
            </a:pPr>
            <a:r>
              <a:rPr b="1" lang="en" sz="2000">
                <a:solidFill>
                  <a:schemeClr val="dk1"/>
                </a:solidFill>
                <a:latin typeface="Courier New"/>
                <a:ea typeface="Courier New"/>
                <a:cs typeface="Courier New"/>
                <a:sym typeface="Courier New"/>
              </a:rPr>
              <a:t> </a:t>
            </a:r>
            <a:r>
              <a:rPr b="1" lang="en" sz="2000">
                <a:solidFill>
                  <a:srgbClr val="000080"/>
                </a:solidFill>
                <a:latin typeface="Courier New"/>
                <a:ea typeface="Courier New"/>
                <a:cs typeface="Courier New"/>
                <a:sym typeface="Courier New"/>
              </a:rPr>
              <a:t>inject</a:t>
            </a:r>
            <a:r>
              <a:rPr b="1" lang="en" sz="2000">
                <a:solidFill>
                  <a:schemeClr val="dk1"/>
                </a:solidFill>
                <a:latin typeface="Courier New"/>
                <a:ea typeface="Courier New"/>
                <a:cs typeface="Courier New"/>
                <a:sym typeface="Courier New"/>
              </a:rPr>
              <a:t>(</a:t>
            </a:r>
            <a:r>
              <a:rPr b="1" lang="en" sz="2000">
                <a:solidFill>
                  <a:srgbClr val="434343"/>
                </a:solidFill>
                <a:highlight>
                  <a:srgbClr val="FFD966"/>
                </a:highlight>
                <a:latin typeface="Courier New"/>
                <a:ea typeface="Courier New"/>
                <a:cs typeface="Courier New"/>
                <a:sym typeface="Courier New"/>
              </a:rPr>
              <a:t>PostsService</a:t>
            </a:r>
            <a:r>
              <a:rPr b="1" lang="en" sz="2000">
                <a:solidFill>
                  <a:schemeClr val="dk1"/>
                </a:solidFill>
                <a:latin typeface="Courier New"/>
                <a:ea typeface="Courier New"/>
                <a:cs typeface="Courier New"/>
                <a:sym typeface="Courier New"/>
              </a:rPr>
              <a:t>)</a:t>
            </a:r>
            <a:r>
              <a:rPr b="1" lang="en" sz="2000">
                <a:solidFill>
                  <a:schemeClr val="dk2"/>
                </a:solidFill>
                <a:latin typeface="Courier New"/>
                <a:ea typeface="Courier New"/>
                <a:cs typeface="Courier New"/>
                <a:sym typeface="Courier New"/>
              </a:rPr>
              <a:t>;</a:t>
            </a:r>
            <a:endParaRPr b="1" sz="2000">
              <a:solidFill>
                <a:schemeClr val="dk2"/>
              </a:solidFill>
              <a:latin typeface="Courier New"/>
              <a:ea typeface="Courier New"/>
              <a:cs typeface="Courier New"/>
              <a:sym typeface="Courier New"/>
            </a:endParaRPr>
          </a:p>
          <a:p>
            <a:pPr indent="0" lvl="0" marL="0" rtl="0" algn="l">
              <a:spcBef>
                <a:spcPts val="1000"/>
              </a:spcBef>
              <a:spcAft>
                <a:spcPts val="1600"/>
              </a:spcAft>
              <a:buNone/>
            </a:pPr>
            <a:r>
              <a:t/>
            </a:r>
            <a:endParaRPr/>
          </a:p>
        </p:txBody>
      </p:sp>
      <p:sp>
        <p:nvSpPr>
          <p:cNvPr id="721" name="Google Shape;721;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Dependency injection - @Optional</a:t>
            </a:r>
            <a:endParaRPr/>
          </a:p>
        </p:txBody>
      </p:sp>
      <p:sp>
        <p:nvSpPr>
          <p:cNvPr id="727" name="Google Shape;727;p117"/>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It is possible to mark a dependency as optional using the </a:t>
            </a:r>
            <a:r>
              <a:rPr b="1" lang="en" sz="2600">
                <a:solidFill>
                  <a:srgbClr val="434343"/>
                </a:solidFill>
                <a:latin typeface="Courier New"/>
                <a:ea typeface="Courier New"/>
                <a:cs typeface="Courier New"/>
                <a:sym typeface="Courier New"/>
              </a:rPr>
              <a:t>@Optional</a:t>
            </a:r>
            <a:r>
              <a:rPr lang="en" sz="2600">
                <a:solidFill>
                  <a:srgbClr val="434343"/>
                </a:solidFill>
              </a:rPr>
              <a:t> decorator:</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a:p>
            <a:pPr indent="0" lvl="0" marL="457200" rtl="0" algn="l">
              <a:lnSpc>
                <a:spcPct val="115000"/>
              </a:lnSpc>
              <a:spcBef>
                <a:spcPts val="0"/>
              </a:spcBef>
              <a:spcAft>
                <a:spcPts val="0"/>
              </a:spcAft>
              <a:buNone/>
            </a:pPr>
            <a:r>
              <a:t/>
            </a:r>
            <a:endParaRPr sz="2600">
              <a:solidFill>
                <a:srgbClr val="434343"/>
              </a:solidFill>
            </a:endParaRPr>
          </a:p>
          <a:p>
            <a:pPr indent="0" lvl="0" marL="457200" rtl="0" algn="l">
              <a:lnSpc>
                <a:spcPct val="115000"/>
              </a:lnSpc>
              <a:spcBef>
                <a:spcPts val="0"/>
              </a:spcBef>
              <a:spcAft>
                <a:spcPts val="0"/>
              </a:spcAft>
              <a:buNone/>
            </a:pPr>
            <a:r>
              <a:t/>
            </a:r>
            <a:endParaRPr sz="2600">
              <a:solidFill>
                <a:srgbClr val="434343"/>
              </a:solidFill>
            </a:endParaRPr>
          </a:p>
          <a:p>
            <a:pPr indent="0" lvl="0" marL="457200" rtl="0" algn="l">
              <a:lnSpc>
                <a:spcPct val="115000"/>
              </a:lnSpc>
              <a:spcBef>
                <a:spcPts val="0"/>
              </a:spcBef>
              <a:spcAft>
                <a:spcPts val="0"/>
              </a:spcAft>
              <a:buNone/>
            </a:pPr>
            <a:r>
              <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When using </a:t>
            </a:r>
            <a:r>
              <a:rPr b="1" lang="en" sz="2600">
                <a:solidFill>
                  <a:srgbClr val="434343"/>
                </a:solidFill>
                <a:latin typeface="Courier New"/>
                <a:ea typeface="Courier New"/>
                <a:cs typeface="Courier New"/>
                <a:sym typeface="Courier New"/>
              </a:rPr>
              <a:t>@Optional</a:t>
            </a:r>
            <a:r>
              <a:rPr lang="en" sz="2600">
                <a:solidFill>
                  <a:srgbClr val="434343"/>
                </a:solidFill>
              </a:rPr>
              <a:t>, your code must be prepared for a null value in case no dependency is injected</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p:txBody>
      </p:sp>
      <p:pic>
        <p:nvPicPr>
          <p:cNvPr id="728" name="Google Shape;728;p117"/>
          <p:cNvPicPr preferRelativeResize="0"/>
          <p:nvPr/>
        </p:nvPicPr>
        <p:blipFill>
          <a:blip r:embed="rId3">
            <a:alphaModFix/>
          </a:blip>
          <a:stretch>
            <a:fillRect/>
          </a:stretch>
        </p:blipFill>
        <p:spPr>
          <a:xfrm>
            <a:off x="2219413" y="2108375"/>
            <a:ext cx="4791075" cy="1600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Dependency injection  @Host and @Self</a:t>
            </a:r>
            <a:endParaRPr/>
          </a:p>
        </p:txBody>
      </p:sp>
      <p:sp>
        <p:nvSpPr>
          <p:cNvPr id="734" name="Google Shape;734;p118"/>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We can restrict a dependency to be retrieved from injectors of the same host (same HTML template) using the </a:t>
            </a:r>
            <a:r>
              <a:rPr b="1" lang="en" sz="2600">
                <a:solidFill>
                  <a:srgbClr val="434343"/>
                </a:solidFill>
                <a:latin typeface="Courier New"/>
                <a:ea typeface="Courier New"/>
                <a:cs typeface="Courier New"/>
                <a:sym typeface="Courier New"/>
              </a:rPr>
              <a:t>@</a:t>
            </a:r>
            <a:r>
              <a:rPr b="1" lang="en" sz="2600">
                <a:solidFill>
                  <a:srgbClr val="434343"/>
                </a:solidFill>
                <a:latin typeface="Courier New"/>
                <a:ea typeface="Courier New"/>
                <a:cs typeface="Courier New"/>
                <a:sym typeface="Courier New"/>
              </a:rPr>
              <a:t>Host</a:t>
            </a:r>
            <a:r>
              <a:rPr lang="en" sz="2600">
                <a:solidFill>
                  <a:srgbClr val="434343"/>
                </a:solidFill>
              </a:rPr>
              <a:t> decorator</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The same goes for </a:t>
            </a:r>
            <a:r>
              <a:rPr b="1" lang="en" sz="2600">
                <a:solidFill>
                  <a:srgbClr val="434343"/>
                </a:solidFill>
                <a:latin typeface="Courier New"/>
                <a:ea typeface="Courier New"/>
                <a:cs typeface="Courier New"/>
                <a:sym typeface="Courier New"/>
              </a:rPr>
              <a:t>@Self</a:t>
            </a:r>
            <a:r>
              <a:rPr lang="en" sz="2600">
                <a:solidFill>
                  <a:srgbClr val="434343"/>
                </a:solidFill>
              </a:rPr>
              <a:t>, which will only retrieve dependencies on the same element:</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a:p>
            <a:pPr indent="0" lvl="0" marL="0" rtl="0" algn="l">
              <a:lnSpc>
                <a:spcPct val="115000"/>
              </a:lnSpc>
              <a:spcBef>
                <a:spcPts val="0"/>
              </a:spcBef>
              <a:spcAft>
                <a:spcPts val="0"/>
              </a:spcAft>
              <a:buNone/>
            </a:pPr>
            <a:r>
              <a:t/>
            </a:r>
            <a:endParaRPr sz="2600">
              <a:solidFill>
                <a:srgbClr val="434343"/>
              </a:solidFill>
            </a:endParaRPr>
          </a:p>
        </p:txBody>
      </p:sp>
      <p:pic>
        <p:nvPicPr>
          <p:cNvPr id="735" name="Google Shape;735;p118"/>
          <p:cNvPicPr preferRelativeResize="0"/>
          <p:nvPr/>
        </p:nvPicPr>
        <p:blipFill>
          <a:blip r:embed="rId3">
            <a:alphaModFix/>
          </a:blip>
          <a:stretch>
            <a:fillRect/>
          </a:stretch>
        </p:blipFill>
        <p:spPr>
          <a:xfrm>
            <a:off x="2162113" y="3634025"/>
            <a:ext cx="5115272" cy="937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39" name="Shape 739"/>
        <p:cNvGrpSpPr/>
        <p:nvPr/>
      </p:nvGrpSpPr>
      <p:grpSpPr>
        <a:xfrm>
          <a:off x="0" y="0"/>
          <a:ext cx="0" cy="0"/>
          <a:chOff x="0" y="0"/>
          <a:chExt cx="0" cy="0"/>
        </a:xfrm>
      </p:grpSpPr>
      <p:sp>
        <p:nvSpPr>
          <p:cNvPr id="740" name="Google Shape;740;p119"/>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741" name="Google Shape;741;p119"/>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742" name="Google Shape;742;p119"/>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743" name="Google Shape;743;p119"/>
          <p:cNvSpPr txBox="1"/>
          <p:nvPr>
            <p:ph type="ctrTitle"/>
          </p:nvPr>
        </p:nvSpPr>
        <p:spPr>
          <a:xfrm>
            <a:off x="285575" y="1105550"/>
            <a:ext cx="8222100" cy="20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Chapter 7: </a:t>
            </a:r>
            <a:endParaRPr/>
          </a:p>
          <a:p>
            <a:pPr indent="0" lvl="0" marL="0" rtl="0" algn="l">
              <a:spcBef>
                <a:spcPts val="0"/>
              </a:spcBef>
              <a:spcAft>
                <a:spcPts val="0"/>
              </a:spcAft>
              <a:buNone/>
            </a:pPr>
            <a:r>
              <a:rPr lang="en"/>
              <a:t>Modules and build process</a:t>
            </a:r>
            <a:endParaRPr/>
          </a:p>
        </p:txBody>
      </p:sp>
      <p:sp>
        <p:nvSpPr>
          <p:cNvPr id="744" name="Google Shape;744;p119"/>
          <p:cNvSpPr txBox="1"/>
          <p:nvPr/>
        </p:nvSpPr>
        <p:spPr>
          <a:xfrm>
            <a:off x="285575" y="2998025"/>
            <a:ext cx="70014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400">
                <a:solidFill>
                  <a:srgbClr val="FFFFFF"/>
                </a:solidFill>
                <a:latin typeface="Calibri"/>
                <a:ea typeface="Calibri"/>
                <a:cs typeface="Calibri"/>
                <a:sym typeface="Calibri"/>
              </a:rPr>
              <a:t>Modules and ngModule</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Shared modules and feature modules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Different types of builds</a:t>
            </a:r>
            <a:endParaRPr i="1" sz="2400">
              <a:solidFill>
                <a:srgbClr val="FFFFFF"/>
              </a:solidFill>
              <a:latin typeface="Calibri"/>
              <a:ea typeface="Calibri"/>
              <a:cs typeface="Calibri"/>
              <a:sym typeface="Calibri"/>
            </a:endParaRPr>
          </a:p>
          <a:p>
            <a:pPr indent="0" lvl="0" marL="0" rtl="0" algn="r">
              <a:spcBef>
                <a:spcPts val="0"/>
              </a:spcBef>
              <a:spcAft>
                <a:spcPts val="0"/>
              </a:spcAft>
              <a:buNone/>
            </a:pPr>
            <a:r>
              <a:rPr i="1" lang="en" sz="2400">
                <a:solidFill>
                  <a:srgbClr val="FFFFFF"/>
                </a:solidFill>
                <a:latin typeface="Calibri"/>
                <a:ea typeface="Calibri"/>
                <a:cs typeface="Calibri"/>
                <a:sym typeface="Calibri"/>
              </a:rPr>
              <a:t>Introduction to webpack</a:t>
            </a:r>
            <a:endParaRPr i="1" sz="24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Semantic versioning and schedule</a:t>
            </a:r>
            <a:endParaRPr/>
          </a:p>
        </p:txBody>
      </p:sp>
      <p:sp>
        <p:nvSpPr>
          <p:cNvPr id="286" name="Google Shape;286;p57"/>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Clr>
                <a:srgbClr val="434343"/>
              </a:buClr>
              <a:buSzPts val="2600"/>
              <a:buChar char="●"/>
            </a:pPr>
            <a:r>
              <a:rPr lang="en" sz="2600">
                <a:solidFill>
                  <a:srgbClr val="434343"/>
                </a:solidFill>
              </a:rPr>
              <a:t>Angular adopted semantic versioning</a:t>
            </a:r>
            <a:endParaRPr sz="2600">
              <a:solidFill>
                <a:srgbClr val="434343"/>
              </a:solidFill>
            </a:endParaRPr>
          </a:p>
          <a:p>
            <a:pPr indent="-393700" lvl="0" marL="457200" rtl="0" algn="l">
              <a:spcBef>
                <a:spcPts val="0"/>
              </a:spcBef>
              <a:spcAft>
                <a:spcPts val="0"/>
              </a:spcAft>
              <a:buClr>
                <a:srgbClr val="434343"/>
              </a:buClr>
              <a:buSzPts val="2600"/>
              <a:buChar char="●"/>
            </a:pPr>
            <a:r>
              <a:rPr lang="en" sz="2600">
                <a:solidFill>
                  <a:srgbClr val="434343"/>
                </a:solidFill>
              </a:rPr>
              <a:t>Major versions are released every 6 months - supported for 18 months</a:t>
            </a:r>
            <a:endParaRPr sz="2600">
              <a:solidFill>
                <a:srgbClr val="434343"/>
              </a:solidFill>
            </a:endParaRPr>
          </a:p>
          <a:p>
            <a:pPr indent="-393700" lvl="0" marL="457200" rtl="0" algn="l">
              <a:spcBef>
                <a:spcPts val="0"/>
              </a:spcBef>
              <a:spcAft>
                <a:spcPts val="0"/>
              </a:spcAft>
              <a:buClr>
                <a:srgbClr val="434343"/>
              </a:buClr>
              <a:buSzPts val="2600"/>
              <a:buChar char="●"/>
            </a:pPr>
            <a:r>
              <a:rPr lang="en" sz="2600">
                <a:solidFill>
                  <a:srgbClr val="434343"/>
                </a:solidFill>
              </a:rPr>
              <a:t>Minor versions happen once a month</a:t>
            </a:r>
            <a:endParaRPr sz="2600">
              <a:solidFill>
                <a:srgbClr val="434343"/>
              </a:solidFill>
            </a:endParaRPr>
          </a:p>
          <a:p>
            <a:pPr indent="-393700" lvl="0" marL="457200" rtl="0" algn="l">
              <a:spcBef>
                <a:spcPts val="0"/>
              </a:spcBef>
              <a:spcAft>
                <a:spcPts val="0"/>
              </a:spcAft>
              <a:buClr>
                <a:srgbClr val="434343"/>
              </a:buClr>
              <a:buSzPts val="2600"/>
              <a:buChar char="●"/>
            </a:pPr>
            <a:r>
              <a:rPr lang="en" sz="2600">
                <a:solidFill>
                  <a:srgbClr val="434343"/>
                </a:solidFill>
              </a:rPr>
              <a:t>Patch versions happen every week if needed</a:t>
            </a:r>
            <a:endParaRPr sz="2600">
              <a:solidFill>
                <a:srgbClr val="434343"/>
              </a:solidFill>
            </a:endParaRPr>
          </a:p>
          <a:p>
            <a:pPr indent="0" lvl="0" marL="457200" rtl="0" algn="ctr">
              <a:spcBef>
                <a:spcPts val="0"/>
              </a:spcBef>
              <a:spcAft>
                <a:spcPts val="0"/>
              </a:spcAft>
              <a:buNone/>
            </a:pPr>
            <a:r>
              <a:rPr lang="en" sz="7200">
                <a:solidFill>
                  <a:srgbClr val="434343"/>
                </a:solidFill>
              </a:rPr>
              <a:t>X . Y . Z</a:t>
            </a:r>
            <a:endParaRPr sz="7200">
              <a:solidFill>
                <a:srgbClr val="434343"/>
              </a:solidFill>
            </a:endParaRPr>
          </a:p>
          <a:p>
            <a:pPr indent="0" lvl="0" marL="457200" rtl="0" algn="ctr">
              <a:spcBef>
                <a:spcPts val="0"/>
              </a:spcBef>
              <a:spcAft>
                <a:spcPts val="0"/>
              </a:spcAft>
              <a:buNone/>
            </a:pPr>
            <a:r>
              <a:rPr lang="en" sz="2600">
                <a:solidFill>
                  <a:srgbClr val="434343"/>
                </a:solidFill>
              </a:rPr>
              <a:t>Major version - Minor version - Patch release</a:t>
            </a:r>
            <a:endParaRPr sz="2600">
              <a:solidFill>
                <a:srgbClr val="434343"/>
              </a:solidFill>
            </a:endParaRPr>
          </a:p>
          <a:p>
            <a:pPr indent="0" lvl="0" marL="457200" rtl="0" algn="l">
              <a:spcBef>
                <a:spcPts val="0"/>
              </a:spcBef>
              <a:spcAft>
                <a:spcPts val="0"/>
              </a:spcAft>
              <a:buNone/>
            </a:pPr>
            <a:r>
              <a:t/>
            </a:r>
            <a:endParaRPr sz="2600">
              <a:solidFill>
                <a:srgbClr val="434343"/>
              </a:solidFill>
            </a:endParaRPr>
          </a:p>
          <a:p>
            <a:pPr indent="0" lvl="0" marL="457200" rtl="0" algn="l">
              <a:spcBef>
                <a:spcPts val="0"/>
              </a:spcBef>
              <a:spcAft>
                <a:spcPts val="0"/>
              </a:spcAft>
              <a:buNone/>
            </a:pPr>
            <a:r>
              <a:t/>
            </a:r>
            <a:endParaRPr sz="2600">
              <a:solidFill>
                <a:srgbClr val="434343"/>
              </a:solidFill>
            </a:endParaRPr>
          </a:p>
          <a:p>
            <a:pPr indent="0" lvl="0" marL="0" rtl="0" algn="l">
              <a:spcBef>
                <a:spcPts val="0"/>
              </a:spcBef>
              <a:spcAft>
                <a:spcPts val="1600"/>
              </a:spcAft>
              <a:buNone/>
            </a:pPr>
            <a:r>
              <a:t/>
            </a:r>
            <a:endParaRPr sz="2600">
              <a:solidFill>
                <a:srgbClr val="252525"/>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ngModule</a:t>
            </a:r>
            <a:endParaRPr/>
          </a:p>
        </p:txBody>
      </p:sp>
      <p:sp>
        <p:nvSpPr>
          <p:cNvPr id="750" name="Google Shape;750;p120"/>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34343"/>
              </a:buClr>
              <a:buSzPts val="2400"/>
              <a:buChar char="●"/>
            </a:pPr>
            <a:r>
              <a:rPr lang="en" sz="2400">
                <a:solidFill>
                  <a:srgbClr val="434343"/>
                </a:solidFill>
              </a:rPr>
              <a:t>A module is a package of Typescript objects</a:t>
            </a:r>
            <a:endParaRPr sz="2400">
              <a:solidFill>
                <a:srgbClr val="434343"/>
              </a:solidFill>
            </a:endParaRPr>
          </a:p>
          <a:p>
            <a:pPr indent="0" lvl="0" marL="457200" rtl="0" algn="l">
              <a:lnSpc>
                <a:spcPct val="115000"/>
              </a:lnSpc>
              <a:spcBef>
                <a:spcPts val="0"/>
              </a:spcBef>
              <a:spcAft>
                <a:spcPts val="0"/>
              </a:spcAft>
              <a:buNone/>
            </a:pPr>
            <a:r>
              <a:t/>
            </a:r>
            <a:endParaRPr sz="2400">
              <a:solidFill>
                <a:srgbClr val="434343"/>
              </a:solidFill>
            </a:endParaRPr>
          </a:p>
          <a:p>
            <a:pPr indent="0" lvl="0" marL="457200" rtl="0" algn="l">
              <a:lnSpc>
                <a:spcPct val="115000"/>
              </a:lnSpc>
              <a:spcBef>
                <a:spcPts val="0"/>
              </a:spcBef>
              <a:spcAft>
                <a:spcPts val="0"/>
              </a:spcAft>
              <a:buNone/>
            </a:pPr>
            <a:r>
              <a:t/>
            </a:r>
            <a:endParaRPr sz="2400">
              <a:solidFill>
                <a:srgbClr val="434343"/>
              </a:solidFill>
            </a:endParaRPr>
          </a:p>
          <a:p>
            <a:pPr indent="0" lvl="0" marL="0" rtl="0" algn="l">
              <a:lnSpc>
                <a:spcPct val="115000"/>
              </a:lnSpc>
              <a:spcBef>
                <a:spcPts val="0"/>
              </a:spcBef>
              <a:spcAft>
                <a:spcPts val="1600"/>
              </a:spcAft>
              <a:buNone/>
            </a:pPr>
            <a:r>
              <a:t/>
            </a:r>
            <a:endParaRPr sz="2400">
              <a:solidFill>
                <a:srgbClr val="252525"/>
              </a:solidFill>
            </a:endParaRPr>
          </a:p>
        </p:txBody>
      </p:sp>
      <p:sp>
        <p:nvSpPr>
          <p:cNvPr id="751" name="Google Shape;751;p120"/>
          <p:cNvSpPr/>
          <p:nvPr/>
        </p:nvSpPr>
        <p:spPr>
          <a:xfrm>
            <a:off x="1414713" y="1540650"/>
            <a:ext cx="5211900" cy="2735700"/>
          </a:xfrm>
          <a:prstGeom prst="rect">
            <a:avLst/>
          </a:prstGeom>
          <a:solidFill>
            <a:srgbClr val="EDEDED"/>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20"/>
          <p:cNvSpPr txBox="1"/>
          <p:nvPr/>
        </p:nvSpPr>
        <p:spPr>
          <a:xfrm>
            <a:off x="1575825" y="1584600"/>
            <a:ext cx="9096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Module</a:t>
            </a:r>
            <a:endParaRPr/>
          </a:p>
        </p:txBody>
      </p:sp>
      <p:sp>
        <p:nvSpPr>
          <p:cNvPr id="753" name="Google Shape;753;p120"/>
          <p:cNvSpPr/>
          <p:nvPr/>
        </p:nvSpPr>
        <p:spPr>
          <a:xfrm>
            <a:off x="1629325" y="2032775"/>
            <a:ext cx="2040000" cy="1143600"/>
          </a:xfrm>
          <a:prstGeom prst="rect">
            <a:avLst/>
          </a:prstGeom>
          <a:solidFill>
            <a:srgbClr val="EDEDED"/>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20"/>
          <p:cNvSpPr txBox="1"/>
          <p:nvPr/>
        </p:nvSpPr>
        <p:spPr>
          <a:xfrm>
            <a:off x="1696200" y="2086250"/>
            <a:ext cx="13176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Components</a:t>
            </a:r>
            <a:endParaRPr/>
          </a:p>
        </p:txBody>
      </p:sp>
      <p:sp>
        <p:nvSpPr>
          <p:cNvPr id="755" name="Google Shape;755;p120"/>
          <p:cNvSpPr txBox="1"/>
          <p:nvPr/>
        </p:nvSpPr>
        <p:spPr>
          <a:xfrm>
            <a:off x="1759825" y="2587900"/>
            <a:ext cx="1779000" cy="354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HTML template</a:t>
            </a:r>
            <a:endParaRPr/>
          </a:p>
        </p:txBody>
      </p:sp>
      <p:sp>
        <p:nvSpPr>
          <p:cNvPr id="756" name="Google Shape;756;p120"/>
          <p:cNvSpPr/>
          <p:nvPr/>
        </p:nvSpPr>
        <p:spPr>
          <a:xfrm>
            <a:off x="3809800" y="2039450"/>
            <a:ext cx="1257600" cy="1143600"/>
          </a:xfrm>
          <a:prstGeom prst="rect">
            <a:avLst/>
          </a:prstGeom>
          <a:solidFill>
            <a:srgbClr val="EDEDED"/>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20"/>
          <p:cNvSpPr txBox="1"/>
          <p:nvPr/>
        </p:nvSpPr>
        <p:spPr>
          <a:xfrm>
            <a:off x="3876675" y="2086250"/>
            <a:ext cx="38526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Pipes</a:t>
            </a:r>
            <a:endParaRPr/>
          </a:p>
        </p:txBody>
      </p:sp>
      <p:sp>
        <p:nvSpPr>
          <p:cNvPr id="758" name="Google Shape;758;p120"/>
          <p:cNvSpPr/>
          <p:nvPr/>
        </p:nvSpPr>
        <p:spPr>
          <a:xfrm>
            <a:off x="1629325" y="3303600"/>
            <a:ext cx="2040000" cy="829500"/>
          </a:xfrm>
          <a:prstGeom prst="rect">
            <a:avLst/>
          </a:prstGeom>
          <a:solidFill>
            <a:srgbClr val="EDEDED"/>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20"/>
          <p:cNvSpPr txBox="1"/>
          <p:nvPr/>
        </p:nvSpPr>
        <p:spPr>
          <a:xfrm>
            <a:off x="1759825" y="3350400"/>
            <a:ext cx="11103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760" name="Google Shape;760;p120"/>
          <p:cNvSpPr/>
          <p:nvPr/>
        </p:nvSpPr>
        <p:spPr>
          <a:xfrm>
            <a:off x="3809813" y="3303600"/>
            <a:ext cx="1257600" cy="829500"/>
          </a:xfrm>
          <a:prstGeom prst="rect">
            <a:avLst/>
          </a:prstGeom>
          <a:solidFill>
            <a:srgbClr val="EDEDED"/>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20"/>
          <p:cNvSpPr txBox="1"/>
          <p:nvPr/>
        </p:nvSpPr>
        <p:spPr>
          <a:xfrm>
            <a:off x="3876688" y="3337546"/>
            <a:ext cx="38526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Directives</a:t>
            </a:r>
            <a:endParaRPr/>
          </a:p>
        </p:txBody>
      </p:sp>
      <p:sp>
        <p:nvSpPr>
          <p:cNvPr id="762" name="Google Shape;762;p120"/>
          <p:cNvSpPr/>
          <p:nvPr/>
        </p:nvSpPr>
        <p:spPr>
          <a:xfrm>
            <a:off x="5207888" y="2047650"/>
            <a:ext cx="1257600" cy="2085300"/>
          </a:xfrm>
          <a:prstGeom prst="rect">
            <a:avLst/>
          </a:prstGeom>
          <a:solidFill>
            <a:srgbClr val="EDEDED"/>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20"/>
          <p:cNvSpPr txBox="1"/>
          <p:nvPr/>
        </p:nvSpPr>
        <p:spPr>
          <a:xfrm>
            <a:off x="5261613" y="2071700"/>
            <a:ext cx="10620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Your own</a:t>
            </a:r>
            <a:endParaRPr/>
          </a:p>
          <a:p>
            <a:pPr indent="0" lvl="0" marL="0" rtl="0" algn="l">
              <a:spcBef>
                <a:spcPts val="0"/>
              </a:spcBef>
              <a:spcAft>
                <a:spcPts val="0"/>
              </a:spcAft>
              <a:buNone/>
            </a:pPr>
            <a:r>
              <a:rPr lang="en"/>
              <a:t>classes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Module (ngModule)</a:t>
            </a:r>
            <a:endParaRPr/>
          </a:p>
        </p:txBody>
      </p:sp>
      <p:sp>
        <p:nvSpPr>
          <p:cNvPr id="769" name="Google Shape;769;p121"/>
          <p:cNvSpPr txBox="1"/>
          <p:nvPr>
            <p:ph idx="4294967295" type="body"/>
          </p:nvPr>
        </p:nvSpPr>
        <p:spPr>
          <a:xfrm>
            <a:off x="457200" y="891300"/>
            <a:ext cx="8229600" cy="4034400"/>
          </a:xfrm>
          <a:prstGeom prst="rect">
            <a:avLst/>
          </a:prstGeom>
          <a:solidFill>
            <a:srgbClr val="FFFFFF"/>
          </a:solidFill>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34343"/>
              </a:buClr>
              <a:buSzPts val="2400"/>
              <a:buChar char="●"/>
            </a:pPr>
            <a:r>
              <a:rPr lang="en" sz="2400">
                <a:solidFill>
                  <a:srgbClr val="434343"/>
                </a:solidFill>
              </a:rPr>
              <a:t>A module file lists all dependencies and common imports</a:t>
            </a:r>
            <a:endParaRPr sz="2400">
              <a:solidFill>
                <a:srgbClr val="434343"/>
              </a:solidFill>
            </a:endParaRPr>
          </a:p>
          <a:p>
            <a:pPr indent="0" lvl="0" marL="1371600" rtl="0" algn="l">
              <a:lnSpc>
                <a:spcPct val="100000"/>
              </a:lnSpc>
              <a:spcBef>
                <a:spcPts val="600"/>
              </a:spcBef>
              <a:spcAft>
                <a:spcPts val="0"/>
              </a:spcAft>
              <a:buClr>
                <a:srgbClr val="000000"/>
              </a:buClr>
              <a:buSzPts val="1100"/>
              <a:buFont typeface="Arial"/>
              <a:buNone/>
            </a:pPr>
            <a:r>
              <a:rPr lang="en" sz="1500">
                <a:solidFill>
                  <a:srgbClr val="000000"/>
                </a:solidFill>
                <a:highlight>
                  <a:schemeClr val="lt1"/>
                </a:highlight>
                <a:latin typeface="Courier New"/>
                <a:ea typeface="Courier New"/>
                <a:cs typeface="Courier New"/>
                <a:sym typeface="Courier New"/>
              </a:rPr>
              <a:t>@</a:t>
            </a:r>
            <a:r>
              <a:rPr lang="en" sz="1500">
                <a:solidFill>
                  <a:srgbClr val="458383"/>
                </a:solidFill>
                <a:highlight>
                  <a:schemeClr val="lt1"/>
                </a:highlight>
                <a:latin typeface="Courier New"/>
                <a:ea typeface="Courier New"/>
                <a:cs typeface="Courier New"/>
                <a:sym typeface="Courier New"/>
              </a:rPr>
              <a:t>NgModule</a:t>
            </a:r>
            <a:r>
              <a:rPr lang="en" sz="1500">
                <a:solidFill>
                  <a:srgbClr val="000000"/>
                </a:solidFill>
                <a:highlight>
                  <a:schemeClr val="lt1"/>
                </a:highlight>
                <a:latin typeface="Courier New"/>
                <a:ea typeface="Courier New"/>
                <a:cs typeface="Courier New"/>
                <a:sym typeface="Courier New"/>
              </a:rPr>
              <a:t>({</a:t>
            </a:r>
            <a:endParaRPr sz="1500">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sz="1500">
                <a:solidFill>
                  <a:srgbClr val="000000"/>
                </a:solidFill>
                <a:highlight>
                  <a:schemeClr val="lt1"/>
                </a:highlight>
                <a:latin typeface="Courier New"/>
                <a:ea typeface="Courier New"/>
                <a:cs typeface="Courier New"/>
                <a:sym typeface="Courier New"/>
              </a:rPr>
              <a:t> </a:t>
            </a:r>
            <a:r>
              <a:rPr b="1" lang="en" sz="1500">
                <a:solidFill>
                  <a:srgbClr val="660E7A"/>
                </a:solidFill>
                <a:highlight>
                  <a:schemeClr val="lt1"/>
                </a:highlight>
                <a:latin typeface="Courier New"/>
                <a:ea typeface="Courier New"/>
                <a:cs typeface="Courier New"/>
                <a:sym typeface="Courier New"/>
              </a:rPr>
              <a:t>declarations</a:t>
            </a:r>
            <a:r>
              <a:rPr lang="en" sz="1500">
                <a:solidFill>
                  <a:srgbClr val="000000"/>
                </a:solidFill>
                <a:highlight>
                  <a:schemeClr val="lt1"/>
                </a:highlight>
                <a:latin typeface="Courier New"/>
                <a:ea typeface="Courier New"/>
                <a:cs typeface="Courier New"/>
                <a:sym typeface="Courier New"/>
              </a:rPr>
              <a:t>: [</a:t>
            </a:r>
            <a:endParaRPr sz="1500">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sz="1500">
                <a:solidFill>
                  <a:srgbClr val="000000"/>
                </a:solidFill>
                <a:highlight>
                  <a:schemeClr val="lt1"/>
                </a:highlight>
                <a:latin typeface="Courier New"/>
                <a:ea typeface="Courier New"/>
                <a:cs typeface="Courier New"/>
                <a:sym typeface="Courier New"/>
              </a:rPr>
              <a:t>   AppComponent, HelloComponent, BindingsComponent</a:t>
            </a:r>
            <a:endParaRPr sz="1500">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sz="1500">
                <a:solidFill>
                  <a:srgbClr val="000000"/>
                </a:solidFill>
                <a:highlight>
                  <a:schemeClr val="lt1"/>
                </a:highlight>
                <a:latin typeface="Courier New"/>
                <a:ea typeface="Courier New"/>
                <a:cs typeface="Courier New"/>
                <a:sym typeface="Courier New"/>
              </a:rPr>
              <a:t> ],</a:t>
            </a:r>
            <a:endParaRPr sz="1500">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sz="1500">
                <a:solidFill>
                  <a:srgbClr val="000000"/>
                </a:solidFill>
                <a:highlight>
                  <a:schemeClr val="lt1"/>
                </a:highlight>
                <a:latin typeface="Courier New"/>
                <a:ea typeface="Courier New"/>
                <a:cs typeface="Courier New"/>
                <a:sym typeface="Courier New"/>
              </a:rPr>
              <a:t> </a:t>
            </a:r>
            <a:r>
              <a:rPr b="1" lang="en" sz="1500">
                <a:solidFill>
                  <a:srgbClr val="660E7A"/>
                </a:solidFill>
                <a:highlight>
                  <a:schemeClr val="lt1"/>
                </a:highlight>
                <a:latin typeface="Courier New"/>
                <a:ea typeface="Courier New"/>
                <a:cs typeface="Courier New"/>
                <a:sym typeface="Courier New"/>
              </a:rPr>
              <a:t>imports</a:t>
            </a:r>
            <a:r>
              <a:rPr lang="en" sz="1500">
                <a:solidFill>
                  <a:srgbClr val="000000"/>
                </a:solidFill>
                <a:highlight>
                  <a:schemeClr val="lt1"/>
                </a:highlight>
                <a:latin typeface="Courier New"/>
                <a:ea typeface="Courier New"/>
                <a:cs typeface="Courier New"/>
                <a:sym typeface="Courier New"/>
              </a:rPr>
              <a:t>: [</a:t>
            </a:r>
            <a:endParaRPr sz="1500">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sz="1500">
                <a:solidFill>
                  <a:srgbClr val="000000"/>
                </a:solidFill>
                <a:highlight>
                  <a:schemeClr val="lt1"/>
                </a:highlight>
                <a:latin typeface="Courier New"/>
                <a:ea typeface="Courier New"/>
                <a:cs typeface="Courier New"/>
                <a:sym typeface="Courier New"/>
              </a:rPr>
              <a:t>   BrowserModule,FormsModule</a:t>
            </a:r>
            <a:endParaRPr sz="1500">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sz="1500">
                <a:solidFill>
                  <a:srgbClr val="000000"/>
                </a:solidFill>
                <a:highlight>
                  <a:schemeClr val="lt1"/>
                </a:highlight>
                <a:latin typeface="Courier New"/>
                <a:ea typeface="Courier New"/>
                <a:cs typeface="Courier New"/>
                <a:sym typeface="Courier New"/>
              </a:rPr>
              <a:t> ],</a:t>
            </a:r>
            <a:endParaRPr sz="1500">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sz="1500">
                <a:solidFill>
                  <a:srgbClr val="000000"/>
                </a:solidFill>
                <a:highlight>
                  <a:schemeClr val="lt1"/>
                </a:highlight>
                <a:latin typeface="Courier New"/>
                <a:ea typeface="Courier New"/>
                <a:cs typeface="Courier New"/>
                <a:sym typeface="Courier New"/>
              </a:rPr>
              <a:t> </a:t>
            </a:r>
            <a:r>
              <a:rPr b="1" lang="en" sz="1500">
                <a:solidFill>
                  <a:srgbClr val="660E7A"/>
                </a:solidFill>
                <a:highlight>
                  <a:schemeClr val="lt1"/>
                </a:highlight>
                <a:latin typeface="Courier New"/>
                <a:ea typeface="Courier New"/>
                <a:cs typeface="Courier New"/>
                <a:sym typeface="Courier New"/>
              </a:rPr>
              <a:t>providers</a:t>
            </a:r>
            <a:r>
              <a:rPr lang="en" sz="1500">
                <a:solidFill>
                  <a:srgbClr val="000000"/>
                </a:solidFill>
                <a:highlight>
                  <a:schemeClr val="lt1"/>
                </a:highlight>
                <a:latin typeface="Courier New"/>
                <a:ea typeface="Courier New"/>
                <a:cs typeface="Courier New"/>
                <a:sym typeface="Courier New"/>
              </a:rPr>
              <a:t>: [AuthGuard, LoginService, PostsService],</a:t>
            </a:r>
            <a:endParaRPr sz="1500">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sz="1500">
                <a:solidFill>
                  <a:srgbClr val="000000"/>
                </a:solidFill>
                <a:highlight>
                  <a:schemeClr val="lt1"/>
                </a:highlight>
                <a:latin typeface="Courier New"/>
                <a:ea typeface="Courier New"/>
                <a:cs typeface="Courier New"/>
                <a:sym typeface="Courier New"/>
              </a:rPr>
              <a:t> </a:t>
            </a:r>
            <a:r>
              <a:rPr b="1" lang="en" sz="1500">
                <a:solidFill>
                  <a:srgbClr val="660E7A"/>
                </a:solidFill>
                <a:highlight>
                  <a:schemeClr val="lt1"/>
                </a:highlight>
                <a:latin typeface="Courier New"/>
                <a:ea typeface="Courier New"/>
                <a:cs typeface="Courier New"/>
                <a:sym typeface="Courier New"/>
              </a:rPr>
              <a:t>bootstrap</a:t>
            </a:r>
            <a:r>
              <a:rPr lang="en" sz="1500">
                <a:solidFill>
                  <a:srgbClr val="000000"/>
                </a:solidFill>
                <a:highlight>
                  <a:schemeClr val="lt1"/>
                </a:highlight>
                <a:latin typeface="Courier New"/>
                <a:ea typeface="Courier New"/>
                <a:cs typeface="Courier New"/>
                <a:sym typeface="Courier New"/>
              </a:rPr>
              <a:t>: [AppComponent]</a:t>
            </a:r>
            <a:endParaRPr sz="1500">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lang="en" sz="1500">
                <a:solidFill>
                  <a:srgbClr val="000000"/>
                </a:solidFill>
                <a:highlight>
                  <a:schemeClr val="lt1"/>
                </a:highlight>
                <a:latin typeface="Courier New"/>
                <a:ea typeface="Courier New"/>
                <a:cs typeface="Courier New"/>
                <a:sym typeface="Courier New"/>
              </a:rPr>
              <a:t>})</a:t>
            </a:r>
            <a:endParaRPr sz="1500">
              <a:solidFill>
                <a:srgbClr val="000000"/>
              </a:solidFill>
              <a:highlight>
                <a:schemeClr val="lt1"/>
              </a:highlight>
              <a:latin typeface="Courier New"/>
              <a:ea typeface="Courier New"/>
              <a:cs typeface="Courier New"/>
              <a:sym typeface="Courier New"/>
            </a:endParaRPr>
          </a:p>
          <a:p>
            <a:pPr indent="0" lvl="0" marL="1371600" rtl="0" algn="l">
              <a:lnSpc>
                <a:spcPct val="100000"/>
              </a:lnSpc>
              <a:spcBef>
                <a:spcPts val="600"/>
              </a:spcBef>
              <a:spcAft>
                <a:spcPts val="0"/>
              </a:spcAft>
              <a:buClr>
                <a:srgbClr val="000000"/>
              </a:buClr>
              <a:buSzPts val="1100"/>
              <a:buFont typeface="Arial"/>
              <a:buNone/>
            </a:pPr>
            <a:r>
              <a:rPr b="1" lang="en" sz="1500">
                <a:solidFill>
                  <a:srgbClr val="000080"/>
                </a:solidFill>
                <a:highlight>
                  <a:schemeClr val="lt1"/>
                </a:highlight>
                <a:latin typeface="Courier New"/>
                <a:ea typeface="Courier New"/>
                <a:cs typeface="Courier New"/>
                <a:sym typeface="Courier New"/>
              </a:rPr>
              <a:t>export class </a:t>
            </a:r>
            <a:r>
              <a:rPr lang="en" sz="1500">
                <a:solidFill>
                  <a:srgbClr val="000000"/>
                </a:solidFill>
                <a:highlight>
                  <a:schemeClr val="lt1"/>
                </a:highlight>
                <a:latin typeface="Courier New"/>
                <a:ea typeface="Courier New"/>
                <a:cs typeface="Courier New"/>
                <a:sym typeface="Courier New"/>
              </a:rPr>
              <a:t>AppModule { }</a:t>
            </a:r>
            <a:endParaRPr sz="1500">
              <a:solidFill>
                <a:srgbClr val="000000"/>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400">
              <a:solidFill>
                <a:srgbClr val="434343"/>
              </a:solidFill>
            </a:endParaRPr>
          </a:p>
          <a:p>
            <a:pPr indent="0" lvl="0" marL="457200" rtl="0" algn="l">
              <a:lnSpc>
                <a:spcPct val="115000"/>
              </a:lnSpc>
              <a:spcBef>
                <a:spcPts val="0"/>
              </a:spcBef>
              <a:spcAft>
                <a:spcPts val="0"/>
              </a:spcAft>
              <a:buNone/>
            </a:pPr>
            <a:r>
              <a:t/>
            </a:r>
            <a:endParaRPr sz="2400">
              <a:solidFill>
                <a:srgbClr val="434343"/>
              </a:solidFill>
            </a:endParaRPr>
          </a:p>
          <a:p>
            <a:pPr indent="0" lvl="0" marL="0" rtl="0" algn="l">
              <a:lnSpc>
                <a:spcPct val="115000"/>
              </a:lnSpc>
              <a:spcBef>
                <a:spcPts val="0"/>
              </a:spcBef>
              <a:spcAft>
                <a:spcPts val="1600"/>
              </a:spcAft>
              <a:buNone/>
            </a:pPr>
            <a:r>
              <a:t/>
            </a:r>
            <a:endParaRPr sz="2400">
              <a:solidFill>
                <a:srgbClr val="252525"/>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Module (ngModule)</a:t>
            </a:r>
            <a:endParaRPr/>
          </a:p>
        </p:txBody>
      </p:sp>
      <p:sp>
        <p:nvSpPr>
          <p:cNvPr id="775" name="Google Shape;775;p122"/>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34343"/>
              </a:buClr>
              <a:buSzPts val="2400"/>
              <a:buChar char="●"/>
            </a:pPr>
            <a:r>
              <a:rPr lang="en" sz="2400">
                <a:solidFill>
                  <a:srgbClr val="434343"/>
                </a:solidFill>
              </a:rPr>
              <a:t>A module also defines which component has to be bootstrapped  (think “main” entry point of the app)</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 sz="2400">
                <a:solidFill>
                  <a:srgbClr val="434343"/>
                </a:solidFill>
              </a:rPr>
              <a:t>All of the modules imported in the main module file are made available to all of your classes</a:t>
            </a:r>
            <a:endParaRPr sz="2400">
              <a:solidFill>
                <a:srgbClr val="252525"/>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Bootstrapping an Angular application</a:t>
            </a:r>
            <a:endParaRPr/>
          </a:p>
        </p:txBody>
      </p:sp>
      <p:sp>
        <p:nvSpPr>
          <p:cNvPr id="781" name="Google Shape;781;p123"/>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434343"/>
              </a:solidFill>
            </a:endParaRPr>
          </a:p>
          <a:p>
            <a:pPr indent="0" lvl="0" marL="457200" rtl="0" algn="l">
              <a:lnSpc>
                <a:spcPct val="115000"/>
              </a:lnSpc>
              <a:spcBef>
                <a:spcPts val="0"/>
              </a:spcBef>
              <a:spcAft>
                <a:spcPts val="0"/>
              </a:spcAft>
              <a:buNone/>
            </a:pPr>
            <a:r>
              <a:t/>
            </a:r>
            <a:endParaRPr sz="2400">
              <a:solidFill>
                <a:srgbClr val="434343"/>
              </a:solidFill>
            </a:endParaRPr>
          </a:p>
          <a:p>
            <a:pPr indent="0" lvl="0" marL="0" rtl="0" algn="l">
              <a:lnSpc>
                <a:spcPct val="115000"/>
              </a:lnSpc>
              <a:spcBef>
                <a:spcPts val="0"/>
              </a:spcBef>
              <a:spcAft>
                <a:spcPts val="1600"/>
              </a:spcAft>
              <a:buNone/>
            </a:pPr>
            <a:r>
              <a:t/>
            </a:r>
            <a:endParaRPr sz="2400">
              <a:solidFill>
                <a:srgbClr val="252525"/>
              </a:solidFill>
            </a:endParaRPr>
          </a:p>
        </p:txBody>
      </p:sp>
      <p:sp>
        <p:nvSpPr>
          <p:cNvPr id="782" name="Google Shape;782;p123"/>
          <p:cNvSpPr/>
          <p:nvPr/>
        </p:nvSpPr>
        <p:spPr>
          <a:xfrm>
            <a:off x="181863" y="2692388"/>
            <a:ext cx="1518600" cy="652800"/>
          </a:xfrm>
          <a:prstGeom prst="roundRect">
            <a:avLst>
              <a:gd fmla="val 16667" name="adj"/>
            </a:avLst>
          </a:prstGeom>
          <a:solidFill>
            <a:srgbClr val="93C47D"/>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index.html</a:t>
            </a:r>
            <a:endParaRPr b="1"/>
          </a:p>
        </p:txBody>
      </p:sp>
      <p:sp>
        <p:nvSpPr>
          <p:cNvPr id="783" name="Google Shape;783;p123"/>
          <p:cNvSpPr/>
          <p:nvPr/>
        </p:nvSpPr>
        <p:spPr>
          <a:xfrm>
            <a:off x="6892863" y="2648913"/>
            <a:ext cx="1574700" cy="693300"/>
          </a:xfrm>
          <a:prstGeom prst="roundRect">
            <a:avLst>
              <a:gd fmla="val 16667" name="adj"/>
            </a:avLst>
          </a:prstGeom>
          <a:solidFill>
            <a:srgbClr val="6D9EEB"/>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AppModule</a:t>
            </a:r>
            <a:endParaRPr b="1"/>
          </a:p>
          <a:p>
            <a:pPr indent="0" lvl="0" marL="0" rtl="0" algn="l">
              <a:spcBef>
                <a:spcPts val="0"/>
              </a:spcBef>
              <a:spcAft>
                <a:spcPts val="0"/>
              </a:spcAft>
              <a:buNone/>
            </a:pPr>
            <a:r>
              <a:rPr lang="en"/>
              <a:t>app.module.ts</a:t>
            </a:r>
            <a:endParaRPr/>
          </a:p>
        </p:txBody>
      </p:sp>
      <p:sp>
        <p:nvSpPr>
          <p:cNvPr id="784" name="Google Shape;784;p123"/>
          <p:cNvSpPr/>
          <p:nvPr/>
        </p:nvSpPr>
        <p:spPr>
          <a:xfrm>
            <a:off x="3395638" y="2095485"/>
            <a:ext cx="1889400" cy="747300"/>
          </a:xfrm>
          <a:prstGeom prst="roundRect">
            <a:avLst>
              <a:gd fmla="val 16667" name="adj"/>
            </a:avLst>
          </a:prstGeom>
          <a:solidFill>
            <a:srgbClr val="6D9EEB"/>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AppComponent</a:t>
            </a:r>
            <a:endParaRPr b="1"/>
          </a:p>
          <a:p>
            <a:pPr indent="0" lvl="0" marL="0" rtl="0" algn="l">
              <a:spcBef>
                <a:spcPts val="0"/>
              </a:spcBef>
              <a:spcAft>
                <a:spcPts val="0"/>
              </a:spcAft>
              <a:buNone/>
            </a:pPr>
            <a:r>
              <a:rPr lang="en"/>
              <a:t>app.component.ts</a:t>
            </a:r>
            <a:endParaRPr/>
          </a:p>
        </p:txBody>
      </p:sp>
      <p:sp>
        <p:nvSpPr>
          <p:cNvPr id="785" name="Google Shape;785;p123"/>
          <p:cNvSpPr/>
          <p:nvPr/>
        </p:nvSpPr>
        <p:spPr>
          <a:xfrm>
            <a:off x="3876238" y="4022088"/>
            <a:ext cx="1187100" cy="396900"/>
          </a:xfrm>
          <a:prstGeom prst="roundRect">
            <a:avLst>
              <a:gd fmla="val 16667" name="adj"/>
            </a:avLst>
          </a:prstGeom>
          <a:solidFill>
            <a:srgbClr val="FFE599"/>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ctr">
              <a:spcBef>
                <a:spcPts val="0"/>
              </a:spcBef>
              <a:spcAft>
                <a:spcPts val="0"/>
              </a:spcAft>
              <a:buNone/>
            </a:pPr>
            <a:r>
              <a:rPr b="1" lang="en"/>
              <a:t>main.ts</a:t>
            </a:r>
            <a:endParaRPr/>
          </a:p>
          <a:p>
            <a:pPr indent="0" lvl="0" marL="0" rtl="0" algn="l">
              <a:spcBef>
                <a:spcPts val="0"/>
              </a:spcBef>
              <a:spcAft>
                <a:spcPts val="0"/>
              </a:spcAft>
              <a:buNone/>
            </a:pPr>
            <a:r>
              <a:t/>
            </a:r>
            <a:endParaRPr sz="1200"/>
          </a:p>
        </p:txBody>
      </p:sp>
      <p:sp>
        <p:nvSpPr>
          <p:cNvPr id="786" name="Google Shape;786;p123"/>
          <p:cNvSpPr txBox="1"/>
          <p:nvPr/>
        </p:nvSpPr>
        <p:spPr>
          <a:xfrm>
            <a:off x="205413" y="1498538"/>
            <a:ext cx="1471500" cy="11511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highlight>
                  <a:srgbClr val="EFEFEF"/>
                </a:highlight>
                <a:latin typeface="Courier New"/>
                <a:ea typeface="Courier New"/>
                <a:cs typeface="Courier New"/>
                <a:sym typeface="Courier New"/>
              </a:rPr>
              <a:t>&lt;</a:t>
            </a:r>
            <a:r>
              <a:rPr b="1" lang="en" sz="1100">
                <a:solidFill>
                  <a:srgbClr val="000080"/>
                </a:solidFill>
                <a:highlight>
                  <a:srgbClr val="EFEFEF"/>
                </a:highlight>
                <a:latin typeface="Courier New"/>
                <a:ea typeface="Courier New"/>
                <a:cs typeface="Courier New"/>
                <a:sym typeface="Courier New"/>
              </a:rPr>
              <a:t>body</a:t>
            </a:r>
            <a:r>
              <a:rPr b="1" lang="en" sz="1100">
                <a:solidFill>
                  <a:srgbClr val="000000"/>
                </a:solidFill>
                <a:highlight>
                  <a:srgbClr val="EFEFEF"/>
                </a:highlight>
                <a:latin typeface="Courier New"/>
                <a:ea typeface="Courier New"/>
                <a:cs typeface="Courier New"/>
                <a:sym typeface="Courier New"/>
              </a:rPr>
              <a:t>&gt;</a:t>
            </a:r>
            <a:endParaRPr b="1" sz="1100">
              <a:solidFill>
                <a:srgbClr val="000000"/>
              </a:solidFill>
              <a:highlight>
                <a:srgbClr val="EFEFEF"/>
              </a:highlight>
              <a:latin typeface="Courier New"/>
              <a:ea typeface="Courier New"/>
              <a:cs typeface="Courier New"/>
              <a:sym typeface="Courier New"/>
            </a:endParaRPr>
          </a:p>
          <a:p>
            <a:pPr indent="0" lvl="0" marL="0" rtl="0" algn="l">
              <a:spcBef>
                <a:spcPts val="0"/>
              </a:spcBef>
              <a:spcAft>
                <a:spcPts val="0"/>
              </a:spcAft>
              <a:buNone/>
            </a:pPr>
            <a:r>
              <a:rPr b="1" lang="en" sz="1100">
                <a:solidFill>
                  <a:srgbClr val="000000"/>
                </a:solidFill>
                <a:highlight>
                  <a:srgbClr val="FFFFFF"/>
                </a:highlight>
                <a:latin typeface="Courier New"/>
                <a:ea typeface="Courier New"/>
                <a:cs typeface="Courier New"/>
                <a:sym typeface="Courier New"/>
              </a:rPr>
              <a:t>   </a:t>
            </a:r>
            <a:r>
              <a:rPr b="1" lang="en" sz="1100">
                <a:solidFill>
                  <a:srgbClr val="000000"/>
                </a:solidFill>
                <a:highlight>
                  <a:srgbClr val="EFEFEF"/>
                </a:highlight>
                <a:latin typeface="Courier New"/>
                <a:ea typeface="Courier New"/>
                <a:cs typeface="Courier New"/>
                <a:sym typeface="Courier New"/>
              </a:rPr>
              <a:t>&lt;</a:t>
            </a:r>
            <a:r>
              <a:rPr b="1" lang="en" sz="1100">
                <a:solidFill>
                  <a:srgbClr val="000080"/>
                </a:solidFill>
                <a:highlight>
                  <a:srgbClr val="FFD966"/>
                </a:highlight>
                <a:latin typeface="Courier New"/>
                <a:ea typeface="Courier New"/>
                <a:cs typeface="Courier New"/>
                <a:sym typeface="Courier New"/>
              </a:rPr>
              <a:t>app-root</a:t>
            </a:r>
            <a:r>
              <a:rPr b="1" lang="en" sz="1100">
                <a:solidFill>
                  <a:srgbClr val="000000"/>
                </a:solidFill>
                <a:highlight>
                  <a:srgbClr val="EFEFEF"/>
                </a:highlight>
                <a:latin typeface="Courier New"/>
                <a:ea typeface="Courier New"/>
                <a:cs typeface="Courier New"/>
                <a:sym typeface="Courier New"/>
              </a:rPr>
              <a:t>&gt;</a:t>
            </a:r>
            <a:endParaRPr b="1" sz="1100">
              <a:solidFill>
                <a:srgbClr val="000000"/>
              </a:solidFill>
              <a:highlight>
                <a:srgbClr val="EFEFEF"/>
              </a:highlight>
              <a:latin typeface="Courier New"/>
              <a:ea typeface="Courier New"/>
              <a:cs typeface="Courier New"/>
              <a:sym typeface="Courier New"/>
            </a:endParaRPr>
          </a:p>
          <a:p>
            <a:pPr indent="0" lvl="0" marL="0" rtl="0" algn="l">
              <a:spcBef>
                <a:spcPts val="0"/>
              </a:spcBef>
              <a:spcAft>
                <a:spcPts val="0"/>
              </a:spcAft>
              <a:buNone/>
            </a:pPr>
            <a:r>
              <a:rPr b="1" lang="en" sz="1100">
                <a:solidFill>
                  <a:srgbClr val="000000"/>
                </a:solidFill>
                <a:highlight>
                  <a:srgbClr val="FFFFFF"/>
                </a:highlight>
                <a:latin typeface="Courier New"/>
                <a:ea typeface="Courier New"/>
                <a:cs typeface="Courier New"/>
                <a:sym typeface="Courier New"/>
              </a:rPr>
              <a:t>      Loading…</a:t>
            </a:r>
            <a:endParaRPr b="1"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rgbClr val="000000"/>
                </a:solidFill>
                <a:highlight>
                  <a:srgbClr val="EFEFEF"/>
                </a:highlight>
                <a:latin typeface="Courier New"/>
                <a:ea typeface="Courier New"/>
                <a:cs typeface="Courier New"/>
                <a:sym typeface="Courier New"/>
              </a:rPr>
              <a:t>   &lt;/</a:t>
            </a:r>
            <a:r>
              <a:rPr b="1" lang="en" sz="1100">
                <a:solidFill>
                  <a:srgbClr val="000080"/>
                </a:solidFill>
                <a:highlight>
                  <a:srgbClr val="EFEFEF"/>
                </a:highlight>
                <a:latin typeface="Courier New"/>
                <a:ea typeface="Courier New"/>
                <a:cs typeface="Courier New"/>
                <a:sym typeface="Courier New"/>
              </a:rPr>
              <a:t>app-root</a:t>
            </a:r>
            <a:r>
              <a:rPr b="1" lang="en" sz="1100">
                <a:solidFill>
                  <a:srgbClr val="000000"/>
                </a:solidFill>
                <a:highlight>
                  <a:srgbClr val="EFEFEF"/>
                </a:highlight>
                <a:latin typeface="Courier New"/>
                <a:ea typeface="Courier New"/>
                <a:cs typeface="Courier New"/>
                <a:sym typeface="Courier New"/>
              </a:rPr>
              <a:t>&gt;</a:t>
            </a:r>
            <a:endParaRPr b="1" sz="1100">
              <a:solidFill>
                <a:srgbClr val="000000"/>
              </a:solidFill>
              <a:highlight>
                <a:srgbClr val="EFEFEF"/>
              </a:highlight>
              <a:latin typeface="Courier New"/>
              <a:ea typeface="Courier New"/>
              <a:cs typeface="Courier New"/>
              <a:sym typeface="Courier New"/>
            </a:endParaRPr>
          </a:p>
          <a:p>
            <a:pPr indent="0" lvl="0" marL="0" rtl="0" algn="l">
              <a:spcBef>
                <a:spcPts val="0"/>
              </a:spcBef>
              <a:spcAft>
                <a:spcPts val="0"/>
              </a:spcAft>
              <a:buNone/>
            </a:pPr>
            <a:r>
              <a:rPr b="1" lang="en" sz="1100">
                <a:solidFill>
                  <a:srgbClr val="000000"/>
                </a:solidFill>
                <a:highlight>
                  <a:srgbClr val="EFEFEF"/>
                </a:highlight>
                <a:latin typeface="Courier New"/>
                <a:ea typeface="Courier New"/>
                <a:cs typeface="Courier New"/>
                <a:sym typeface="Courier New"/>
              </a:rPr>
              <a:t>&lt;/</a:t>
            </a:r>
            <a:r>
              <a:rPr b="1" lang="en" sz="1100">
                <a:solidFill>
                  <a:srgbClr val="000080"/>
                </a:solidFill>
                <a:highlight>
                  <a:srgbClr val="EFEFEF"/>
                </a:highlight>
                <a:latin typeface="Courier New"/>
                <a:ea typeface="Courier New"/>
                <a:cs typeface="Courier New"/>
                <a:sym typeface="Courier New"/>
              </a:rPr>
              <a:t>body</a:t>
            </a:r>
            <a:r>
              <a:rPr b="1" lang="en" sz="1100">
                <a:solidFill>
                  <a:srgbClr val="000000"/>
                </a:solidFill>
                <a:highlight>
                  <a:srgbClr val="EFEFEF"/>
                </a:highlight>
                <a:latin typeface="Courier New"/>
                <a:ea typeface="Courier New"/>
                <a:cs typeface="Courier New"/>
                <a:sym typeface="Courier New"/>
              </a:rPr>
              <a:t>&gt;</a:t>
            </a:r>
            <a:endParaRPr b="1" sz="1100">
              <a:solidFill>
                <a:srgbClr val="000000"/>
              </a:solidFill>
              <a:highlight>
                <a:srgbClr val="EFEFE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787" name="Google Shape;787;p123"/>
          <p:cNvSpPr txBox="1"/>
          <p:nvPr/>
        </p:nvSpPr>
        <p:spPr>
          <a:xfrm>
            <a:off x="2163338" y="4519813"/>
            <a:ext cx="4699500" cy="3969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58383"/>
                </a:solidFill>
                <a:highlight>
                  <a:srgbClr val="FFFFFF"/>
                </a:highlight>
                <a:latin typeface="Courier New"/>
                <a:ea typeface="Courier New"/>
                <a:cs typeface="Courier New"/>
                <a:sym typeface="Courier New"/>
              </a:rPr>
              <a:t>platformBrowserDynamic</a:t>
            </a:r>
            <a:r>
              <a:rPr b="1" lang="en" sz="1100">
                <a:solidFill>
                  <a:srgbClr val="000000"/>
                </a:solidFill>
                <a:highlight>
                  <a:srgbClr val="FFFFFF"/>
                </a:highlight>
                <a:latin typeface="Courier New"/>
                <a:ea typeface="Courier New"/>
                <a:cs typeface="Courier New"/>
                <a:sym typeface="Courier New"/>
              </a:rPr>
              <a:t>().</a:t>
            </a:r>
            <a:r>
              <a:rPr b="1" lang="en" sz="1100">
                <a:solidFill>
                  <a:srgbClr val="7A7A43"/>
                </a:solidFill>
                <a:highlight>
                  <a:srgbClr val="FFFFFF"/>
                </a:highlight>
                <a:latin typeface="Courier New"/>
                <a:ea typeface="Courier New"/>
                <a:cs typeface="Courier New"/>
                <a:sym typeface="Courier New"/>
              </a:rPr>
              <a:t>bootstrapModule</a:t>
            </a:r>
            <a:r>
              <a:rPr b="1" lang="en" sz="1100">
                <a:solidFill>
                  <a:srgbClr val="000000"/>
                </a:solidFill>
                <a:highlight>
                  <a:srgbClr val="FFFFFF"/>
                </a:highlight>
                <a:latin typeface="Courier New"/>
                <a:ea typeface="Courier New"/>
                <a:cs typeface="Courier New"/>
                <a:sym typeface="Courier New"/>
              </a:rPr>
              <a:t>(</a:t>
            </a:r>
            <a:r>
              <a:rPr b="1" lang="en" sz="1100">
                <a:solidFill>
                  <a:srgbClr val="000000"/>
                </a:solidFill>
                <a:highlight>
                  <a:srgbClr val="FFD966"/>
                </a:highlight>
                <a:latin typeface="Courier New"/>
                <a:ea typeface="Courier New"/>
                <a:cs typeface="Courier New"/>
                <a:sym typeface="Courier New"/>
              </a:rPr>
              <a:t>AppModule</a:t>
            </a:r>
            <a:r>
              <a:rPr b="1" lang="en" sz="1100">
                <a:solidFill>
                  <a:srgbClr val="000000"/>
                </a:solidFill>
                <a:highlight>
                  <a:srgbClr val="FFFFFF"/>
                </a:highlight>
                <a:latin typeface="Courier New"/>
                <a:ea typeface="Courier New"/>
                <a:cs typeface="Courier New"/>
                <a:sym typeface="Courier New"/>
              </a:rPr>
              <a:t>);</a:t>
            </a:r>
            <a:endParaRPr b="1"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788" name="Google Shape;788;p123"/>
          <p:cNvSpPr txBox="1"/>
          <p:nvPr/>
        </p:nvSpPr>
        <p:spPr>
          <a:xfrm>
            <a:off x="6433988" y="1388988"/>
            <a:ext cx="2200200" cy="14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123"/>
          <p:cNvPicPr preferRelativeResize="0"/>
          <p:nvPr/>
        </p:nvPicPr>
        <p:blipFill>
          <a:blip r:embed="rId3">
            <a:alphaModFix/>
          </a:blip>
          <a:stretch>
            <a:fillRect/>
          </a:stretch>
        </p:blipFill>
        <p:spPr>
          <a:xfrm>
            <a:off x="6519188" y="1204088"/>
            <a:ext cx="2322058" cy="1333700"/>
          </a:xfrm>
          <a:prstGeom prst="rect">
            <a:avLst/>
          </a:prstGeom>
          <a:noFill/>
          <a:ln cap="flat" cmpd="sng" w="9525">
            <a:solidFill>
              <a:srgbClr val="666666"/>
            </a:solidFill>
            <a:prstDash val="solid"/>
            <a:round/>
            <a:headEnd len="sm" w="sm" type="none"/>
            <a:tailEnd len="sm" w="sm" type="none"/>
          </a:ln>
        </p:spPr>
      </p:pic>
      <p:sp>
        <p:nvSpPr>
          <p:cNvPr id="790" name="Google Shape;790;p123"/>
          <p:cNvSpPr txBox="1"/>
          <p:nvPr/>
        </p:nvSpPr>
        <p:spPr>
          <a:xfrm>
            <a:off x="2634238" y="900288"/>
            <a:ext cx="3412200" cy="10869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808000"/>
                </a:solidFill>
                <a:highlight>
                  <a:srgbClr val="FFFFFF"/>
                </a:highlight>
                <a:latin typeface="Courier New"/>
                <a:ea typeface="Courier New"/>
                <a:cs typeface="Courier New"/>
                <a:sym typeface="Courier New"/>
              </a:rPr>
              <a:t>@Component</a:t>
            </a:r>
            <a:r>
              <a:rPr b="1" lang="en" sz="1100">
                <a:solidFill>
                  <a:srgbClr val="000000"/>
                </a:solidFill>
                <a:highlight>
                  <a:srgbClr val="FFFFFF"/>
                </a:highlight>
                <a:latin typeface="Courier New"/>
                <a:ea typeface="Courier New"/>
                <a:cs typeface="Courier New"/>
                <a:sym typeface="Courier New"/>
              </a:rPr>
              <a:t>({</a:t>
            </a:r>
            <a:endParaRPr b="1"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rgbClr val="000000"/>
                </a:solidFill>
                <a:highlight>
                  <a:srgbClr val="FFFFFF"/>
                </a:highlight>
                <a:latin typeface="Courier New"/>
                <a:ea typeface="Courier New"/>
                <a:cs typeface="Courier New"/>
                <a:sym typeface="Courier New"/>
              </a:rPr>
              <a:t> </a:t>
            </a:r>
            <a:r>
              <a:rPr b="1" lang="en" sz="1100">
                <a:solidFill>
                  <a:srgbClr val="660E7A"/>
                </a:solidFill>
                <a:highlight>
                  <a:srgbClr val="FFFFFF"/>
                </a:highlight>
                <a:latin typeface="Courier New"/>
                <a:ea typeface="Courier New"/>
                <a:cs typeface="Courier New"/>
                <a:sym typeface="Courier New"/>
              </a:rPr>
              <a:t>selector</a:t>
            </a:r>
            <a:r>
              <a:rPr b="1" lang="en" sz="1100">
                <a:solidFill>
                  <a:srgbClr val="000000"/>
                </a:solidFill>
                <a:highlight>
                  <a:srgbClr val="FFFFFF"/>
                </a:highlight>
                <a:latin typeface="Courier New"/>
                <a:ea typeface="Courier New"/>
                <a:cs typeface="Courier New"/>
                <a:sym typeface="Courier New"/>
              </a:rPr>
              <a:t>: </a:t>
            </a:r>
            <a:r>
              <a:rPr b="1" lang="en" sz="1100">
                <a:solidFill>
                  <a:srgbClr val="008000"/>
                </a:solidFill>
                <a:highlight>
                  <a:srgbClr val="FFFFFF"/>
                </a:highlight>
                <a:latin typeface="Courier New"/>
                <a:ea typeface="Courier New"/>
                <a:cs typeface="Courier New"/>
                <a:sym typeface="Courier New"/>
              </a:rPr>
              <a:t>'</a:t>
            </a:r>
            <a:r>
              <a:rPr b="1" lang="en" sz="1100">
                <a:solidFill>
                  <a:srgbClr val="008000"/>
                </a:solidFill>
                <a:highlight>
                  <a:srgbClr val="FFD966"/>
                </a:highlight>
                <a:latin typeface="Courier New"/>
                <a:ea typeface="Courier New"/>
                <a:cs typeface="Courier New"/>
                <a:sym typeface="Courier New"/>
              </a:rPr>
              <a:t>app-root</a:t>
            </a:r>
            <a:r>
              <a:rPr b="1" lang="en" sz="1100">
                <a:solidFill>
                  <a:srgbClr val="008000"/>
                </a:solidFill>
                <a:highlight>
                  <a:srgbClr val="FFFFFF"/>
                </a:highlight>
                <a:latin typeface="Courier New"/>
                <a:ea typeface="Courier New"/>
                <a:cs typeface="Courier New"/>
                <a:sym typeface="Courier New"/>
              </a:rPr>
              <a:t>'</a:t>
            </a:r>
            <a:r>
              <a:rPr b="1" lang="en" sz="1100">
                <a:solidFill>
                  <a:srgbClr val="000000"/>
                </a:solidFill>
                <a:highlight>
                  <a:srgbClr val="FFFFFF"/>
                </a:highlight>
                <a:latin typeface="Courier New"/>
                <a:ea typeface="Courier New"/>
                <a:cs typeface="Courier New"/>
                <a:sym typeface="Courier New"/>
              </a:rPr>
              <a:t>,</a:t>
            </a:r>
            <a:endParaRPr b="1"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rgbClr val="000000"/>
                </a:solidFill>
                <a:highlight>
                  <a:srgbClr val="FFFFFF"/>
                </a:highlight>
                <a:latin typeface="Courier New"/>
                <a:ea typeface="Courier New"/>
                <a:cs typeface="Courier New"/>
                <a:sym typeface="Courier New"/>
              </a:rPr>
              <a:t> </a:t>
            </a:r>
            <a:r>
              <a:rPr b="1" lang="en" sz="1100">
                <a:solidFill>
                  <a:srgbClr val="660E7A"/>
                </a:solidFill>
                <a:highlight>
                  <a:srgbClr val="FFFFFF"/>
                </a:highlight>
                <a:latin typeface="Courier New"/>
                <a:ea typeface="Courier New"/>
                <a:cs typeface="Courier New"/>
                <a:sym typeface="Courier New"/>
              </a:rPr>
              <a:t>templateUrl</a:t>
            </a:r>
            <a:r>
              <a:rPr b="1" lang="en" sz="1100">
                <a:solidFill>
                  <a:srgbClr val="000000"/>
                </a:solidFill>
                <a:highlight>
                  <a:srgbClr val="FFFFFF"/>
                </a:highlight>
                <a:latin typeface="Courier New"/>
                <a:ea typeface="Courier New"/>
                <a:cs typeface="Courier New"/>
                <a:sym typeface="Courier New"/>
              </a:rPr>
              <a:t>: </a:t>
            </a:r>
            <a:r>
              <a:rPr b="1" lang="en" sz="1100">
                <a:solidFill>
                  <a:srgbClr val="008000"/>
                </a:solidFill>
                <a:highlight>
                  <a:srgbClr val="FFFFFF"/>
                </a:highlight>
                <a:latin typeface="Courier New"/>
                <a:ea typeface="Courier New"/>
                <a:cs typeface="Courier New"/>
                <a:sym typeface="Courier New"/>
              </a:rPr>
              <a:t>'./app.component.html'</a:t>
            </a:r>
            <a:r>
              <a:rPr b="1" lang="en" sz="1100">
                <a:solidFill>
                  <a:srgbClr val="000000"/>
                </a:solidFill>
                <a:highlight>
                  <a:srgbClr val="FFFFFF"/>
                </a:highlight>
                <a:latin typeface="Courier New"/>
                <a:ea typeface="Courier New"/>
                <a:cs typeface="Courier New"/>
                <a:sym typeface="Courier New"/>
              </a:rPr>
              <a:t>,</a:t>
            </a:r>
            <a:endParaRPr b="1"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rgbClr val="000000"/>
                </a:solidFill>
                <a:highlight>
                  <a:srgbClr val="FFFFFF"/>
                </a:highlight>
                <a:latin typeface="Courier New"/>
                <a:ea typeface="Courier New"/>
                <a:cs typeface="Courier New"/>
                <a:sym typeface="Courier New"/>
              </a:rPr>
              <a:t>})</a:t>
            </a:r>
            <a:endParaRPr b="1"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00">
                <a:solidFill>
                  <a:srgbClr val="000080"/>
                </a:solidFill>
                <a:highlight>
                  <a:srgbClr val="FFFFFF"/>
                </a:highlight>
                <a:latin typeface="Courier New"/>
                <a:ea typeface="Courier New"/>
                <a:cs typeface="Courier New"/>
                <a:sym typeface="Courier New"/>
              </a:rPr>
              <a:t>export class </a:t>
            </a:r>
            <a:r>
              <a:rPr b="1" lang="en" sz="1100">
                <a:solidFill>
                  <a:srgbClr val="000000"/>
                </a:solidFill>
                <a:highlight>
                  <a:srgbClr val="FFFFFF"/>
                </a:highlight>
                <a:latin typeface="Courier New"/>
                <a:ea typeface="Courier New"/>
                <a:cs typeface="Courier New"/>
                <a:sym typeface="Courier New"/>
              </a:rPr>
              <a:t>AppComponent {</a:t>
            </a:r>
            <a:endParaRPr b="1"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791" name="Google Shape;791;p123"/>
          <p:cNvSpPr/>
          <p:nvPr/>
        </p:nvSpPr>
        <p:spPr>
          <a:xfrm>
            <a:off x="7576713" y="1795188"/>
            <a:ext cx="1187100" cy="151500"/>
          </a:xfrm>
          <a:prstGeom prst="rect">
            <a:avLst/>
          </a:prstGeom>
          <a:solidFill>
            <a:srgbClr val="FFC73A">
              <a:alpha val="51540"/>
            </a:srgbClr>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123"/>
          <p:cNvCxnSpPr>
            <a:stCxn id="782" idx="2"/>
            <a:endCxn id="785" idx="1"/>
          </p:cNvCxnSpPr>
          <p:nvPr/>
        </p:nvCxnSpPr>
        <p:spPr>
          <a:xfrm>
            <a:off x="941163" y="3345188"/>
            <a:ext cx="2935200" cy="875400"/>
          </a:xfrm>
          <a:prstGeom prst="straightConnector1">
            <a:avLst/>
          </a:prstGeom>
          <a:noFill/>
          <a:ln cap="flat" cmpd="sng" w="9525">
            <a:solidFill>
              <a:srgbClr val="51535D"/>
            </a:solidFill>
            <a:prstDash val="solid"/>
            <a:round/>
            <a:headEnd len="med" w="med" type="none"/>
            <a:tailEnd len="med" w="med" type="triangle"/>
          </a:ln>
        </p:spPr>
      </p:cxnSp>
      <p:cxnSp>
        <p:nvCxnSpPr>
          <p:cNvPr id="793" name="Google Shape;793;p123"/>
          <p:cNvCxnSpPr>
            <a:stCxn id="785" idx="3"/>
            <a:endCxn id="783" idx="2"/>
          </p:cNvCxnSpPr>
          <p:nvPr/>
        </p:nvCxnSpPr>
        <p:spPr>
          <a:xfrm flipH="1" rot="10800000">
            <a:off x="5063338" y="3342138"/>
            <a:ext cx="2616900" cy="878400"/>
          </a:xfrm>
          <a:prstGeom prst="straightConnector1">
            <a:avLst/>
          </a:prstGeom>
          <a:noFill/>
          <a:ln cap="flat" cmpd="sng" w="9525">
            <a:solidFill>
              <a:srgbClr val="51535D"/>
            </a:solidFill>
            <a:prstDash val="solid"/>
            <a:round/>
            <a:headEnd len="med" w="med" type="none"/>
            <a:tailEnd len="med" w="med" type="triangle"/>
          </a:ln>
        </p:spPr>
      </p:cxnSp>
      <p:cxnSp>
        <p:nvCxnSpPr>
          <p:cNvPr id="794" name="Google Shape;794;p123"/>
          <p:cNvCxnSpPr>
            <a:stCxn id="783" idx="1"/>
            <a:endCxn id="784" idx="3"/>
          </p:cNvCxnSpPr>
          <p:nvPr/>
        </p:nvCxnSpPr>
        <p:spPr>
          <a:xfrm rot="10800000">
            <a:off x="5285163" y="2469063"/>
            <a:ext cx="1607700" cy="526500"/>
          </a:xfrm>
          <a:prstGeom prst="straightConnector1">
            <a:avLst/>
          </a:prstGeom>
          <a:noFill/>
          <a:ln cap="flat" cmpd="sng" w="9525">
            <a:solidFill>
              <a:srgbClr val="51535D"/>
            </a:solidFill>
            <a:prstDash val="solid"/>
            <a:round/>
            <a:headEnd len="med" w="med" type="none"/>
            <a:tailEnd len="med" w="med" type="triangle"/>
          </a:ln>
        </p:spPr>
      </p:cxnSp>
      <p:cxnSp>
        <p:nvCxnSpPr>
          <p:cNvPr id="795" name="Google Shape;795;p123"/>
          <p:cNvCxnSpPr>
            <a:stCxn id="784" idx="1"/>
            <a:endCxn id="782" idx="3"/>
          </p:cNvCxnSpPr>
          <p:nvPr/>
        </p:nvCxnSpPr>
        <p:spPr>
          <a:xfrm flipH="1">
            <a:off x="1700338" y="2469135"/>
            <a:ext cx="1695300" cy="549600"/>
          </a:xfrm>
          <a:prstGeom prst="straightConnector1">
            <a:avLst/>
          </a:prstGeom>
          <a:noFill/>
          <a:ln cap="flat" cmpd="sng" w="9525">
            <a:solidFill>
              <a:srgbClr val="51535D"/>
            </a:solidFill>
            <a:prstDash val="solid"/>
            <a:round/>
            <a:headEnd len="med" w="med" type="none"/>
            <a:tailEnd len="med" w="med" type="triangle"/>
          </a:ln>
        </p:spPr>
      </p:cxnSp>
      <p:sp>
        <p:nvSpPr>
          <p:cNvPr id="796" name="Google Shape;796;p123"/>
          <p:cNvSpPr txBox="1"/>
          <p:nvPr/>
        </p:nvSpPr>
        <p:spPr>
          <a:xfrm>
            <a:off x="1106688" y="3694813"/>
            <a:ext cx="14715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1. index.html </a:t>
            </a:r>
            <a:r>
              <a:rPr lang="en">
                <a:latin typeface="Georgia"/>
                <a:ea typeface="Georgia"/>
                <a:cs typeface="Georgia"/>
                <a:sym typeface="Georgia"/>
              </a:rPr>
              <a:t>loads </a:t>
            </a:r>
            <a:r>
              <a:rPr b="1" lang="en">
                <a:latin typeface="Consolas"/>
                <a:ea typeface="Consolas"/>
                <a:cs typeface="Consolas"/>
                <a:sym typeface="Consolas"/>
              </a:rPr>
              <a:t>main.ts</a:t>
            </a:r>
            <a:endParaRPr b="1">
              <a:latin typeface="Consolas"/>
              <a:ea typeface="Consolas"/>
              <a:cs typeface="Consolas"/>
              <a:sym typeface="Consolas"/>
            </a:endParaRPr>
          </a:p>
        </p:txBody>
      </p:sp>
      <p:sp>
        <p:nvSpPr>
          <p:cNvPr id="797" name="Google Shape;797;p123"/>
          <p:cNvSpPr txBox="1"/>
          <p:nvPr/>
        </p:nvSpPr>
        <p:spPr>
          <a:xfrm>
            <a:off x="6433988" y="3732563"/>
            <a:ext cx="19776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2. main.ts</a:t>
            </a:r>
            <a:r>
              <a:rPr lang="en">
                <a:latin typeface="Georgia"/>
                <a:ea typeface="Georgia"/>
                <a:cs typeface="Georgia"/>
                <a:sym typeface="Georgia"/>
              </a:rPr>
              <a:t> points</a:t>
            </a:r>
            <a:endParaRPr>
              <a:latin typeface="Georgia"/>
              <a:ea typeface="Georgia"/>
              <a:cs typeface="Georgia"/>
              <a:sym typeface="Georgia"/>
            </a:endParaRPr>
          </a:p>
          <a:p>
            <a:pPr indent="0" lvl="0" marL="0" rtl="0" algn="l">
              <a:spcBef>
                <a:spcPts val="0"/>
              </a:spcBef>
              <a:spcAft>
                <a:spcPts val="0"/>
              </a:spcAft>
              <a:buNone/>
            </a:pPr>
            <a:r>
              <a:rPr lang="en">
                <a:latin typeface="Georgia"/>
                <a:ea typeface="Georgia"/>
                <a:cs typeface="Georgia"/>
                <a:sym typeface="Georgia"/>
              </a:rPr>
              <a:t>to the </a:t>
            </a:r>
            <a:r>
              <a:rPr b="1" lang="en">
                <a:latin typeface="Consolas"/>
                <a:ea typeface="Consolas"/>
                <a:cs typeface="Consolas"/>
                <a:sym typeface="Consolas"/>
              </a:rPr>
              <a:t>AppModule</a:t>
            </a:r>
            <a:endParaRPr b="1">
              <a:latin typeface="Consolas"/>
              <a:ea typeface="Consolas"/>
              <a:cs typeface="Consolas"/>
              <a:sym typeface="Consolas"/>
            </a:endParaRPr>
          </a:p>
        </p:txBody>
      </p:sp>
      <p:sp>
        <p:nvSpPr>
          <p:cNvPr id="798" name="Google Shape;798;p123"/>
          <p:cNvSpPr txBox="1"/>
          <p:nvPr/>
        </p:nvSpPr>
        <p:spPr>
          <a:xfrm>
            <a:off x="5165163" y="2801463"/>
            <a:ext cx="2019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3. AppModule </a:t>
            </a:r>
            <a:endParaRPr b="1">
              <a:latin typeface="Consolas"/>
              <a:ea typeface="Consolas"/>
              <a:cs typeface="Consolas"/>
              <a:sym typeface="Consolas"/>
            </a:endParaRPr>
          </a:p>
          <a:p>
            <a:pPr indent="0" lvl="0" marL="0" rtl="0" algn="l">
              <a:spcBef>
                <a:spcPts val="0"/>
              </a:spcBef>
              <a:spcAft>
                <a:spcPts val="0"/>
              </a:spcAft>
              <a:buNone/>
            </a:pPr>
            <a:r>
              <a:rPr lang="en">
                <a:latin typeface="Georgia"/>
                <a:ea typeface="Georgia"/>
                <a:cs typeface="Georgia"/>
                <a:sym typeface="Georgia"/>
              </a:rPr>
              <a:t>points to </a:t>
            </a:r>
            <a:r>
              <a:rPr b="1" lang="en">
                <a:latin typeface="Consolas"/>
                <a:ea typeface="Consolas"/>
                <a:cs typeface="Consolas"/>
                <a:sym typeface="Consolas"/>
              </a:rPr>
              <a:t>AppComponent</a:t>
            </a:r>
            <a:endParaRPr b="1">
              <a:latin typeface="Consolas"/>
              <a:ea typeface="Consolas"/>
              <a:cs typeface="Consolas"/>
              <a:sym typeface="Consolas"/>
            </a:endParaRPr>
          </a:p>
        </p:txBody>
      </p:sp>
      <p:sp>
        <p:nvSpPr>
          <p:cNvPr id="799" name="Google Shape;799;p123"/>
          <p:cNvSpPr txBox="1"/>
          <p:nvPr/>
        </p:nvSpPr>
        <p:spPr>
          <a:xfrm>
            <a:off x="2049163" y="2793613"/>
            <a:ext cx="24738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4. AppComponent </a:t>
            </a:r>
            <a:endParaRPr b="1">
              <a:latin typeface="Consolas"/>
              <a:ea typeface="Consolas"/>
              <a:cs typeface="Consolas"/>
              <a:sym typeface="Consolas"/>
            </a:endParaRPr>
          </a:p>
          <a:p>
            <a:pPr indent="0" lvl="0" marL="0" rtl="0" algn="l">
              <a:spcBef>
                <a:spcPts val="0"/>
              </a:spcBef>
              <a:spcAft>
                <a:spcPts val="0"/>
              </a:spcAft>
              <a:buNone/>
            </a:pPr>
            <a:r>
              <a:rPr lang="en">
                <a:latin typeface="Georgia"/>
                <a:ea typeface="Georgia"/>
                <a:cs typeface="Georgia"/>
                <a:sym typeface="Georgia"/>
              </a:rPr>
              <a:t>gets loaded in </a:t>
            </a:r>
            <a:r>
              <a:rPr b="1" lang="en">
                <a:latin typeface="Consolas"/>
                <a:ea typeface="Consolas"/>
                <a:cs typeface="Consolas"/>
                <a:sym typeface="Consolas"/>
              </a:rPr>
              <a:t>index.html</a:t>
            </a:r>
            <a:endParaRPr b="1">
              <a:latin typeface="Consolas"/>
              <a:ea typeface="Consolas"/>
              <a:cs typeface="Consolas"/>
              <a:sym typeface="Consolas"/>
            </a:endParaRPr>
          </a:p>
        </p:txBody>
      </p:sp>
      <p:sp>
        <p:nvSpPr>
          <p:cNvPr id="800" name="Google Shape;800;p123"/>
          <p:cNvSpPr txBox="1"/>
          <p:nvPr/>
        </p:nvSpPr>
        <p:spPr>
          <a:xfrm>
            <a:off x="1239963" y="3935488"/>
            <a:ext cx="41553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Module Architecture: Feature module</a:t>
            </a:r>
            <a:endParaRPr/>
          </a:p>
        </p:txBody>
      </p:sp>
      <p:sp>
        <p:nvSpPr>
          <p:cNvPr id="806" name="Google Shape;806;p124"/>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34343"/>
              </a:buClr>
              <a:buSzPts val="2400"/>
              <a:buChar char="●"/>
            </a:pPr>
            <a:r>
              <a:rPr lang="en" sz="2400">
                <a:solidFill>
                  <a:srgbClr val="434343"/>
                </a:solidFill>
              </a:rPr>
              <a:t>It is recommended to have one module per feature-set, called a </a:t>
            </a:r>
            <a:r>
              <a:rPr b="1" lang="en" sz="2400">
                <a:solidFill>
                  <a:srgbClr val="434343"/>
                </a:solidFill>
              </a:rPr>
              <a:t>feature module</a:t>
            </a:r>
            <a:endParaRPr b="1"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 sz="2400">
                <a:solidFill>
                  <a:srgbClr val="434343"/>
                </a:solidFill>
              </a:rPr>
              <a:t>Examples of feature module for a store app:</a:t>
            </a:r>
            <a:endParaRPr sz="2400">
              <a:solidFill>
                <a:srgbClr val="434343"/>
              </a:solidFill>
            </a:endParaRPr>
          </a:p>
          <a:p>
            <a:pPr indent="-381000" lvl="1" marL="914400" rtl="0" algn="l">
              <a:lnSpc>
                <a:spcPct val="115000"/>
              </a:lnSpc>
              <a:spcBef>
                <a:spcPts val="0"/>
              </a:spcBef>
              <a:spcAft>
                <a:spcPts val="0"/>
              </a:spcAft>
              <a:buClr>
                <a:srgbClr val="434343"/>
              </a:buClr>
              <a:buSzPts val="2400"/>
              <a:buChar char="○"/>
            </a:pPr>
            <a:r>
              <a:rPr lang="en" sz="2400">
                <a:solidFill>
                  <a:srgbClr val="434343"/>
                </a:solidFill>
              </a:rPr>
              <a:t>Store module</a:t>
            </a:r>
            <a:endParaRPr sz="2400">
              <a:solidFill>
                <a:srgbClr val="434343"/>
              </a:solidFill>
            </a:endParaRPr>
          </a:p>
          <a:p>
            <a:pPr indent="-381000" lvl="1" marL="914400" rtl="0" algn="l">
              <a:lnSpc>
                <a:spcPct val="115000"/>
              </a:lnSpc>
              <a:spcBef>
                <a:spcPts val="0"/>
              </a:spcBef>
              <a:spcAft>
                <a:spcPts val="0"/>
              </a:spcAft>
              <a:buClr>
                <a:srgbClr val="434343"/>
              </a:buClr>
              <a:buSzPts val="2400"/>
              <a:buChar char="○"/>
            </a:pPr>
            <a:r>
              <a:rPr lang="en" sz="2400">
                <a:solidFill>
                  <a:srgbClr val="434343"/>
                </a:solidFill>
              </a:rPr>
              <a:t>Cart module</a:t>
            </a:r>
            <a:endParaRPr sz="2400">
              <a:solidFill>
                <a:srgbClr val="434343"/>
              </a:solidFill>
            </a:endParaRPr>
          </a:p>
          <a:p>
            <a:pPr indent="-381000" lvl="1" marL="914400" rtl="0" algn="l">
              <a:lnSpc>
                <a:spcPct val="115000"/>
              </a:lnSpc>
              <a:spcBef>
                <a:spcPts val="0"/>
              </a:spcBef>
              <a:spcAft>
                <a:spcPts val="0"/>
              </a:spcAft>
              <a:buClr>
                <a:srgbClr val="434343"/>
              </a:buClr>
              <a:buSzPts val="2400"/>
              <a:buChar char="○"/>
            </a:pPr>
            <a:r>
              <a:rPr lang="en" sz="2400">
                <a:solidFill>
                  <a:srgbClr val="434343"/>
                </a:solidFill>
              </a:rPr>
              <a:t>Checkout module</a:t>
            </a:r>
            <a:endParaRPr sz="2400">
              <a:solidFill>
                <a:srgbClr val="434343"/>
              </a:solidFill>
            </a:endParaRPr>
          </a:p>
          <a:p>
            <a:pPr indent="-381000" lvl="1" marL="914400" rtl="0" algn="l">
              <a:lnSpc>
                <a:spcPct val="115000"/>
              </a:lnSpc>
              <a:spcBef>
                <a:spcPts val="0"/>
              </a:spcBef>
              <a:spcAft>
                <a:spcPts val="0"/>
              </a:spcAft>
              <a:buClr>
                <a:srgbClr val="434343"/>
              </a:buClr>
              <a:buSzPts val="2400"/>
              <a:buChar char="○"/>
            </a:pPr>
            <a:r>
              <a:rPr lang="en" sz="2400">
                <a:solidFill>
                  <a:srgbClr val="434343"/>
                </a:solidFill>
              </a:rPr>
              <a:t>Admin module</a:t>
            </a:r>
            <a:endParaRPr sz="2400">
              <a:solidFill>
                <a:srgbClr val="434343"/>
              </a:solidFill>
            </a:endParaRPr>
          </a:p>
          <a:p>
            <a:pPr indent="0" lvl="0" marL="457200" rtl="0" algn="l">
              <a:lnSpc>
                <a:spcPct val="115000"/>
              </a:lnSpc>
              <a:spcBef>
                <a:spcPts val="0"/>
              </a:spcBef>
              <a:spcAft>
                <a:spcPts val="0"/>
              </a:spcAft>
              <a:buNone/>
            </a:pPr>
            <a:r>
              <a:t/>
            </a:r>
            <a:endParaRPr sz="2400">
              <a:solidFill>
                <a:srgbClr val="434343"/>
              </a:solidFill>
            </a:endParaRPr>
          </a:p>
          <a:p>
            <a:pPr indent="0" lvl="0" marL="0" rtl="0" algn="l">
              <a:lnSpc>
                <a:spcPct val="115000"/>
              </a:lnSpc>
              <a:spcBef>
                <a:spcPts val="0"/>
              </a:spcBef>
              <a:spcAft>
                <a:spcPts val="1600"/>
              </a:spcAft>
              <a:buNone/>
            </a:pPr>
            <a:r>
              <a:t/>
            </a:r>
            <a:endParaRPr sz="2400">
              <a:solidFill>
                <a:srgbClr val="252525"/>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Module Architecture: Feature module</a:t>
            </a:r>
            <a:endParaRPr/>
          </a:p>
        </p:txBody>
      </p:sp>
      <p:sp>
        <p:nvSpPr>
          <p:cNvPr id="812" name="Google Shape;812;p125"/>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434343"/>
              </a:buClr>
              <a:buSzPts val="2400"/>
              <a:buChar char="●"/>
            </a:pPr>
            <a:r>
              <a:rPr lang="en" sz="2400">
                <a:solidFill>
                  <a:srgbClr val="434343"/>
                </a:solidFill>
              </a:rPr>
              <a:t>Why feature modules?</a:t>
            </a:r>
            <a:endParaRPr sz="2400">
              <a:solidFill>
                <a:srgbClr val="434343"/>
              </a:solidFill>
            </a:endParaRPr>
          </a:p>
          <a:p>
            <a:pPr indent="-381000" lvl="1" marL="914400" marR="0" rtl="0" algn="l">
              <a:lnSpc>
                <a:spcPct val="115000"/>
              </a:lnSpc>
              <a:spcBef>
                <a:spcPts val="0"/>
              </a:spcBef>
              <a:spcAft>
                <a:spcPts val="0"/>
              </a:spcAft>
              <a:buClr>
                <a:srgbClr val="434343"/>
              </a:buClr>
              <a:buSzPts val="2400"/>
              <a:buChar char="○"/>
            </a:pPr>
            <a:r>
              <a:rPr lang="en" sz="2400">
                <a:solidFill>
                  <a:srgbClr val="434343"/>
                </a:solidFill>
              </a:rPr>
              <a:t>They allow to group components / services /pipes by feature =&gt; easier to organize code</a:t>
            </a:r>
            <a:endParaRPr sz="2400">
              <a:solidFill>
                <a:srgbClr val="434343"/>
              </a:solidFill>
            </a:endParaRPr>
          </a:p>
          <a:p>
            <a:pPr indent="-381000" lvl="1" marL="914400" marR="0" rtl="0" algn="l">
              <a:lnSpc>
                <a:spcPct val="115000"/>
              </a:lnSpc>
              <a:spcBef>
                <a:spcPts val="0"/>
              </a:spcBef>
              <a:spcAft>
                <a:spcPts val="0"/>
              </a:spcAft>
              <a:buClr>
                <a:srgbClr val="434343"/>
              </a:buClr>
              <a:buSzPts val="2400"/>
              <a:buChar char="○"/>
            </a:pPr>
            <a:r>
              <a:rPr lang="en" sz="2400">
                <a:solidFill>
                  <a:srgbClr val="434343"/>
                </a:solidFill>
              </a:rPr>
              <a:t>They allow lazy-loading: </a:t>
            </a:r>
            <a:endParaRPr sz="2400">
              <a:solidFill>
                <a:srgbClr val="434343"/>
              </a:solidFill>
            </a:endParaRPr>
          </a:p>
          <a:p>
            <a:pPr indent="-381000" lvl="2" marL="1371600" marR="0" rtl="0" algn="l">
              <a:lnSpc>
                <a:spcPct val="115000"/>
              </a:lnSpc>
              <a:spcBef>
                <a:spcPts val="0"/>
              </a:spcBef>
              <a:spcAft>
                <a:spcPts val="0"/>
              </a:spcAft>
              <a:buClr>
                <a:srgbClr val="434343"/>
              </a:buClr>
              <a:buSzPts val="2400"/>
              <a:buChar char="■"/>
            </a:pPr>
            <a:r>
              <a:rPr lang="en" sz="2400">
                <a:solidFill>
                  <a:srgbClr val="434343"/>
                </a:solidFill>
              </a:rPr>
              <a:t>Smaller initial app bundle size</a:t>
            </a:r>
            <a:endParaRPr sz="2400">
              <a:solidFill>
                <a:srgbClr val="434343"/>
              </a:solidFill>
            </a:endParaRPr>
          </a:p>
          <a:p>
            <a:pPr indent="-381000" lvl="2" marL="1371600" marR="0" rtl="0" algn="l">
              <a:lnSpc>
                <a:spcPct val="115000"/>
              </a:lnSpc>
              <a:spcBef>
                <a:spcPts val="0"/>
              </a:spcBef>
              <a:spcAft>
                <a:spcPts val="0"/>
              </a:spcAft>
              <a:buClr>
                <a:srgbClr val="434343"/>
              </a:buClr>
              <a:buSzPts val="2400"/>
              <a:buChar char="■"/>
            </a:pPr>
            <a:r>
              <a:rPr lang="en" sz="2400">
                <a:solidFill>
                  <a:srgbClr val="434343"/>
                </a:solidFill>
              </a:rPr>
              <a:t>Sensitive code can be hidden from users that are not supposed to see it (admin section for instance)</a:t>
            </a:r>
            <a:endParaRPr sz="2400">
              <a:solidFill>
                <a:srgbClr val="252525"/>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Module Architecture: Shared module</a:t>
            </a:r>
            <a:endParaRPr/>
          </a:p>
        </p:txBody>
      </p:sp>
      <p:sp>
        <p:nvSpPr>
          <p:cNvPr id="818" name="Google Shape;818;p126"/>
          <p:cNvSpPr txBox="1"/>
          <p:nvPr>
            <p:ph idx="4294967295" type="body"/>
          </p:nvPr>
        </p:nvSpPr>
        <p:spPr>
          <a:xfrm>
            <a:off x="457200" y="891300"/>
            <a:ext cx="8229600" cy="4034400"/>
          </a:xfrm>
          <a:prstGeom prst="rect">
            <a:avLst/>
          </a:prstGeom>
          <a:solidFill>
            <a:srgbClr val="FFFFFF"/>
          </a:solidFill>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434343"/>
              </a:buClr>
              <a:buSzPts val="2400"/>
              <a:buFont typeface="Calibri"/>
              <a:buChar char="●"/>
            </a:pPr>
            <a:r>
              <a:rPr lang="en" sz="2400">
                <a:solidFill>
                  <a:srgbClr val="434343"/>
                </a:solidFill>
              </a:rPr>
              <a:t>Every single component / service / pipe that is used by more than one feature module belongs to a shared module that exports its definitions to make them public:</a:t>
            </a:r>
            <a:endParaRPr sz="2400">
              <a:solidFill>
                <a:srgbClr val="434343"/>
              </a:solidFill>
            </a:endParaRPr>
          </a:p>
          <a:p>
            <a:pPr indent="0" lvl="0" marL="1828800" rtl="0" algn="l">
              <a:lnSpc>
                <a:spcPct val="100000"/>
              </a:lnSpc>
              <a:spcBef>
                <a:spcPts val="600"/>
              </a:spcBef>
              <a:spcAft>
                <a:spcPts val="0"/>
              </a:spcAft>
              <a:buClr>
                <a:srgbClr val="000000"/>
              </a:buClr>
              <a:buSzPts val="1100"/>
              <a:buFont typeface="Arial"/>
              <a:buNone/>
            </a:pPr>
            <a:r>
              <a:rPr lang="en" sz="1400">
                <a:solidFill>
                  <a:srgbClr val="808000"/>
                </a:solidFill>
                <a:highlight>
                  <a:schemeClr val="lt1"/>
                </a:highlight>
                <a:latin typeface="Courier New"/>
                <a:ea typeface="Courier New"/>
                <a:cs typeface="Courier New"/>
                <a:sym typeface="Courier New"/>
              </a:rPr>
              <a:t>@NgModule</a:t>
            </a:r>
            <a:r>
              <a:rPr lang="en" sz="1400">
                <a:solidFill>
                  <a:srgbClr val="000000"/>
                </a:solidFill>
                <a:highlight>
                  <a:schemeClr val="lt1"/>
                </a:highlight>
                <a:latin typeface="Courier New"/>
                <a:ea typeface="Courier New"/>
                <a:cs typeface="Courier New"/>
                <a:sym typeface="Courier New"/>
              </a:rPr>
              <a:t>({</a:t>
            </a:r>
            <a:endParaRPr sz="14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400">
                <a:solidFill>
                  <a:srgbClr val="000000"/>
                </a:solidFill>
                <a:highlight>
                  <a:schemeClr val="lt1"/>
                </a:highlight>
                <a:latin typeface="Courier New"/>
                <a:ea typeface="Courier New"/>
                <a:cs typeface="Courier New"/>
                <a:sym typeface="Courier New"/>
              </a:rPr>
              <a:t>  </a:t>
            </a:r>
            <a:r>
              <a:rPr b="1" lang="en" sz="1400">
                <a:solidFill>
                  <a:srgbClr val="660E7A"/>
                </a:solidFill>
                <a:highlight>
                  <a:schemeClr val="lt1"/>
                </a:highlight>
                <a:latin typeface="Courier New"/>
                <a:ea typeface="Courier New"/>
                <a:cs typeface="Courier New"/>
                <a:sym typeface="Courier New"/>
              </a:rPr>
              <a:t>exports</a:t>
            </a:r>
            <a:r>
              <a:rPr b="1" lang="en" sz="1400">
                <a:solidFill>
                  <a:srgbClr val="000000"/>
                </a:solidFill>
                <a:highlight>
                  <a:schemeClr val="lt1"/>
                </a:highlight>
                <a:latin typeface="Courier New"/>
                <a:ea typeface="Courier New"/>
                <a:cs typeface="Courier New"/>
                <a:sym typeface="Courier New"/>
              </a:rPr>
              <a:t>: [</a:t>
            </a:r>
            <a:endParaRPr b="1" sz="14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400">
                <a:solidFill>
                  <a:srgbClr val="000000"/>
                </a:solidFill>
                <a:highlight>
                  <a:schemeClr val="lt1"/>
                </a:highlight>
                <a:latin typeface="Courier New"/>
                <a:ea typeface="Courier New"/>
                <a:cs typeface="Courier New"/>
                <a:sym typeface="Courier New"/>
              </a:rPr>
              <a:t>   ProgressBarComponent, DatatableComponent,</a:t>
            </a:r>
            <a:endParaRPr b="1" sz="14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400">
                <a:solidFill>
                  <a:srgbClr val="000000"/>
                </a:solidFill>
                <a:highlight>
                  <a:schemeClr val="lt1"/>
                </a:highlight>
                <a:latin typeface="Courier New"/>
                <a:ea typeface="Courier New"/>
                <a:cs typeface="Courier New"/>
                <a:sym typeface="Courier New"/>
              </a:rPr>
              <a:t>   ConfirmDialogComponent, DatePickerComponent</a:t>
            </a:r>
            <a:endParaRPr b="1" sz="14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400">
                <a:solidFill>
                  <a:srgbClr val="000000"/>
                </a:solidFill>
                <a:highlight>
                  <a:schemeClr val="lt1"/>
                </a:highlight>
                <a:latin typeface="Courier New"/>
                <a:ea typeface="Courier New"/>
                <a:cs typeface="Courier New"/>
                <a:sym typeface="Courier New"/>
              </a:rPr>
              <a:t> ],</a:t>
            </a:r>
            <a:endParaRPr b="1" sz="14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400">
                <a:solidFill>
                  <a:srgbClr val="000000"/>
                </a:solidFill>
                <a:highlight>
                  <a:schemeClr val="lt1"/>
                </a:highlight>
                <a:latin typeface="Courier New"/>
                <a:ea typeface="Courier New"/>
                <a:cs typeface="Courier New"/>
                <a:sym typeface="Courier New"/>
              </a:rPr>
              <a:t> </a:t>
            </a:r>
            <a:r>
              <a:rPr b="1" lang="en" sz="1400">
                <a:solidFill>
                  <a:srgbClr val="660E7A"/>
                </a:solidFill>
                <a:highlight>
                  <a:schemeClr val="lt1"/>
                </a:highlight>
                <a:latin typeface="Courier New"/>
                <a:ea typeface="Courier New"/>
                <a:cs typeface="Courier New"/>
                <a:sym typeface="Courier New"/>
              </a:rPr>
              <a:t>declarations</a:t>
            </a:r>
            <a:r>
              <a:rPr b="1" lang="en" sz="1400">
                <a:solidFill>
                  <a:srgbClr val="000000"/>
                </a:solidFill>
                <a:highlight>
                  <a:schemeClr val="lt1"/>
                </a:highlight>
                <a:latin typeface="Courier New"/>
                <a:ea typeface="Courier New"/>
                <a:cs typeface="Courier New"/>
                <a:sym typeface="Courier New"/>
              </a:rPr>
              <a:t>: [...],</a:t>
            </a:r>
            <a:endParaRPr b="1" sz="14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400">
                <a:solidFill>
                  <a:srgbClr val="000000"/>
                </a:solidFill>
                <a:highlight>
                  <a:schemeClr val="lt1"/>
                </a:highlight>
                <a:latin typeface="Courier New"/>
                <a:ea typeface="Courier New"/>
                <a:cs typeface="Courier New"/>
                <a:sym typeface="Courier New"/>
              </a:rPr>
              <a:t> </a:t>
            </a:r>
            <a:r>
              <a:rPr b="1" lang="en" sz="1400">
                <a:solidFill>
                  <a:srgbClr val="660E7A"/>
                </a:solidFill>
                <a:highlight>
                  <a:schemeClr val="lt1"/>
                </a:highlight>
                <a:latin typeface="Courier New"/>
                <a:ea typeface="Courier New"/>
                <a:cs typeface="Courier New"/>
                <a:sym typeface="Courier New"/>
              </a:rPr>
              <a:t>providers</a:t>
            </a:r>
            <a:r>
              <a:rPr b="1" lang="en" sz="1400">
                <a:solidFill>
                  <a:srgbClr val="000000"/>
                </a:solidFill>
                <a:highlight>
                  <a:schemeClr val="lt1"/>
                </a:highlight>
                <a:latin typeface="Courier New"/>
                <a:ea typeface="Courier New"/>
                <a:cs typeface="Courier New"/>
                <a:sym typeface="Courier New"/>
              </a:rPr>
              <a:t>: [LanguageService, WebStorageService]</a:t>
            </a:r>
            <a:endParaRPr b="1" sz="14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400">
                <a:solidFill>
                  <a:srgbClr val="000000"/>
                </a:solidFill>
                <a:highlight>
                  <a:schemeClr val="lt1"/>
                </a:highlight>
                <a:latin typeface="Courier New"/>
                <a:ea typeface="Courier New"/>
                <a:cs typeface="Courier New"/>
                <a:sym typeface="Courier New"/>
              </a:rPr>
              <a:t>})</a:t>
            </a:r>
            <a:endParaRPr b="1" sz="14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400">
                <a:solidFill>
                  <a:srgbClr val="000080"/>
                </a:solidFill>
                <a:highlight>
                  <a:schemeClr val="lt1"/>
                </a:highlight>
                <a:latin typeface="Courier New"/>
                <a:ea typeface="Courier New"/>
                <a:cs typeface="Courier New"/>
                <a:sym typeface="Courier New"/>
              </a:rPr>
              <a:t>export class </a:t>
            </a:r>
            <a:r>
              <a:rPr b="1" lang="en" sz="1400">
                <a:solidFill>
                  <a:srgbClr val="000000"/>
                </a:solidFill>
                <a:highlight>
                  <a:schemeClr val="lt1"/>
                </a:highlight>
                <a:latin typeface="Courier New"/>
                <a:ea typeface="Courier New"/>
                <a:cs typeface="Courier New"/>
                <a:sym typeface="Courier New"/>
              </a:rPr>
              <a:t>SharedModule {</a:t>
            </a:r>
            <a:endParaRPr b="1" sz="14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b="1" lang="en" sz="1400">
                <a:solidFill>
                  <a:srgbClr val="000000"/>
                </a:solidFill>
                <a:highlight>
                  <a:schemeClr val="lt1"/>
                </a:highlight>
                <a:latin typeface="Courier New"/>
                <a:ea typeface="Courier New"/>
                <a:cs typeface="Courier New"/>
                <a:sym typeface="Courier New"/>
              </a:rPr>
              <a:t>}</a:t>
            </a:r>
            <a:endParaRPr b="1" sz="1400">
              <a:solidFill>
                <a:srgbClr val="000000"/>
              </a:solidFill>
              <a:highlight>
                <a:schemeClr val="lt1"/>
              </a:highlight>
              <a:latin typeface="Courier New"/>
              <a:ea typeface="Courier New"/>
              <a:cs typeface="Courier New"/>
              <a:sym typeface="Courier New"/>
            </a:endParaRPr>
          </a:p>
          <a:p>
            <a:pPr indent="0" lvl="0" marL="0" marR="0" rtl="0" algn="l">
              <a:lnSpc>
                <a:spcPct val="115000"/>
              </a:lnSpc>
              <a:spcBef>
                <a:spcPts val="0"/>
              </a:spcBef>
              <a:spcAft>
                <a:spcPts val="0"/>
              </a:spcAft>
              <a:buNone/>
            </a:pPr>
            <a:r>
              <a:t/>
            </a:r>
            <a:endParaRPr sz="2400">
              <a:solidFill>
                <a:srgbClr val="434343"/>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Module Architecture: Recap</a:t>
            </a:r>
            <a:endParaRPr/>
          </a:p>
        </p:txBody>
      </p:sp>
      <p:sp>
        <p:nvSpPr>
          <p:cNvPr id="824" name="Google Shape;824;p127"/>
          <p:cNvSpPr/>
          <p:nvPr/>
        </p:nvSpPr>
        <p:spPr>
          <a:xfrm>
            <a:off x="2971850" y="893463"/>
            <a:ext cx="5616900" cy="1822800"/>
          </a:xfrm>
          <a:prstGeom prst="roundRect">
            <a:avLst>
              <a:gd fmla="val 16667" name="adj"/>
            </a:avLst>
          </a:prstGeom>
          <a:noFill/>
          <a:ln cap="flat" cmpd="sng" w="9525">
            <a:solidFill>
              <a:srgbClr val="51535D"/>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27"/>
          <p:cNvSpPr/>
          <p:nvPr/>
        </p:nvSpPr>
        <p:spPr>
          <a:xfrm>
            <a:off x="301025" y="2242938"/>
            <a:ext cx="1187100" cy="1469700"/>
          </a:xfrm>
          <a:prstGeom prst="roundRect">
            <a:avLst>
              <a:gd fmla="val 16667" name="adj"/>
            </a:avLst>
          </a:prstGeom>
          <a:solidFill>
            <a:srgbClr val="93C47D"/>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App</a:t>
            </a:r>
            <a:endParaRPr b="1"/>
          </a:p>
          <a:p>
            <a:pPr indent="0" lvl="0" marL="0" rtl="0" algn="l">
              <a:spcBef>
                <a:spcPts val="0"/>
              </a:spcBef>
              <a:spcAft>
                <a:spcPts val="0"/>
              </a:spcAft>
              <a:buNone/>
            </a:pPr>
            <a:r>
              <a:rPr b="1" lang="en"/>
              <a:t>Module</a:t>
            </a:r>
            <a:endParaRPr b="1"/>
          </a:p>
        </p:txBody>
      </p:sp>
      <p:sp>
        <p:nvSpPr>
          <p:cNvPr id="826" name="Google Shape;826;p127"/>
          <p:cNvSpPr/>
          <p:nvPr/>
        </p:nvSpPr>
        <p:spPr>
          <a:xfrm>
            <a:off x="3159575" y="989438"/>
            <a:ext cx="1187100" cy="1469700"/>
          </a:xfrm>
          <a:prstGeom prst="roundRect">
            <a:avLst>
              <a:gd fmla="val 16667" name="adj"/>
            </a:avLst>
          </a:prstGeom>
          <a:solidFill>
            <a:srgbClr val="6D9EEB"/>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Store</a:t>
            </a:r>
            <a:endParaRPr b="1"/>
          </a:p>
          <a:p>
            <a:pPr indent="0" lvl="0" marL="0" rtl="0" algn="l">
              <a:spcBef>
                <a:spcPts val="0"/>
              </a:spcBef>
              <a:spcAft>
                <a:spcPts val="0"/>
              </a:spcAft>
              <a:buNone/>
            </a:pPr>
            <a:r>
              <a:rPr b="1" lang="en"/>
              <a:t>Module</a:t>
            </a:r>
            <a:endParaRPr b="1"/>
          </a:p>
        </p:txBody>
      </p:sp>
      <p:sp>
        <p:nvSpPr>
          <p:cNvPr id="827" name="Google Shape;827;p127"/>
          <p:cNvSpPr/>
          <p:nvPr/>
        </p:nvSpPr>
        <p:spPr>
          <a:xfrm>
            <a:off x="4449475" y="989438"/>
            <a:ext cx="1187100" cy="1469700"/>
          </a:xfrm>
          <a:prstGeom prst="roundRect">
            <a:avLst>
              <a:gd fmla="val 16667" name="adj"/>
            </a:avLst>
          </a:prstGeom>
          <a:solidFill>
            <a:srgbClr val="6D9EEB"/>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Checkout</a:t>
            </a:r>
            <a:endParaRPr b="1"/>
          </a:p>
          <a:p>
            <a:pPr indent="0" lvl="0" marL="0" rtl="0" algn="l">
              <a:spcBef>
                <a:spcPts val="0"/>
              </a:spcBef>
              <a:spcAft>
                <a:spcPts val="0"/>
              </a:spcAft>
              <a:buNone/>
            </a:pPr>
            <a:r>
              <a:rPr b="1" lang="en"/>
              <a:t>Module</a:t>
            </a:r>
            <a:endParaRPr b="1"/>
          </a:p>
        </p:txBody>
      </p:sp>
      <p:sp>
        <p:nvSpPr>
          <p:cNvPr id="828" name="Google Shape;828;p127"/>
          <p:cNvSpPr/>
          <p:nvPr/>
        </p:nvSpPr>
        <p:spPr>
          <a:xfrm>
            <a:off x="5739375" y="989438"/>
            <a:ext cx="1187100" cy="1469700"/>
          </a:xfrm>
          <a:prstGeom prst="roundRect">
            <a:avLst>
              <a:gd fmla="val 16667" name="adj"/>
            </a:avLst>
          </a:prstGeom>
          <a:solidFill>
            <a:srgbClr val="6D9EEB"/>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Cart</a:t>
            </a:r>
            <a:endParaRPr b="1"/>
          </a:p>
          <a:p>
            <a:pPr indent="0" lvl="0" marL="0" rtl="0" algn="l">
              <a:spcBef>
                <a:spcPts val="0"/>
              </a:spcBef>
              <a:spcAft>
                <a:spcPts val="0"/>
              </a:spcAft>
              <a:buNone/>
            </a:pPr>
            <a:r>
              <a:rPr b="1" lang="en"/>
              <a:t>module</a:t>
            </a:r>
            <a:endParaRPr b="1"/>
          </a:p>
        </p:txBody>
      </p:sp>
      <p:cxnSp>
        <p:nvCxnSpPr>
          <p:cNvPr id="829" name="Google Shape;829;p127"/>
          <p:cNvCxnSpPr>
            <a:stCxn id="825" idx="3"/>
            <a:endCxn id="826" idx="2"/>
          </p:cNvCxnSpPr>
          <p:nvPr/>
        </p:nvCxnSpPr>
        <p:spPr>
          <a:xfrm flipH="1" rot="10800000">
            <a:off x="1488125" y="2459088"/>
            <a:ext cx="2265000" cy="518700"/>
          </a:xfrm>
          <a:prstGeom prst="bentConnector2">
            <a:avLst/>
          </a:prstGeom>
          <a:noFill/>
          <a:ln cap="flat" cmpd="sng" w="28575">
            <a:solidFill>
              <a:srgbClr val="4A86E8"/>
            </a:solidFill>
            <a:prstDash val="solid"/>
            <a:round/>
            <a:headEnd len="med" w="med" type="none"/>
            <a:tailEnd len="med" w="med" type="none"/>
          </a:ln>
        </p:spPr>
      </p:cxnSp>
      <p:cxnSp>
        <p:nvCxnSpPr>
          <p:cNvPr id="830" name="Google Shape;830;p127"/>
          <p:cNvCxnSpPr>
            <a:stCxn id="825" idx="3"/>
            <a:endCxn id="827" idx="2"/>
          </p:cNvCxnSpPr>
          <p:nvPr/>
        </p:nvCxnSpPr>
        <p:spPr>
          <a:xfrm flipH="1" rot="10800000">
            <a:off x="1488125" y="2459088"/>
            <a:ext cx="3555000" cy="518700"/>
          </a:xfrm>
          <a:prstGeom prst="bentConnector2">
            <a:avLst/>
          </a:prstGeom>
          <a:noFill/>
          <a:ln cap="flat" cmpd="sng" w="38100">
            <a:solidFill>
              <a:srgbClr val="4A86E8"/>
            </a:solidFill>
            <a:prstDash val="solid"/>
            <a:round/>
            <a:headEnd len="med" w="med" type="none"/>
            <a:tailEnd len="med" w="med" type="none"/>
          </a:ln>
        </p:spPr>
      </p:cxnSp>
      <p:sp>
        <p:nvSpPr>
          <p:cNvPr id="831" name="Google Shape;831;p127"/>
          <p:cNvSpPr txBox="1"/>
          <p:nvPr/>
        </p:nvSpPr>
        <p:spPr>
          <a:xfrm>
            <a:off x="7076775" y="1260863"/>
            <a:ext cx="1512000" cy="11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Feature Modules: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Business logic</a:t>
            </a:r>
            <a:endParaRPr/>
          </a:p>
          <a:p>
            <a:pPr indent="0" lvl="0" marL="0" rtl="0" algn="l">
              <a:spcBef>
                <a:spcPts val="0"/>
              </a:spcBef>
              <a:spcAft>
                <a:spcPts val="0"/>
              </a:spcAft>
              <a:buNone/>
            </a:pPr>
            <a:r>
              <a:rPr lang="en"/>
              <a:t>Actual screens</a:t>
            </a:r>
            <a:endParaRPr/>
          </a:p>
        </p:txBody>
      </p:sp>
      <p:cxnSp>
        <p:nvCxnSpPr>
          <p:cNvPr id="832" name="Google Shape;832;p127"/>
          <p:cNvCxnSpPr>
            <a:stCxn id="825" idx="3"/>
            <a:endCxn id="828" idx="2"/>
          </p:cNvCxnSpPr>
          <p:nvPr/>
        </p:nvCxnSpPr>
        <p:spPr>
          <a:xfrm flipH="1" rot="10800000">
            <a:off x="1488125" y="2459088"/>
            <a:ext cx="4844700" cy="518700"/>
          </a:xfrm>
          <a:prstGeom prst="bentConnector2">
            <a:avLst/>
          </a:prstGeom>
          <a:noFill/>
          <a:ln cap="flat" cmpd="sng" w="38100">
            <a:solidFill>
              <a:srgbClr val="4A86E8"/>
            </a:solidFill>
            <a:prstDash val="solid"/>
            <a:round/>
            <a:headEnd len="med" w="med" type="none"/>
            <a:tailEnd len="med" w="med" type="none"/>
          </a:ln>
        </p:spPr>
      </p:cxnSp>
      <p:sp>
        <p:nvSpPr>
          <p:cNvPr id="833" name="Google Shape;833;p127"/>
          <p:cNvSpPr txBox="1"/>
          <p:nvPr/>
        </p:nvSpPr>
        <p:spPr>
          <a:xfrm>
            <a:off x="1530525" y="2610363"/>
            <a:ext cx="8127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imports</a:t>
            </a:r>
            <a:endParaRPr sz="1000"/>
          </a:p>
        </p:txBody>
      </p:sp>
      <p:sp>
        <p:nvSpPr>
          <p:cNvPr id="834" name="Google Shape;834;p127"/>
          <p:cNvSpPr/>
          <p:nvPr/>
        </p:nvSpPr>
        <p:spPr>
          <a:xfrm>
            <a:off x="4311575" y="3453838"/>
            <a:ext cx="1187100" cy="1469700"/>
          </a:xfrm>
          <a:prstGeom prst="roundRect">
            <a:avLst>
              <a:gd fmla="val 16667" name="adj"/>
            </a:avLst>
          </a:prstGeom>
          <a:solidFill>
            <a:srgbClr val="FFE599"/>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
              <a:t>Shared</a:t>
            </a:r>
            <a:endParaRPr b="1"/>
          </a:p>
          <a:p>
            <a:pPr indent="0" lvl="0" marL="0" rtl="0" algn="l">
              <a:spcBef>
                <a:spcPts val="0"/>
              </a:spcBef>
              <a:spcAft>
                <a:spcPts val="0"/>
              </a:spcAft>
              <a:buNone/>
            </a:pPr>
            <a:r>
              <a:rPr b="1" lang="en"/>
              <a:t>Module</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sz="1200"/>
          </a:p>
        </p:txBody>
      </p:sp>
      <p:cxnSp>
        <p:nvCxnSpPr>
          <p:cNvPr id="835" name="Google Shape;835;p127"/>
          <p:cNvCxnSpPr>
            <a:endCxn id="834" idx="0"/>
          </p:cNvCxnSpPr>
          <p:nvPr/>
        </p:nvCxnSpPr>
        <p:spPr>
          <a:xfrm flipH="1">
            <a:off x="4905125" y="2465338"/>
            <a:ext cx="22200" cy="988500"/>
          </a:xfrm>
          <a:prstGeom prst="straightConnector1">
            <a:avLst/>
          </a:prstGeom>
          <a:noFill/>
          <a:ln cap="flat" cmpd="sng" w="38100">
            <a:solidFill>
              <a:srgbClr val="F1C232"/>
            </a:solidFill>
            <a:prstDash val="solid"/>
            <a:round/>
            <a:headEnd len="med" w="med" type="none"/>
            <a:tailEnd len="med" w="med" type="none"/>
          </a:ln>
        </p:spPr>
      </p:cxnSp>
      <p:cxnSp>
        <p:nvCxnSpPr>
          <p:cNvPr id="836" name="Google Shape;836;p127"/>
          <p:cNvCxnSpPr/>
          <p:nvPr/>
        </p:nvCxnSpPr>
        <p:spPr>
          <a:xfrm flipH="1">
            <a:off x="5239700" y="2461963"/>
            <a:ext cx="650100" cy="982200"/>
          </a:xfrm>
          <a:prstGeom prst="straightConnector1">
            <a:avLst/>
          </a:prstGeom>
          <a:noFill/>
          <a:ln cap="flat" cmpd="sng" w="38100">
            <a:solidFill>
              <a:srgbClr val="F1C232"/>
            </a:solidFill>
            <a:prstDash val="solid"/>
            <a:round/>
            <a:headEnd len="med" w="med" type="none"/>
            <a:tailEnd len="med" w="med" type="none"/>
          </a:ln>
        </p:spPr>
      </p:cxnSp>
      <p:cxnSp>
        <p:nvCxnSpPr>
          <p:cNvPr id="837" name="Google Shape;837;p127"/>
          <p:cNvCxnSpPr/>
          <p:nvPr/>
        </p:nvCxnSpPr>
        <p:spPr>
          <a:xfrm>
            <a:off x="4116425" y="2469013"/>
            <a:ext cx="487500" cy="1003200"/>
          </a:xfrm>
          <a:prstGeom prst="straightConnector1">
            <a:avLst/>
          </a:prstGeom>
          <a:noFill/>
          <a:ln cap="flat" cmpd="sng" w="38100">
            <a:solidFill>
              <a:srgbClr val="F1C232"/>
            </a:solidFill>
            <a:prstDash val="solid"/>
            <a:round/>
            <a:headEnd len="med" w="med" type="none"/>
            <a:tailEnd len="med" w="med" type="none"/>
          </a:ln>
        </p:spPr>
      </p:cxnSp>
      <p:sp>
        <p:nvSpPr>
          <p:cNvPr id="838" name="Google Shape;838;p127"/>
          <p:cNvSpPr txBox="1"/>
          <p:nvPr/>
        </p:nvSpPr>
        <p:spPr>
          <a:xfrm>
            <a:off x="5636575" y="3830038"/>
            <a:ext cx="3206400" cy="10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Shared UI components: Datepicker</a:t>
            </a:r>
            <a:endParaRPr/>
          </a:p>
          <a:p>
            <a:pPr indent="0" lvl="0" marL="0" rtl="0" algn="l">
              <a:spcBef>
                <a:spcPts val="0"/>
              </a:spcBef>
              <a:spcAft>
                <a:spcPts val="0"/>
              </a:spcAft>
              <a:buNone/>
            </a:pPr>
            <a:r>
              <a:rPr lang="en"/>
              <a:t>Shared services: Session, Translation</a:t>
            </a:r>
            <a:endParaRPr/>
          </a:p>
          <a:p>
            <a:pPr indent="0" lvl="0" marL="0" rtl="0" algn="l">
              <a:spcBef>
                <a:spcPts val="0"/>
              </a:spcBef>
              <a:spcAft>
                <a:spcPts val="0"/>
              </a:spcAft>
              <a:buNone/>
            </a:pPr>
            <a:r>
              <a:rPr lang="en"/>
              <a:t>Shared directives: Data formatting</a:t>
            </a:r>
            <a:endParaRPr/>
          </a:p>
        </p:txBody>
      </p:sp>
      <p:sp>
        <p:nvSpPr>
          <p:cNvPr id="839" name="Google Shape;839;p127"/>
          <p:cNvSpPr txBox="1"/>
          <p:nvPr/>
        </p:nvSpPr>
        <p:spPr>
          <a:xfrm>
            <a:off x="4603925" y="3172063"/>
            <a:ext cx="8127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exports</a:t>
            </a:r>
            <a:endParaRPr sz="1000"/>
          </a:p>
        </p:txBody>
      </p:sp>
      <p:sp>
        <p:nvSpPr>
          <p:cNvPr id="840" name="Google Shape;840;p127"/>
          <p:cNvSpPr txBox="1"/>
          <p:nvPr/>
        </p:nvSpPr>
        <p:spPr>
          <a:xfrm>
            <a:off x="3953825" y="2396663"/>
            <a:ext cx="6501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imports</a:t>
            </a:r>
            <a:endParaRPr sz="1000"/>
          </a:p>
        </p:txBody>
      </p:sp>
      <p:sp>
        <p:nvSpPr>
          <p:cNvPr id="841" name="Google Shape;841;p127"/>
          <p:cNvSpPr txBox="1"/>
          <p:nvPr/>
        </p:nvSpPr>
        <p:spPr>
          <a:xfrm>
            <a:off x="4502338" y="2396663"/>
            <a:ext cx="6501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imports</a:t>
            </a:r>
            <a:endParaRPr sz="1000"/>
          </a:p>
        </p:txBody>
      </p:sp>
      <p:sp>
        <p:nvSpPr>
          <p:cNvPr id="842" name="Google Shape;842;p127"/>
          <p:cNvSpPr txBox="1"/>
          <p:nvPr/>
        </p:nvSpPr>
        <p:spPr>
          <a:xfrm>
            <a:off x="5424400" y="2396663"/>
            <a:ext cx="6501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imports</a:t>
            </a:r>
            <a:endParaRPr sz="1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A1: Angular Builds</a:t>
            </a:r>
            <a:endParaRPr/>
          </a:p>
        </p:txBody>
      </p:sp>
      <p:sp>
        <p:nvSpPr>
          <p:cNvPr id="848" name="Google Shape;848;p128"/>
          <p:cNvSpPr txBox="1"/>
          <p:nvPr>
            <p:ph idx="4294967295" type="body"/>
          </p:nvPr>
        </p:nvSpPr>
        <p:spPr>
          <a:xfrm>
            <a:off x="457200" y="862500"/>
            <a:ext cx="8229600" cy="40632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Go to our labs folder </a:t>
            </a:r>
            <a:r>
              <a:rPr b="1" lang="en" sz="2600">
                <a:solidFill>
                  <a:srgbClr val="434343"/>
                </a:solidFill>
                <a:latin typeface="Courier New"/>
                <a:ea typeface="Courier New"/>
                <a:cs typeface="Courier New"/>
                <a:sym typeface="Courier New"/>
              </a:rPr>
              <a:t>ng2-training-master</a:t>
            </a:r>
            <a:endParaRPr b="1" sz="2600">
              <a:solidFill>
                <a:srgbClr val="434343"/>
              </a:solidFill>
              <a:latin typeface="Courier New"/>
              <a:ea typeface="Courier New"/>
              <a:cs typeface="Courier New"/>
              <a:sym typeface="Courier New"/>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Run </a:t>
            </a:r>
            <a:r>
              <a:rPr b="1" lang="en" sz="2600">
                <a:solidFill>
                  <a:srgbClr val="434343"/>
                </a:solidFill>
                <a:latin typeface="Courier New"/>
                <a:ea typeface="Courier New"/>
                <a:cs typeface="Courier New"/>
                <a:sym typeface="Courier New"/>
              </a:rPr>
              <a:t>ng build</a:t>
            </a:r>
            <a:r>
              <a:rPr lang="en" sz="2600">
                <a:solidFill>
                  <a:srgbClr val="434343"/>
                </a:solidFill>
              </a:rPr>
              <a:t> to compile the code of the entire project</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Once the build completes, check the size of the </a:t>
            </a:r>
            <a:r>
              <a:rPr b="1" lang="en" sz="2600">
                <a:solidFill>
                  <a:srgbClr val="434343"/>
                </a:solidFill>
                <a:latin typeface="Courier New"/>
                <a:ea typeface="Courier New"/>
                <a:cs typeface="Courier New"/>
                <a:sym typeface="Courier New"/>
              </a:rPr>
              <a:t>dist </a:t>
            </a:r>
            <a:r>
              <a:rPr lang="en" sz="2600">
                <a:solidFill>
                  <a:srgbClr val="434343"/>
                </a:solidFill>
              </a:rPr>
              <a:t>folder. That’s your build output.</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Now run a new build: </a:t>
            </a:r>
            <a:r>
              <a:rPr b="1" lang="en" sz="2600">
                <a:solidFill>
                  <a:srgbClr val="434343"/>
                </a:solidFill>
                <a:latin typeface="Courier New"/>
                <a:ea typeface="Courier New"/>
                <a:cs typeface="Courier New"/>
                <a:sym typeface="Courier New"/>
              </a:rPr>
              <a:t>ng build --configuration=production</a:t>
            </a:r>
            <a:r>
              <a:rPr lang="en" sz="2600">
                <a:solidFill>
                  <a:srgbClr val="434343"/>
                </a:solidFill>
              </a:rPr>
              <a:t> to see the difference in terms of size. </a:t>
            </a:r>
            <a:endParaRPr sz="2600">
              <a:solidFill>
                <a:srgbClr val="434343"/>
              </a:solidFill>
            </a:endParaRPr>
          </a:p>
        </p:txBody>
      </p:sp>
      <p:pic>
        <p:nvPicPr>
          <p:cNvPr id="849" name="Google Shape;849;p128"/>
          <p:cNvPicPr preferRelativeResize="0"/>
          <p:nvPr/>
        </p:nvPicPr>
        <p:blipFill>
          <a:blip r:embed="rId3">
            <a:alphaModFix/>
          </a:blip>
          <a:stretch>
            <a:fillRect/>
          </a:stretch>
        </p:blipFill>
        <p:spPr>
          <a:xfrm>
            <a:off x="8053750" y="89150"/>
            <a:ext cx="1017450" cy="10174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to Webpack</a:t>
            </a:r>
            <a:endParaRPr/>
          </a:p>
        </p:txBody>
      </p:sp>
      <p:sp>
        <p:nvSpPr>
          <p:cNvPr id="855" name="Google Shape;855;p129"/>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434343"/>
              </a:buClr>
              <a:buSzPts val="2400"/>
              <a:buChar char="●"/>
            </a:pPr>
            <a:r>
              <a:rPr lang="en" sz="2400">
                <a:solidFill>
                  <a:srgbClr val="434343"/>
                </a:solidFill>
              </a:rPr>
              <a:t>Webpack takes your code, transforms and bundles it, then returns a new ‘compiled’ version.</a:t>
            </a:r>
            <a:endParaRPr sz="2400">
              <a:solidFill>
                <a:srgbClr val="434343"/>
              </a:solidFill>
            </a:endParaRPr>
          </a:p>
          <a:p>
            <a:pPr indent="-381000" lvl="0" marL="457200" marR="0" rtl="0" algn="l">
              <a:lnSpc>
                <a:spcPct val="115000"/>
              </a:lnSpc>
              <a:spcBef>
                <a:spcPts val="0"/>
              </a:spcBef>
              <a:spcAft>
                <a:spcPts val="0"/>
              </a:spcAft>
              <a:buClr>
                <a:srgbClr val="434343"/>
              </a:buClr>
              <a:buSzPts val="2400"/>
              <a:buChar char="●"/>
            </a:pPr>
            <a:r>
              <a:rPr lang="en" sz="2400">
                <a:solidFill>
                  <a:srgbClr val="434343"/>
                </a:solidFill>
              </a:rPr>
              <a:t>It can minify and optimize all types of files before serving them as one bundle to the browser. </a:t>
            </a:r>
            <a:endParaRPr sz="2400">
              <a:solidFill>
                <a:srgbClr val="434343"/>
              </a:solidFill>
            </a:endParaRPr>
          </a:p>
          <a:p>
            <a:pPr indent="-381000" lvl="0" marL="457200" marR="0" rtl="0" algn="l">
              <a:lnSpc>
                <a:spcPct val="115000"/>
              </a:lnSpc>
              <a:spcBef>
                <a:spcPts val="0"/>
              </a:spcBef>
              <a:spcAft>
                <a:spcPts val="0"/>
              </a:spcAft>
              <a:buClr>
                <a:srgbClr val="434343"/>
              </a:buClr>
              <a:buSzPts val="2400"/>
              <a:buChar char="●"/>
            </a:pPr>
            <a:r>
              <a:rPr lang="en" sz="2400">
                <a:solidFill>
                  <a:srgbClr val="434343"/>
                </a:solidFill>
              </a:rPr>
              <a:t>It takes in various assets, such as JavaScript, CSS, Fonts, Images, and HTML, and then transforms these assets into a format that’s convenient to consume through a browser.</a:t>
            </a:r>
            <a:endParaRPr sz="2400">
              <a:solidFill>
                <a:srgbClr val="434343"/>
              </a:solidFill>
            </a:endParaRPr>
          </a:p>
          <a:p>
            <a:pPr indent="-381000" lvl="0" marL="457200" marR="0" rtl="0" algn="l">
              <a:lnSpc>
                <a:spcPct val="115000"/>
              </a:lnSpc>
              <a:spcBef>
                <a:spcPts val="0"/>
              </a:spcBef>
              <a:spcAft>
                <a:spcPts val="0"/>
              </a:spcAft>
              <a:buClr>
                <a:srgbClr val="434343"/>
              </a:buClr>
              <a:buSzPts val="2400"/>
              <a:buChar char="●"/>
            </a:pPr>
            <a:r>
              <a:rPr lang="en" sz="2400">
                <a:solidFill>
                  <a:srgbClr val="434343"/>
                </a:solidFill>
              </a:rPr>
              <a:t>Angular CLI uses Webpack for its build process</a:t>
            </a:r>
            <a:endParaRPr sz="240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CLI - https://cli.angular.io/</a:t>
            </a:r>
            <a:endParaRPr/>
          </a:p>
        </p:txBody>
      </p:sp>
      <p:sp>
        <p:nvSpPr>
          <p:cNvPr id="292" name="Google Shape;292;p58"/>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Char char="●"/>
            </a:pPr>
            <a:r>
              <a:rPr lang="en" sz="2600">
                <a:solidFill>
                  <a:srgbClr val="434343"/>
                </a:solidFill>
              </a:rPr>
              <a:t>It’s a code generator</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It’s a set of tools for development (local server, auto-refresh)</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It’s a set of build tools (compile, lint, minify...)</a:t>
            </a:r>
            <a:endParaRPr sz="2600">
              <a:solidFill>
                <a:srgbClr val="434343"/>
              </a:solidFill>
            </a:endParaRPr>
          </a:p>
          <a:p>
            <a:pPr indent="-393700" lvl="0" marL="457200" rtl="0" algn="l">
              <a:lnSpc>
                <a:spcPct val="115000"/>
              </a:lnSpc>
              <a:spcBef>
                <a:spcPts val="0"/>
              </a:spcBef>
              <a:spcAft>
                <a:spcPts val="0"/>
              </a:spcAft>
              <a:buClr>
                <a:srgbClr val="434343"/>
              </a:buClr>
              <a:buSzPts val="2600"/>
              <a:buChar char="●"/>
            </a:pPr>
            <a:r>
              <a:rPr lang="en" sz="2600">
                <a:solidFill>
                  <a:srgbClr val="434343"/>
                </a:solidFill>
              </a:rPr>
              <a:t>Also very helpful for testing</a:t>
            </a:r>
            <a:endParaRPr sz="2600">
              <a:solidFill>
                <a:srgbClr val="252525"/>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Webpack Concepts</a:t>
            </a:r>
            <a:endParaRPr/>
          </a:p>
        </p:txBody>
      </p:sp>
      <p:sp>
        <p:nvSpPr>
          <p:cNvPr id="861" name="Google Shape;861;p130"/>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74650" lvl="0" marL="457200" marR="0" rtl="0" algn="l">
              <a:lnSpc>
                <a:spcPct val="115000"/>
              </a:lnSpc>
              <a:spcBef>
                <a:spcPts val="0"/>
              </a:spcBef>
              <a:spcAft>
                <a:spcPts val="0"/>
              </a:spcAft>
              <a:buClr>
                <a:srgbClr val="434343"/>
              </a:buClr>
              <a:buSzPts val="2300"/>
              <a:buChar char="●"/>
            </a:pPr>
            <a:r>
              <a:rPr lang="en" sz="2300">
                <a:solidFill>
                  <a:srgbClr val="434343"/>
                </a:solidFill>
              </a:rPr>
              <a:t>There are four core concepts you need to grasp to understand how Webpack works:</a:t>
            </a:r>
            <a:endParaRPr sz="2300">
              <a:solidFill>
                <a:srgbClr val="434343"/>
              </a:solidFill>
            </a:endParaRPr>
          </a:p>
          <a:p>
            <a:pPr indent="-374650" lvl="1" marL="914400" marR="0" rtl="0" algn="l">
              <a:lnSpc>
                <a:spcPct val="115000"/>
              </a:lnSpc>
              <a:spcBef>
                <a:spcPts val="0"/>
              </a:spcBef>
              <a:spcAft>
                <a:spcPts val="0"/>
              </a:spcAft>
              <a:buClr>
                <a:srgbClr val="434343"/>
              </a:buClr>
              <a:buSzPts val="2300"/>
              <a:buChar char="○"/>
            </a:pPr>
            <a:r>
              <a:rPr b="1" lang="en" sz="2300">
                <a:solidFill>
                  <a:srgbClr val="434343"/>
                </a:solidFill>
              </a:rPr>
              <a:t>Entry</a:t>
            </a:r>
            <a:r>
              <a:rPr lang="en" sz="2300">
                <a:solidFill>
                  <a:srgbClr val="434343"/>
                </a:solidFill>
              </a:rPr>
              <a:t>: The input files to process (HTML, TS, CSS for Angular)</a:t>
            </a:r>
            <a:endParaRPr sz="2300">
              <a:solidFill>
                <a:srgbClr val="434343"/>
              </a:solidFill>
            </a:endParaRPr>
          </a:p>
          <a:p>
            <a:pPr indent="-374650" lvl="1" marL="914400" marR="0" rtl="0" algn="l">
              <a:lnSpc>
                <a:spcPct val="115000"/>
              </a:lnSpc>
              <a:spcBef>
                <a:spcPts val="0"/>
              </a:spcBef>
              <a:spcAft>
                <a:spcPts val="0"/>
              </a:spcAft>
              <a:buClr>
                <a:srgbClr val="434343"/>
              </a:buClr>
              <a:buSzPts val="2300"/>
              <a:buChar char="○"/>
            </a:pPr>
            <a:r>
              <a:rPr b="1" lang="en" sz="2300">
                <a:solidFill>
                  <a:srgbClr val="434343"/>
                </a:solidFill>
              </a:rPr>
              <a:t>Output</a:t>
            </a:r>
            <a:r>
              <a:rPr lang="en" sz="2300">
                <a:solidFill>
                  <a:srgbClr val="434343"/>
                </a:solidFill>
              </a:rPr>
              <a:t>: The end result, the built files (minified, obfuscated JS, HTML and CSS)</a:t>
            </a:r>
            <a:endParaRPr sz="2300">
              <a:solidFill>
                <a:srgbClr val="434343"/>
              </a:solidFill>
            </a:endParaRPr>
          </a:p>
          <a:p>
            <a:pPr indent="-374650" lvl="1" marL="914400" marR="0" rtl="0" algn="l">
              <a:lnSpc>
                <a:spcPct val="115000"/>
              </a:lnSpc>
              <a:spcBef>
                <a:spcPts val="0"/>
              </a:spcBef>
              <a:spcAft>
                <a:spcPts val="0"/>
              </a:spcAft>
              <a:buClr>
                <a:srgbClr val="434343"/>
              </a:buClr>
              <a:buSzPts val="2300"/>
              <a:buChar char="○"/>
            </a:pPr>
            <a:r>
              <a:rPr b="1" lang="en" sz="2300">
                <a:solidFill>
                  <a:srgbClr val="434343"/>
                </a:solidFill>
              </a:rPr>
              <a:t>Loaders</a:t>
            </a:r>
            <a:r>
              <a:rPr lang="en" sz="2300">
                <a:solidFill>
                  <a:srgbClr val="434343"/>
                </a:solidFill>
              </a:rPr>
              <a:t>: The tools that transform the entry files into the expected output</a:t>
            </a:r>
            <a:endParaRPr sz="2300">
              <a:solidFill>
                <a:srgbClr val="434343"/>
              </a:solidFill>
            </a:endParaRPr>
          </a:p>
          <a:p>
            <a:pPr indent="-374650" lvl="1" marL="914400" marR="0" rtl="0" algn="l">
              <a:lnSpc>
                <a:spcPct val="115000"/>
              </a:lnSpc>
              <a:spcBef>
                <a:spcPts val="0"/>
              </a:spcBef>
              <a:spcAft>
                <a:spcPts val="0"/>
              </a:spcAft>
              <a:buClr>
                <a:srgbClr val="434343"/>
              </a:buClr>
              <a:buSzPts val="2300"/>
              <a:buChar char="○"/>
            </a:pPr>
            <a:r>
              <a:rPr b="1" lang="en" sz="2300">
                <a:solidFill>
                  <a:srgbClr val="434343"/>
                </a:solidFill>
              </a:rPr>
              <a:t>Plugins</a:t>
            </a:r>
            <a:r>
              <a:rPr lang="en" sz="2300">
                <a:solidFill>
                  <a:srgbClr val="434343"/>
                </a:solidFill>
              </a:rPr>
              <a:t>: Similar to loaders with super powers. Change and optimize the output files.</a:t>
            </a:r>
            <a:endParaRPr sz="2300">
              <a:solidFill>
                <a:srgbClr val="434343"/>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Webpack Flow</a:t>
            </a:r>
            <a:endParaRPr/>
          </a:p>
        </p:txBody>
      </p:sp>
      <p:pic>
        <p:nvPicPr>
          <p:cNvPr id="867" name="Google Shape;867;p131"/>
          <p:cNvPicPr preferRelativeResize="0"/>
          <p:nvPr/>
        </p:nvPicPr>
        <p:blipFill>
          <a:blip r:embed="rId3">
            <a:alphaModFix/>
          </a:blip>
          <a:stretch>
            <a:fillRect/>
          </a:stretch>
        </p:blipFill>
        <p:spPr>
          <a:xfrm>
            <a:off x="227250" y="1145800"/>
            <a:ext cx="8839203" cy="361270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Webpack Loaders and Plugins examples</a:t>
            </a:r>
            <a:endParaRPr/>
          </a:p>
        </p:txBody>
      </p:sp>
      <p:pic>
        <p:nvPicPr>
          <p:cNvPr id="873" name="Google Shape;873;p132"/>
          <p:cNvPicPr preferRelativeResize="0"/>
          <p:nvPr/>
        </p:nvPicPr>
        <p:blipFill>
          <a:blip r:embed="rId3">
            <a:alphaModFix/>
          </a:blip>
          <a:stretch>
            <a:fillRect/>
          </a:stretch>
        </p:blipFill>
        <p:spPr>
          <a:xfrm>
            <a:off x="152400" y="1130800"/>
            <a:ext cx="8839201" cy="350762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Should we use Webpack directly?</a:t>
            </a:r>
            <a:endParaRPr/>
          </a:p>
        </p:txBody>
      </p:sp>
      <p:sp>
        <p:nvSpPr>
          <p:cNvPr id="879" name="Google Shape;879;p133"/>
          <p:cNvSpPr txBox="1"/>
          <p:nvPr>
            <p:ph idx="4294967295" type="body"/>
          </p:nvPr>
        </p:nvSpPr>
        <p:spPr>
          <a:xfrm>
            <a:off x="457200" y="891300"/>
            <a:ext cx="82296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 main use case to try to tweak Webpack’s config is when you need to customize your build output</a:t>
            </a:r>
            <a:endParaRPr sz="2600">
              <a:solidFill>
                <a:srgbClr val="434343"/>
              </a:solidFill>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Angular CLI used to expose its Webpack config and make it available for you with one command: </a:t>
            </a:r>
            <a:endParaRPr sz="2600">
              <a:solidFill>
                <a:srgbClr val="434343"/>
              </a:solidFill>
            </a:endParaRPr>
          </a:p>
          <a:p>
            <a:pPr indent="0" lvl="0" marL="0" marR="0" rtl="0" algn="ctr">
              <a:lnSpc>
                <a:spcPct val="115000"/>
              </a:lnSpc>
              <a:spcBef>
                <a:spcPts val="0"/>
              </a:spcBef>
              <a:spcAft>
                <a:spcPts val="0"/>
              </a:spcAft>
              <a:buNone/>
            </a:pPr>
            <a:r>
              <a:rPr b="1" lang="en" sz="2600">
                <a:solidFill>
                  <a:srgbClr val="434343"/>
                </a:solidFill>
                <a:latin typeface="Courier New"/>
                <a:ea typeface="Courier New"/>
                <a:cs typeface="Courier New"/>
                <a:sym typeface="Courier New"/>
              </a:rPr>
              <a:t>ng eject</a:t>
            </a:r>
            <a:endParaRPr b="1" sz="2600">
              <a:solidFill>
                <a:srgbClr val="434343"/>
              </a:solidFill>
              <a:latin typeface="Courier New"/>
              <a:ea typeface="Courier New"/>
              <a:cs typeface="Courier New"/>
              <a:sym typeface="Courier New"/>
            </a:endParaRPr>
          </a:p>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This is usually not advisable though, as you’re then stuck with one version of Angular CLI: You cannot get any updates anymore. </a:t>
            </a:r>
            <a:endParaRPr sz="2600">
              <a:solidFill>
                <a:srgbClr val="434343"/>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Should we use Webpack directly?</a:t>
            </a:r>
            <a:endParaRPr/>
          </a:p>
        </p:txBody>
      </p:sp>
      <p:sp>
        <p:nvSpPr>
          <p:cNvPr id="885" name="Google Shape;885;p134"/>
          <p:cNvSpPr txBox="1"/>
          <p:nvPr>
            <p:ph idx="4294967295" type="body"/>
          </p:nvPr>
        </p:nvSpPr>
        <p:spPr>
          <a:xfrm>
            <a:off x="457200" y="891300"/>
            <a:ext cx="8229600" cy="4034400"/>
          </a:xfrm>
          <a:prstGeom prst="rect">
            <a:avLst/>
          </a:prstGeom>
          <a:solidFill>
            <a:srgbClr val="FFFFFF"/>
          </a:solidFill>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As a result, it is both easier and safer to create custom pre-build or post-build hooks with NPM in </a:t>
            </a:r>
            <a:r>
              <a:rPr b="1" lang="en" sz="2600">
                <a:solidFill>
                  <a:srgbClr val="434343"/>
                </a:solidFill>
              </a:rPr>
              <a:t>package.json </a:t>
            </a:r>
            <a:r>
              <a:rPr lang="en" sz="2600">
                <a:solidFill>
                  <a:srgbClr val="434343"/>
                </a:solidFill>
              </a:rPr>
              <a:t>whenever we need some customization:</a:t>
            </a:r>
            <a:endParaRPr sz="2600">
              <a:solidFill>
                <a:srgbClr val="434343"/>
              </a:solidFill>
            </a:endParaRPr>
          </a:p>
          <a:p>
            <a:pPr indent="0" lvl="0" marL="1828800" rtl="0" algn="l">
              <a:lnSpc>
                <a:spcPct val="100000"/>
              </a:lnSpc>
              <a:spcBef>
                <a:spcPts val="600"/>
              </a:spcBef>
              <a:spcAft>
                <a:spcPts val="0"/>
              </a:spcAft>
              <a:buClr>
                <a:srgbClr val="000000"/>
              </a:buClr>
              <a:buSzPts val="1100"/>
              <a:buFont typeface="Arial"/>
              <a:buNone/>
            </a:pPr>
            <a:r>
              <a:rPr b="1" lang="en" sz="1600">
                <a:solidFill>
                  <a:srgbClr val="660E7A"/>
                </a:solidFill>
                <a:highlight>
                  <a:schemeClr val="lt1"/>
                </a:highlight>
                <a:latin typeface="Courier New"/>
                <a:ea typeface="Courier New"/>
                <a:cs typeface="Courier New"/>
                <a:sym typeface="Courier New"/>
              </a:rPr>
              <a:t>"scripts"</a:t>
            </a:r>
            <a:r>
              <a:rPr lang="en" sz="1600">
                <a:solidFill>
                  <a:srgbClr val="000000"/>
                </a:solidFill>
                <a:highlight>
                  <a:schemeClr val="lt1"/>
                </a:highlight>
                <a:latin typeface="Courier New"/>
                <a:ea typeface="Courier New"/>
                <a:cs typeface="Courier New"/>
                <a:sym typeface="Courier New"/>
              </a:rPr>
              <a:t>: {</a:t>
            </a:r>
            <a:endParaRPr sz="16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lang="en" sz="1600">
                <a:solidFill>
                  <a:srgbClr val="000000"/>
                </a:solidFill>
                <a:highlight>
                  <a:schemeClr val="lt1"/>
                </a:highlight>
                <a:latin typeface="Courier New"/>
                <a:ea typeface="Courier New"/>
                <a:cs typeface="Courier New"/>
                <a:sym typeface="Courier New"/>
              </a:rPr>
              <a:t> </a:t>
            </a:r>
            <a:r>
              <a:rPr b="1" lang="en" sz="1600">
                <a:solidFill>
                  <a:srgbClr val="660E7A"/>
                </a:solidFill>
                <a:highlight>
                  <a:schemeClr val="lt1"/>
                </a:highlight>
                <a:latin typeface="Courier New"/>
                <a:ea typeface="Courier New"/>
                <a:cs typeface="Courier New"/>
                <a:sym typeface="Courier New"/>
              </a:rPr>
              <a:t>"ng"</a:t>
            </a:r>
            <a:r>
              <a:rPr lang="en" sz="1600">
                <a:solidFill>
                  <a:srgbClr val="000000"/>
                </a:solidFill>
                <a:highlight>
                  <a:schemeClr val="lt1"/>
                </a:highlight>
                <a:latin typeface="Courier New"/>
                <a:ea typeface="Courier New"/>
                <a:cs typeface="Courier New"/>
                <a:sym typeface="Courier New"/>
              </a:rPr>
              <a:t>: </a:t>
            </a:r>
            <a:r>
              <a:rPr b="1" lang="en" sz="1600">
                <a:solidFill>
                  <a:srgbClr val="008000"/>
                </a:solidFill>
                <a:highlight>
                  <a:schemeClr val="lt1"/>
                </a:highlight>
                <a:latin typeface="Courier New"/>
                <a:ea typeface="Courier New"/>
                <a:cs typeface="Courier New"/>
                <a:sym typeface="Courier New"/>
              </a:rPr>
              <a:t>"ng"</a:t>
            </a:r>
            <a:r>
              <a:rPr lang="en" sz="1600">
                <a:solidFill>
                  <a:srgbClr val="000000"/>
                </a:solidFill>
                <a:highlight>
                  <a:schemeClr val="lt1"/>
                </a:highlight>
                <a:latin typeface="Courier New"/>
                <a:ea typeface="Courier New"/>
                <a:cs typeface="Courier New"/>
                <a:sym typeface="Courier New"/>
              </a:rPr>
              <a:t>,</a:t>
            </a:r>
            <a:endParaRPr sz="16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lang="en" sz="1600">
                <a:solidFill>
                  <a:srgbClr val="000000"/>
                </a:solidFill>
                <a:highlight>
                  <a:schemeClr val="lt1"/>
                </a:highlight>
                <a:latin typeface="Courier New"/>
                <a:ea typeface="Courier New"/>
                <a:cs typeface="Courier New"/>
                <a:sym typeface="Courier New"/>
              </a:rPr>
              <a:t> </a:t>
            </a:r>
            <a:r>
              <a:rPr b="1" lang="en" sz="1600">
                <a:solidFill>
                  <a:srgbClr val="660E7A"/>
                </a:solidFill>
                <a:highlight>
                  <a:schemeClr val="lt1"/>
                </a:highlight>
                <a:latin typeface="Courier New"/>
                <a:ea typeface="Courier New"/>
                <a:cs typeface="Courier New"/>
                <a:sym typeface="Courier New"/>
              </a:rPr>
              <a:t>"start"</a:t>
            </a:r>
            <a:r>
              <a:rPr lang="en" sz="1600">
                <a:solidFill>
                  <a:srgbClr val="000000"/>
                </a:solidFill>
                <a:highlight>
                  <a:schemeClr val="lt1"/>
                </a:highlight>
                <a:latin typeface="Courier New"/>
                <a:ea typeface="Courier New"/>
                <a:cs typeface="Courier New"/>
                <a:sym typeface="Courier New"/>
              </a:rPr>
              <a:t>: </a:t>
            </a:r>
            <a:r>
              <a:rPr b="1" lang="en" sz="1600">
                <a:solidFill>
                  <a:srgbClr val="008000"/>
                </a:solidFill>
                <a:highlight>
                  <a:schemeClr val="lt1"/>
                </a:highlight>
                <a:latin typeface="Courier New"/>
                <a:ea typeface="Courier New"/>
                <a:cs typeface="Courier New"/>
                <a:sym typeface="Courier New"/>
              </a:rPr>
              <a:t>"ng serve"</a:t>
            </a:r>
            <a:r>
              <a:rPr lang="en" sz="1600">
                <a:solidFill>
                  <a:srgbClr val="000000"/>
                </a:solidFill>
                <a:highlight>
                  <a:schemeClr val="lt1"/>
                </a:highlight>
                <a:latin typeface="Courier New"/>
                <a:ea typeface="Courier New"/>
                <a:cs typeface="Courier New"/>
                <a:sym typeface="Courier New"/>
              </a:rPr>
              <a:t>,</a:t>
            </a:r>
            <a:endParaRPr sz="16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lang="en" sz="1600">
                <a:solidFill>
                  <a:srgbClr val="000000"/>
                </a:solidFill>
                <a:highlight>
                  <a:schemeClr val="lt1"/>
                </a:highlight>
                <a:latin typeface="Courier New"/>
                <a:ea typeface="Courier New"/>
                <a:cs typeface="Courier New"/>
                <a:sym typeface="Courier New"/>
              </a:rPr>
              <a:t> </a:t>
            </a:r>
            <a:r>
              <a:rPr b="1" lang="en" sz="1600">
                <a:solidFill>
                  <a:srgbClr val="660E7A"/>
                </a:solidFill>
                <a:highlight>
                  <a:srgbClr val="FFD966"/>
                </a:highlight>
                <a:latin typeface="Courier New"/>
                <a:ea typeface="Courier New"/>
                <a:cs typeface="Courier New"/>
                <a:sym typeface="Courier New"/>
              </a:rPr>
              <a:t>"prebuild"</a:t>
            </a:r>
            <a:r>
              <a:rPr lang="en" sz="1600">
                <a:solidFill>
                  <a:srgbClr val="000000"/>
                </a:solidFill>
                <a:highlight>
                  <a:srgbClr val="FFD966"/>
                </a:highlight>
                <a:latin typeface="Courier New"/>
                <a:ea typeface="Courier New"/>
                <a:cs typeface="Courier New"/>
                <a:sym typeface="Courier New"/>
              </a:rPr>
              <a:t>: </a:t>
            </a:r>
            <a:r>
              <a:rPr b="1" lang="en" sz="1600">
                <a:solidFill>
                  <a:srgbClr val="008000"/>
                </a:solidFill>
                <a:highlight>
                  <a:srgbClr val="FFD966"/>
                </a:highlight>
                <a:latin typeface="Courier New"/>
                <a:ea typeface="Courier New"/>
                <a:cs typeface="Courier New"/>
                <a:sym typeface="Courier New"/>
              </a:rPr>
              <a:t>"... do something custom"</a:t>
            </a:r>
            <a:r>
              <a:rPr lang="en" sz="1600">
                <a:solidFill>
                  <a:srgbClr val="000000"/>
                </a:solidFill>
                <a:highlight>
                  <a:srgbClr val="FFD966"/>
                </a:highlight>
                <a:latin typeface="Courier New"/>
                <a:ea typeface="Courier New"/>
                <a:cs typeface="Courier New"/>
                <a:sym typeface="Courier New"/>
              </a:rPr>
              <a:t>,</a:t>
            </a:r>
            <a:endParaRPr sz="1600">
              <a:solidFill>
                <a:srgbClr val="000000"/>
              </a:solidFill>
              <a:highlight>
                <a:srgbClr val="FFD966"/>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lang="en" sz="1600">
                <a:solidFill>
                  <a:srgbClr val="000000"/>
                </a:solidFill>
                <a:highlight>
                  <a:schemeClr val="lt1"/>
                </a:highlight>
                <a:latin typeface="Courier New"/>
                <a:ea typeface="Courier New"/>
                <a:cs typeface="Courier New"/>
                <a:sym typeface="Courier New"/>
              </a:rPr>
              <a:t> </a:t>
            </a:r>
            <a:r>
              <a:rPr b="1" lang="en" sz="1600">
                <a:solidFill>
                  <a:srgbClr val="660E7A"/>
                </a:solidFill>
                <a:highlight>
                  <a:schemeClr val="lt1"/>
                </a:highlight>
                <a:latin typeface="Courier New"/>
                <a:ea typeface="Courier New"/>
                <a:cs typeface="Courier New"/>
                <a:sym typeface="Courier New"/>
              </a:rPr>
              <a:t>"build"</a:t>
            </a:r>
            <a:r>
              <a:rPr lang="en" sz="1600">
                <a:solidFill>
                  <a:srgbClr val="000000"/>
                </a:solidFill>
                <a:highlight>
                  <a:schemeClr val="lt1"/>
                </a:highlight>
                <a:latin typeface="Courier New"/>
                <a:ea typeface="Courier New"/>
                <a:cs typeface="Courier New"/>
                <a:sym typeface="Courier New"/>
              </a:rPr>
              <a:t>: </a:t>
            </a:r>
            <a:r>
              <a:rPr b="1" lang="en" sz="1600">
                <a:solidFill>
                  <a:srgbClr val="008000"/>
                </a:solidFill>
                <a:highlight>
                  <a:schemeClr val="lt1"/>
                </a:highlight>
                <a:latin typeface="Courier New"/>
                <a:ea typeface="Courier New"/>
                <a:cs typeface="Courier New"/>
                <a:sym typeface="Courier New"/>
              </a:rPr>
              <a:t>"ng build"</a:t>
            </a:r>
            <a:r>
              <a:rPr lang="en" sz="1600">
                <a:solidFill>
                  <a:srgbClr val="000000"/>
                </a:solidFill>
                <a:highlight>
                  <a:schemeClr val="lt1"/>
                </a:highlight>
                <a:latin typeface="Courier New"/>
                <a:ea typeface="Courier New"/>
                <a:cs typeface="Courier New"/>
                <a:sym typeface="Courier New"/>
              </a:rPr>
              <a:t>,</a:t>
            </a:r>
            <a:endParaRPr sz="1600">
              <a:solidFill>
                <a:srgbClr val="000000"/>
              </a:solidFill>
              <a:highlight>
                <a:schemeClr val="lt1"/>
              </a:highlight>
              <a:latin typeface="Courier New"/>
              <a:ea typeface="Courier New"/>
              <a:cs typeface="Courier New"/>
              <a:sym typeface="Courier New"/>
            </a:endParaRPr>
          </a:p>
          <a:p>
            <a:pPr indent="0" lvl="0" marL="1828800" rtl="0" algn="l">
              <a:lnSpc>
                <a:spcPct val="100000"/>
              </a:lnSpc>
              <a:spcBef>
                <a:spcPts val="600"/>
              </a:spcBef>
              <a:spcAft>
                <a:spcPts val="0"/>
              </a:spcAft>
              <a:buClr>
                <a:srgbClr val="000000"/>
              </a:buClr>
              <a:buSzPts val="1100"/>
              <a:buFont typeface="Arial"/>
              <a:buNone/>
            </a:pPr>
            <a:r>
              <a:rPr lang="en" sz="1600">
                <a:solidFill>
                  <a:srgbClr val="000000"/>
                </a:solidFill>
                <a:highlight>
                  <a:schemeClr val="lt1"/>
                </a:highlight>
                <a:latin typeface="Courier New"/>
                <a:ea typeface="Courier New"/>
                <a:cs typeface="Courier New"/>
                <a:sym typeface="Courier New"/>
              </a:rPr>
              <a:t> </a:t>
            </a:r>
            <a:r>
              <a:rPr b="1" lang="en" sz="1600">
                <a:solidFill>
                  <a:srgbClr val="660E7A"/>
                </a:solidFill>
                <a:highlight>
                  <a:srgbClr val="FFD966"/>
                </a:highlight>
                <a:latin typeface="Courier New"/>
                <a:ea typeface="Courier New"/>
                <a:cs typeface="Courier New"/>
                <a:sym typeface="Courier New"/>
              </a:rPr>
              <a:t>"postbuild"</a:t>
            </a:r>
            <a:r>
              <a:rPr lang="en" sz="1600">
                <a:solidFill>
                  <a:srgbClr val="000000"/>
                </a:solidFill>
                <a:highlight>
                  <a:srgbClr val="FFD966"/>
                </a:highlight>
                <a:latin typeface="Courier New"/>
                <a:ea typeface="Courier New"/>
                <a:cs typeface="Courier New"/>
                <a:sym typeface="Courier New"/>
              </a:rPr>
              <a:t>: </a:t>
            </a:r>
            <a:r>
              <a:rPr b="1" lang="en" sz="1600">
                <a:solidFill>
                  <a:srgbClr val="008000"/>
                </a:solidFill>
                <a:highlight>
                  <a:srgbClr val="FFD966"/>
                </a:highlight>
                <a:latin typeface="Courier New"/>
                <a:ea typeface="Courier New"/>
                <a:cs typeface="Courier New"/>
                <a:sym typeface="Courier New"/>
              </a:rPr>
              <a:t>"... do something custom..."</a:t>
            </a:r>
            <a:r>
              <a:rPr lang="en" sz="1600">
                <a:solidFill>
                  <a:srgbClr val="000000"/>
                </a:solidFill>
                <a:highlight>
                  <a:schemeClr val="lt1"/>
                </a:highlight>
                <a:latin typeface="Courier New"/>
                <a:ea typeface="Courier New"/>
                <a:cs typeface="Courier New"/>
                <a:sym typeface="Courier New"/>
              </a:rPr>
              <a:t>,</a:t>
            </a:r>
            <a:endParaRPr sz="2600">
              <a:solidFill>
                <a:srgbClr val="434343"/>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8BD2"/>
        </a:solidFill>
      </p:bgPr>
    </p:bg>
    <p:spTree>
      <p:nvGrpSpPr>
        <p:cNvPr id="889" name="Shape 889"/>
        <p:cNvGrpSpPr/>
        <p:nvPr/>
      </p:nvGrpSpPr>
      <p:grpSpPr>
        <a:xfrm>
          <a:off x="0" y="0"/>
          <a:ext cx="0" cy="0"/>
          <a:chOff x="0" y="0"/>
          <a:chExt cx="0" cy="0"/>
        </a:xfrm>
      </p:grpSpPr>
      <p:sp>
        <p:nvSpPr>
          <p:cNvPr id="890" name="Google Shape;890;p135"/>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891" name="Google Shape;891;p135"/>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892" name="Google Shape;892;p135"/>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893" name="Google Shape;893;p135"/>
          <p:cNvSpPr txBox="1"/>
          <p:nvPr>
            <p:ph type="ctrTitle"/>
          </p:nvPr>
        </p:nvSpPr>
        <p:spPr>
          <a:xfrm>
            <a:off x="285575" y="1105550"/>
            <a:ext cx="8222100" cy="221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Chapter 8: </a:t>
            </a:r>
            <a:endParaRPr/>
          </a:p>
          <a:p>
            <a:pPr indent="0" lvl="0" marL="0" rtl="0" algn="l">
              <a:spcBef>
                <a:spcPts val="0"/>
              </a:spcBef>
              <a:spcAft>
                <a:spcPts val="0"/>
              </a:spcAft>
              <a:buClr>
                <a:srgbClr val="000000"/>
              </a:buClr>
              <a:buSzPts val="1100"/>
              <a:buFont typeface="Arial"/>
              <a:buNone/>
            </a:pPr>
            <a:r>
              <a:rPr lang="en"/>
              <a:t>RxJs Observables - Part 1</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 Observables from RxJs</a:t>
            </a:r>
            <a:endParaRPr sz="2400"/>
          </a:p>
        </p:txBody>
      </p:sp>
      <p:sp>
        <p:nvSpPr>
          <p:cNvPr id="899" name="Google Shape;899;p136"/>
          <p:cNvSpPr txBox="1"/>
          <p:nvPr>
            <p:ph idx="4294967295" type="body"/>
          </p:nvPr>
        </p:nvSpPr>
        <p:spPr>
          <a:xfrm>
            <a:off x="576100" y="693725"/>
            <a:ext cx="8229600" cy="4392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Char char="●"/>
            </a:pPr>
            <a:r>
              <a:rPr b="1" lang="en" sz="2000">
                <a:solidFill>
                  <a:srgbClr val="434343"/>
                </a:solidFill>
              </a:rPr>
              <a:t>RxJs </a:t>
            </a:r>
            <a:r>
              <a:rPr lang="en" sz="2000">
                <a:solidFill>
                  <a:srgbClr val="434343"/>
                </a:solidFill>
              </a:rPr>
              <a:t>is a powerful library that makes it easier to apply reactive programming concepts using </a:t>
            </a:r>
            <a:r>
              <a:rPr b="1" lang="en" sz="2000">
                <a:solidFill>
                  <a:srgbClr val="434343"/>
                </a:solidFill>
              </a:rPr>
              <a:t>Observables</a:t>
            </a:r>
            <a:r>
              <a:rPr lang="en" sz="2000">
                <a:solidFill>
                  <a:srgbClr val="434343"/>
                </a:solidFill>
              </a:rPr>
              <a:t>.</a:t>
            </a:r>
            <a:endParaRPr b="1" sz="2000">
              <a:solidFill>
                <a:srgbClr val="434343"/>
              </a:solidFill>
              <a:latin typeface="Consolas"/>
              <a:ea typeface="Consolas"/>
              <a:cs typeface="Consolas"/>
              <a:sym typeface="Consolas"/>
            </a:endParaRPr>
          </a:p>
          <a:p>
            <a:pPr indent="-355600" lvl="0" marL="457200" rtl="0" algn="l">
              <a:spcBef>
                <a:spcPts val="1000"/>
              </a:spcBef>
              <a:spcAft>
                <a:spcPts val="0"/>
              </a:spcAft>
              <a:buClr>
                <a:srgbClr val="434343"/>
              </a:buClr>
              <a:buSzPts val="2000"/>
              <a:buChar char="●"/>
            </a:pPr>
            <a:r>
              <a:rPr b="1" lang="en" sz="2000">
                <a:solidFill>
                  <a:srgbClr val="434343"/>
                </a:solidFill>
                <a:latin typeface="Consolas"/>
                <a:ea typeface="Consolas"/>
                <a:cs typeface="Consolas"/>
                <a:sym typeface="Consolas"/>
              </a:rPr>
              <a:t>Observables</a:t>
            </a:r>
            <a:r>
              <a:rPr lang="en" sz="2000">
                <a:solidFill>
                  <a:srgbClr val="434343"/>
                </a:solidFill>
              </a:rPr>
              <a:t> provide support for passing messages between publishers and subscribers in your application. They offer significant benefits for asynchronous programming and handling multiple values.</a:t>
            </a:r>
            <a:endParaRPr sz="2000">
              <a:solidFill>
                <a:srgbClr val="434343"/>
              </a:solidFill>
            </a:endParaRPr>
          </a:p>
          <a:p>
            <a:pPr indent="0" lvl="0" marL="0" rtl="0" algn="l">
              <a:spcBef>
                <a:spcPts val="1000"/>
              </a:spcBef>
              <a:spcAft>
                <a:spcPts val="1600"/>
              </a:spcAft>
              <a:buNone/>
            </a:pPr>
            <a:r>
              <a:t/>
            </a:r>
            <a:endParaRPr sz="1400"/>
          </a:p>
        </p:txBody>
      </p:sp>
      <p:sp>
        <p:nvSpPr>
          <p:cNvPr id="900" name="Google Shape;900;p136"/>
          <p:cNvSpPr/>
          <p:nvPr/>
        </p:nvSpPr>
        <p:spPr>
          <a:xfrm>
            <a:off x="1987950" y="3733200"/>
            <a:ext cx="1518600" cy="652800"/>
          </a:xfrm>
          <a:prstGeom prst="roundRect">
            <a:avLst>
              <a:gd fmla="val 16667" name="adj"/>
            </a:avLst>
          </a:prstGeom>
          <a:solidFill>
            <a:srgbClr val="93C47D"/>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Publisher</a:t>
            </a:r>
            <a:endParaRPr b="1"/>
          </a:p>
          <a:p>
            <a:pPr indent="0" lvl="0" marL="0" rtl="0" algn="l">
              <a:spcBef>
                <a:spcPts val="0"/>
              </a:spcBef>
              <a:spcAft>
                <a:spcPts val="0"/>
              </a:spcAft>
              <a:buNone/>
            </a:pPr>
            <a:r>
              <a:rPr lang="en"/>
              <a:t>(service)</a:t>
            </a:r>
            <a:endParaRPr/>
          </a:p>
        </p:txBody>
      </p:sp>
      <p:sp>
        <p:nvSpPr>
          <p:cNvPr id="901" name="Google Shape;901;p136"/>
          <p:cNvSpPr/>
          <p:nvPr/>
        </p:nvSpPr>
        <p:spPr>
          <a:xfrm>
            <a:off x="5427550" y="4287525"/>
            <a:ext cx="1889400" cy="795300"/>
          </a:xfrm>
          <a:prstGeom prst="roundRect">
            <a:avLst>
              <a:gd fmla="val 16667" name="adj"/>
            </a:avLst>
          </a:prstGeom>
          <a:solidFill>
            <a:srgbClr val="6D9EEB"/>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Subscriber #2</a:t>
            </a:r>
            <a:endParaRPr b="1"/>
          </a:p>
          <a:p>
            <a:pPr indent="0" lvl="0" marL="0" rtl="0" algn="l">
              <a:spcBef>
                <a:spcPts val="0"/>
              </a:spcBef>
              <a:spcAft>
                <a:spcPts val="0"/>
              </a:spcAft>
              <a:buClr>
                <a:srgbClr val="000000"/>
              </a:buClr>
              <a:buSzPts val="1100"/>
              <a:buFont typeface="Arial"/>
              <a:buNone/>
            </a:pPr>
            <a:r>
              <a:rPr lang="en"/>
              <a:t>(component or service)</a:t>
            </a:r>
            <a:endParaRPr b="1"/>
          </a:p>
        </p:txBody>
      </p:sp>
      <p:sp>
        <p:nvSpPr>
          <p:cNvPr id="902" name="Google Shape;902;p136"/>
          <p:cNvSpPr/>
          <p:nvPr/>
        </p:nvSpPr>
        <p:spPr>
          <a:xfrm>
            <a:off x="5453875" y="3180422"/>
            <a:ext cx="1889400" cy="747300"/>
          </a:xfrm>
          <a:prstGeom prst="roundRect">
            <a:avLst>
              <a:gd fmla="val 16667" name="adj"/>
            </a:avLst>
          </a:prstGeom>
          <a:solidFill>
            <a:srgbClr val="6D9EEB"/>
          </a:solidFill>
          <a:ln cap="flat" cmpd="sng" w="9525">
            <a:solidFill>
              <a:srgbClr val="5153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Subscriber #1</a:t>
            </a:r>
            <a:endParaRPr b="1"/>
          </a:p>
          <a:p>
            <a:pPr indent="0" lvl="0" marL="0" rtl="0" algn="l">
              <a:spcBef>
                <a:spcPts val="0"/>
              </a:spcBef>
              <a:spcAft>
                <a:spcPts val="0"/>
              </a:spcAft>
              <a:buNone/>
            </a:pPr>
            <a:r>
              <a:rPr lang="en"/>
              <a:t>(component or service)</a:t>
            </a:r>
            <a:endParaRPr/>
          </a:p>
        </p:txBody>
      </p:sp>
      <p:cxnSp>
        <p:nvCxnSpPr>
          <p:cNvPr id="903" name="Google Shape;903;p136"/>
          <p:cNvCxnSpPr>
            <a:stCxn id="902" idx="1"/>
            <a:endCxn id="900" idx="3"/>
          </p:cNvCxnSpPr>
          <p:nvPr/>
        </p:nvCxnSpPr>
        <p:spPr>
          <a:xfrm flipH="1">
            <a:off x="3506575" y="3554072"/>
            <a:ext cx="1947300" cy="505500"/>
          </a:xfrm>
          <a:prstGeom prst="straightConnector1">
            <a:avLst/>
          </a:prstGeom>
          <a:noFill/>
          <a:ln cap="flat" cmpd="sng" w="9525">
            <a:solidFill>
              <a:schemeClr val="dk2"/>
            </a:solidFill>
            <a:prstDash val="solid"/>
            <a:round/>
            <a:headEnd len="med" w="med" type="none"/>
            <a:tailEnd len="med" w="med" type="triangle"/>
          </a:ln>
        </p:spPr>
      </p:cxnSp>
      <p:cxnSp>
        <p:nvCxnSpPr>
          <p:cNvPr id="904" name="Google Shape;904;p136"/>
          <p:cNvCxnSpPr>
            <a:stCxn id="901" idx="1"/>
            <a:endCxn id="900" idx="3"/>
          </p:cNvCxnSpPr>
          <p:nvPr/>
        </p:nvCxnSpPr>
        <p:spPr>
          <a:xfrm rot="10800000">
            <a:off x="3506650" y="4059675"/>
            <a:ext cx="1920900" cy="625500"/>
          </a:xfrm>
          <a:prstGeom prst="straightConnector1">
            <a:avLst/>
          </a:prstGeom>
          <a:noFill/>
          <a:ln cap="flat" cmpd="sng" w="9525">
            <a:solidFill>
              <a:schemeClr val="dk2"/>
            </a:solidFill>
            <a:prstDash val="solid"/>
            <a:round/>
            <a:headEnd len="med" w="med" type="none"/>
            <a:tailEnd len="med" w="med" type="triangle"/>
          </a:ln>
        </p:spPr>
      </p:cxnSp>
      <p:sp>
        <p:nvSpPr>
          <p:cNvPr id="905" name="Google Shape;905;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6" name="Google Shape;906;p136"/>
          <p:cNvPicPr preferRelativeResize="0"/>
          <p:nvPr/>
        </p:nvPicPr>
        <p:blipFill rotWithShape="1">
          <a:blip r:embed="rId3">
            <a:alphaModFix/>
          </a:blip>
          <a:srcRect b="14440" l="0" r="0" t="19198"/>
          <a:stretch/>
        </p:blipFill>
        <p:spPr>
          <a:xfrm>
            <a:off x="1581350" y="2765175"/>
            <a:ext cx="6219101" cy="23214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 Observables from RxJs - reactivex.io</a:t>
            </a:r>
            <a:endParaRPr sz="2400"/>
          </a:p>
        </p:txBody>
      </p:sp>
      <p:sp>
        <p:nvSpPr>
          <p:cNvPr id="912" name="Google Shape;912;p137"/>
          <p:cNvSpPr txBox="1"/>
          <p:nvPr>
            <p:ph idx="4294967295" type="body"/>
          </p:nvPr>
        </p:nvSpPr>
        <p:spPr>
          <a:xfrm>
            <a:off x="576100" y="917850"/>
            <a:ext cx="8229600" cy="416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Char char="●"/>
            </a:pPr>
            <a:r>
              <a:rPr b="1" lang="en" sz="2000">
                <a:solidFill>
                  <a:srgbClr val="434343"/>
                </a:solidFill>
                <a:latin typeface="Consolas"/>
                <a:ea typeface="Consolas"/>
                <a:cs typeface="Consolas"/>
                <a:sym typeface="Consolas"/>
              </a:rPr>
              <a:t>Observables</a:t>
            </a:r>
            <a:r>
              <a:rPr lang="en" sz="2000">
                <a:solidFill>
                  <a:srgbClr val="434343"/>
                </a:solidFill>
              </a:rPr>
              <a:t> implement the observer design pattern.</a:t>
            </a:r>
            <a:endParaRPr sz="2000">
              <a:solidFill>
                <a:srgbClr val="434343"/>
              </a:solidFill>
            </a:endParaRPr>
          </a:p>
          <a:p>
            <a:pPr indent="-355600" lvl="0" marL="457200" rtl="0" algn="l">
              <a:spcBef>
                <a:spcPts val="1000"/>
              </a:spcBef>
              <a:spcAft>
                <a:spcPts val="0"/>
              </a:spcAft>
              <a:buClr>
                <a:srgbClr val="434343"/>
              </a:buClr>
              <a:buSzPts val="2000"/>
              <a:buChar char="●"/>
            </a:pPr>
            <a:r>
              <a:rPr lang="en" sz="2000">
                <a:solidFill>
                  <a:srgbClr val="434343"/>
                </a:solidFill>
              </a:rPr>
              <a:t>The official website is </a:t>
            </a:r>
            <a:r>
              <a:rPr lang="en" sz="2000" u="sng">
                <a:solidFill>
                  <a:schemeClr val="hlink"/>
                </a:solidFill>
                <a:hlinkClick r:id="rId3"/>
              </a:rPr>
              <a:t>http://reactivex.io</a:t>
            </a:r>
            <a:r>
              <a:rPr lang="en" sz="2000">
                <a:solidFill>
                  <a:srgbClr val="434343"/>
                </a:solidFill>
              </a:rPr>
              <a:t>. It shows that ReactiveX has implementations for multiple languages. </a:t>
            </a:r>
            <a:endParaRPr sz="2000">
              <a:solidFill>
                <a:srgbClr val="434343"/>
              </a:solidFill>
            </a:endParaRPr>
          </a:p>
          <a:p>
            <a:pPr indent="-355600" lvl="0" marL="457200" rtl="0" algn="l">
              <a:spcBef>
                <a:spcPts val="1000"/>
              </a:spcBef>
              <a:spcAft>
                <a:spcPts val="0"/>
              </a:spcAft>
              <a:buClr>
                <a:srgbClr val="434343"/>
              </a:buClr>
              <a:buSzPts val="2000"/>
              <a:buChar char="●"/>
            </a:pPr>
            <a:r>
              <a:rPr lang="en" sz="2000">
                <a:solidFill>
                  <a:srgbClr val="434343"/>
                </a:solidFill>
              </a:rPr>
              <a:t>In our case, we’re using RxJS (</a:t>
            </a:r>
            <a:r>
              <a:rPr b="1" lang="en" sz="2000">
                <a:solidFill>
                  <a:srgbClr val="434343"/>
                </a:solidFill>
              </a:rPr>
              <a:t>R</a:t>
            </a:r>
            <a:r>
              <a:rPr lang="en" sz="2000">
                <a:solidFill>
                  <a:srgbClr val="434343"/>
                </a:solidFill>
              </a:rPr>
              <a:t>eactive</a:t>
            </a:r>
            <a:r>
              <a:rPr b="1" lang="en" sz="2000">
                <a:solidFill>
                  <a:srgbClr val="434343"/>
                </a:solidFill>
              </a:rPr>
              <a:t>X</a:t>
            </a:r>
            <a:r>
              <a:rPr lang="en" sz="2000">
                <a:solidFill>
                  <a:srgbClr val="434343"/>
                </a:solidFill>
              </a:rPr>
              <a:t> for </a:t>
            </a:r>
            <a:r>
              <a:rPr b="1" lang="en" sz="2000">
                <a:solidFill>
                  <a:srgbClr val="434343"/>
                </a:solidFill>
              </a:rPr>
              <a:t>J</a:t>
            </a:r>
            <a:r>
              <a:rPr lang="en" sz="2000">
                <a:solidFill>
                  <a:srgbClr val="434343"/>
                </a:solidFill>
              </a:rPr>
              <a:t>ava</a:t>
            </a:r>
            <a:r>
              <a:rPr b="1" lang="en" sz="2000">
                <a:solidFill>
                  <a:srgbClr val="434343"/>
                </a:solidFill>
              </a:rPr>
              <a:t>S</a:t>
            </a:r>
            <a:r>
              <a:rPr lang="en" sz="2000">
                <a:solidFill>
                  <a:srgbClr val="434343"/>
                </a:solidFill>
              </a:rPr>
              <a:t>cript)</a:t>
            </a:r>
            <a:endParaRPr sz="2000">
              <a:solidFill>
                <a:srgbClr val="434343"/>
              </a:solidFill>
            </a:endParaRPr>
          </a:p>
          <a:p>
            <a:pPr indent="0" lvl="0" marL="0" rtl="0" algn="l">
              <a:spcBef>
                <a:spcPts val="1600"/>
              </a:spcBef>
              <a:spcAft>
                <a:spcPts val="1600"/>
              </a:spcAft>
              <a:buNone/>
            </a:pPr>
            <a:r>
              <a:t/>
            </a:r>
            <a:endParaRPr sz="1400"/>
          </a:p>
        </p:txBody>
      </p:sp>
      <p:pic>
        <p:nvPicPr>
          <p:cNvPr id="913" name="Google Shape;913;p137"/>
          <p:cNvPicPr preferRelativeResize="0"/>
          <p:nvPr/>
        </p:nvPicPr>
        <p:blipFill>
          <a:blip r:embed="rId4">
            <a:alphaModFix/>
          </a:blip>
          <a:stretch>
            <a:fillRect/>
          </a:stretch>
        </p:blipFill>
        <p:spPr>
          <a:xfrm>
            <a:off x="2846875" y="2732596"/>
            <a:ext cx="3688050" cy="22949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 Examples of use cases for Observables</a:t>
            </a:r>
            <a:endParaRPr sz="2400"/>
          </a:p>
        </p:txBody>
      </p:sp>
      <p:sp>
        <p:nvSpPr>
          <p:cNvPr id="919" name="Google Shape;919;p138"/>
          <p:cNvSpPr txBox="1"/>
          <p:nvPr>
            <p:ph idx="4294967295" type="body"/>
          </p:nvPr>
        </p:nvSpPr>
        <p:spPr>
          <a:xfrm>
            <a:off x="576100" y="917850"/>
            <a:ext cx="8229600" cy="416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Char char="●"/>
            </a:pPr>
            <a:r>
              <a:rPr lang="en" sz="2000">
                <a:solidFill>
                  <a:srgbClr val="434343"/>
                </a:solidFill>
              </a:rPr>
              <a:t>In the Angular framework, </a:t>
            </a:r>
            <a:r>
              <a:rPr b="1" lang="en" sz="2000">
                <a:solidFill>
                  <a:srgbClr val="434343"/>
                </a:solidFill>
                <a:latin typeface="Consolas"/>
                <a:ea typeface="Consolas"/>
                <a:cs typeface="Consolas"/>
                <a:sym typeface="Consolas"/>
              </a:rPr>
              <a:t>Observables</a:t>
            </a:r>
            <a:r>
              <a:rPr lang="en" sz="2000">
                <a:solidFill>
                  <a:srgbClr val="434343"/>
                </a:solidFill>
              </a:rPr>
              <a:t> are used by multiple services to get notified:</a:t>
            </a:r>
            <a:endParaRPr sz="2000">
              <a:solidFill>
                <a:srgbClr val="434343"/>
              </a:solidFill>
            </a:endParaRPr>
          </a:p>
          <a:p>
            <a:pPr indent="-355600" lvl="1" marL="914400" rtl="0" algn="l">
              <a:spcBef>
                <a:spcPts val="1000"/>
              </a:spcBef>
              <a:spcAft>
                <a:spcPts val="0"/>
              </a:spcAft>
              <a:buClr>
                <a:srgbClr val="434343"/>
              </a:buClr>
              <a:buSzPts val="2000"/>
              <a:buChar char="○"/>
            </a:pPr>
            <a:r>
              <a:rPr lang="en" sz="2000">
                <a:solidFill>
                  <a:srgbClr val="434343"/>
                </a:solidFill>
              </a:rPr>
              <a:t>Whenever the URL changes in the browser</a:t>
            </a:r>
            <a:endParaRPr sz="2000">
              <a:solidFill>
                <a:srgbClr val="434343"/>
              </a:solidFill>
            </a:endParaRPr>
          </a:p>
          <a:p>
            <a:pPr indent="-355600" lvl="1" marL="914400" rtl="0" algn="l">
              <a:spcBef>
                <a:spcPts val="1000"/>
              </a:spcBef>
              <a:spcAft>
                <a:spcPts val="0"/>
              </a:spcAft>
              <a:buClr>
                <a:srgbClr val="434343"/>
              </a:buClr>
              <a:buSzPts val="2000"/>
              <a:buChar char="○"/>
            </a:pPr>
            <a:r>
              <a:rPr lang="en" sz="2000">
                <a:solidFill>
                  <a:srgbClr val="434343"/>
                </a:solidFill>
              </a:rPr>
              <a:t>When a form input value gets updated</a:t>
            </a:r>
            <a:endParaRPr sz="2000">
              <a:solidFill>
                <a:srgbClr val="434343"/>
              </a:solidFill>
            </a:endParaRPr>
          </a:p>
          <a:p>
            <a:pPr indent="-355600" lvl="1" marL="914400" rtl="0" algn="l">
              <a:spcBef>
                <a:spcPts val="1000"/>
              </a:spcBef>
              <a:spcAft>
                <a:spcPts val="0"/>
              </a:spcAft>
              <a:buClr>
                <a:srgbClr val="434343"/>
              </a:buClr>
              <a:buSzPts val="2000"/>
              <a:buChar char="○"/>
            </a:pPr>
            <a:r>
              <a:rPr lang="en" sz="2000">
                <a:solidFill>
                  <a:srgbClr val="434343"/>
                </a:solidFill>
              </a:rPr>
              <a:t>When a HTTP request completes successfully</a:t>
            </a:r>
            <a:br>
              <a:rPr lang="en" sz="2000">
                <a:solidFill>
                  <a:srgbClr val="434343"/>
                </a:solidFill>
              </a:rPr>
            </a:br>
            <a:endParaRPr sz="2000">
              <a:solidFill>
                <a:srgbClr val="434343"/>
              </a:solidFill>
            </a:endParaRPr>
          </a:p>
          <a:p>
            <a:pPr indent="-355600" lvl="0" marL="457200" rtl="0" algn="l">
              <a:spcBef>
                <a:spcPts val="1000"/>
              </a:spcBef>
              <a:spcAft>
                <a:spcPts val="0"/>
              </a:spcAft>
              <a:buClr>
                <a:srgbClr val="434343"/>
              </a:buClr>
              <a:buSzPts val="2000"/>
              <a:buChar char="●"/>
            </a:pPr>
            <a:r>
              <a:rPr lang="en" sz="2000">
                <a:solidFill>
                  <a:srgbClr val="434343"/>
                </a:solidFill>
              </a:rPr>
              <a:t>In our applications, </a:t>
            </a:r>
            <a:r>
              <a:rPr b="1" lang="en" sz="2000">
                <a:solidFill>
                  <a:srgbClr val="434343"/>
                </a:solidFill>
              </a:rPr>
              <a:t>Observables </a:t>
            </a:r>
            <a:r>
              <a:rPr lang="en" sz="2000">
                <a:solidFill>
                  <a:srgbClr val="434343"/>
                </a:solidFill>
              </a:rPr>
              <a:t>will be useful to broadcast information to several components (for instance: New user signs in, let’s notify every single component that needs user session information)</a:t>
            </a:r>
            <a:endParaRPr sz="2000">
              <a:solidFill>
                <a:srgbClr val="434343"/>
              </a:solidFill>
            </a:endParaRPr>
          </a:p>
          <a:p>
            <a:pPr indent="0" lvl="0" marL="457200" rtl="0" algn="l">
              <a:spcBef>
                <a:spcPts val="1000"/>
              </a:spcBef>
              <a:spcAft>
                <a:spcPts val="0"/>
              </a:spcAft>
              <a:buNone/>
            </a:pPr>
            <a:r>
              <a:t/>
            </a:r>
            <a:endParaRPr sz="2000">
              <a:solidFill>
                <a:srgbClr val="434343"/>
              </a:solidFill>
            </a:endParaRPr>
          </a:p>
          <a:p>
            <a:pPr indent="0" lvl="0" marL="457200" rtl="0" algn="l">
              <a:spcBef>
                <a:spcPts val="1600"/>
              </a:spcBef>
              <a:spcAft>
                <a:spcPts val="0"/>
              </a:spcAft>
              <a:buNone/>
            </a:pPr>
            <a:r>
              <a:t/>
            </a:r>
            <a:endParaRPr sz="2000">
              <a:solidFill>
                <a:srgbClr val="434343"/>
              </a:solidFill>
            </a:endParaRPr>
          </a:p>
          <a:p>
            <a:pPr indent="0" lvl="0" marL="0" rtl="0" algn="l">
              <a:spcBef>
                <a:spcPts val="1600"/>
              </a:spcBef>
              <a:spcAft>
                <a:spcPts val="1600"/>
              </a:spcAft>
              <a:buNone/>
            </a:pPr>
            <a:r>
              <a:t/>
            </a:r>
            <a:endParaRPr sz="1400"/>
          </a:p>
        </p:txBody>
      </p:sp>
      <p:sp>
        <p:nvSpPr>
          <p:cNvPr id="920" name="Google Shape;920;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get data from an Observable</a:t>
            </a:r>
            <a:endParaRPr sz="2400"/>
          </a:p>
        </p:txBody>
      </p:sp>
      <p:sp>
        <p:nvSpPr>
          <p:cNvPr id="926" name="Google Shape;926;p139"/>
          <p:cNvSpPr txBox="1"/>
          <p:nvPr>
            <p:ph idx="4294967295" type="body"/>
          </p:nvPr>
        </p:nvSpPr>
        <p:spPr>
          <a:xfrm>
            <a:off x="457200" y="916175"/>
            <a:ext cx="8229600" cy="4227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434343"/>
              </a:buClr>
              <a:buSzPts val="2200"/>
              <a:buChar char="●"/>
            </a:pPr>
            <a:r>
              <a:rPr lang="en" sz="2200">
                <a:solidFill>
                  <a:srgbClr val="434343"/>
                </a:solidFill>
              </a:rPr>
              <a:t>This is how we subscribe to an observable:</a:t>
            </a:r>
            <a:endParaRPr b="1" sz="1400">
              <a:solidFill>
                <a:srgbClr val="000080"/>
              </a:solidFill>
              <a:highlight>
                <a:srgbClr val="FFFFFF"/>
              </a:highlight>
              <a:latin typeface="Courier New"/>
              <a:ea typeface="Courier New"/>
              <a:cs typeface="Courier New"/>
              <a:sym typeface="Courier New"/>
            </a:endParaRPr>
          </a:p>
          <a:p>
            <a:pPr indent="0" lvl="0" marL="1371600" rtl="0" algn="l">
              <a:spcBef>
                <a:spcPts val="1600"/>
              </a:spcBef>
              <a:spcAft>
                <a:spcPts val="0"/>
              </a:spcAft>
              <a:buNone/>
            </a:pPr>
            <a:r>
              <a:rPr lang="en" sz="1600">
                <a:solidFill>
                  <a:srgbClr val="871094"/>
                </a:solidFill>
                <a:latin typeface="Consolas"/>
                <a:ea typeface="Consolas"/>
                <a:cs typeface="Consolas"/>
                <a:sym typeface="Consolas"/>
              </a:rPr>
              <a:t>observable</a:t>
            </a:r>
            <a:r>
              <a:rPr lang="en" sz="1600">
                <a:solidFill>
                  <a:srgbClr val="080808"/>
                </a:solidFill>
                <a:highlight>
                  <a:schemeClr val="accent6"/>
                </a:highlight>
                <a:latin typeface="Consolas"/>
                <a:ea typeface="Consolas"/>
                <a:cs typeface="Consolas"/>
                <a:sym typeface="Consolas"/>
              </a:rPr>
              <a:t>.</a:t>
            </a:r>
            <a:r>
              <a:rPr lang="en" sz="1600">
                <a:solidFill>
                  <a:srgbClr val="7A7A43"/>
                </a:solidFill>
                <a:highlight>
                  <a:schemeClr val="accent6"/>
                </a:highlight>
                <a:latin typeface="Consolas"/>
                <a:ea typeface="Consolas"/>
                <a:cs typeface="Consolas"/>
                <a:sym typeface="Consolas"/>
              </a:rPr>
              <a:t>subscribe</a:t>
            </a:r>
            <a:r>
              <a:rPr lang="en" sz="1600">
                <a:solidFill>
                  <a:srgbClr val="080808"/>
                </a:solidFill>
                <a:highlight>
                  <a:schemeClr val="accent6"/>
                </a:highlight>
                <a:latin typeface="Consolas"/>
                <a:ea typeface="Consolas"/>
                <a:cs typeface="Consolas"/>
                <a:sym typeface="Consolas"/>
              </a:rPr>
              <a:t>(</a:t>
            </a:r>
            <a:r>
              <a:rPr lang="en" sz="1600">
                <a:solidFill>
                  <a:srgbClr val="080808"/>
                </a:solidFill>
                <a:latin typeface="Consolas"/>
                <a:ea typeface="Consolas"/>
                <a:cs typeface="Consolas"/>
                <a:sym typeface="Consolas"/>
              </a:rPr>
              <a:t>(newValue) =&gt; {</a:t>
            </a:r>
            <a:endParaRPr sz="1600">
              <a:solidFill>
                <a:srgbClr val="080808"/>
              </a:solidFill>
              <a:latin typeface="Consolas"/>
              <a:ea typeface="Consolas"/>
              <a:cs typeface="Consolas"/>
              <a:sym typeface="Consolas"/>
            </a:endParaRPr>
          </a:p>
          <a:p>
            <a:pPr indent="0" lvl="0" marL="1371600" rtl="0" algn="l">
              <a:spcBef>
                <a:spcPts val="0"/>
              </a:spcBef>
              <a:spcAft>
                <a:spcPts val="0"/>
              </a:spcAft>
              <a:buNone/>
            </a:pPr>
            <a:r>
              <a:rPr lang="en" sz="1600">
                <a:solidFill>
                  <a:srgbClr val="080808"/>
                </a:solidFill>
                <a:latin typeface="Consolas"/>
                <a:ea typeface="Consolas"/>
                <a:cs typeface="Consolas"/>
                <a:sym typeface="Consolas"/>
              </a:rPr>
              <a:t>    </a:t>
            </a:r>
            <a:r>
              <a:rPr lang="en" sz="1600">
                <a:solidFill>
                  <a:srgbClr val="0033B3"/>
                </a:solidFill>
                <a:latin typeface="Consolas"/>
                <a:ea typeface="Consolas"/>
                <a:cs typeface="Consolas"/>
                <a:sym typeface="Consolas"/>
              </a:rPr>
              <a:t>this</a:t>
            </a:r>
            <a:r>
              <a:rPr lang="en" sz="1600">
                <a:solidFill>
                  <a:srgbClr val="080808"/>
                </a:solidFill>
                <a:latin typeface="Consolas"/>
                <a:ea typeface="Consolas"/>
                <a:cs typeface="Consolas"/>
                <a:sym typeface="Consolas"/>
              </a:rPr>
              <a:t>.</a:t>
            </a:r>
            <a:r>
              <a:rPr lang="en" sz="1600">
                <a:solidFill>
                  <a:srgbClr val="871094"/>
                </a:solidFill>
                <a:latin typeface="Consolas"/>
                <a:ea typeface="Consolas"/>
                <a:cs typeface="Consolas"/>
                <a:sym typeface="Consolas"/>
              </a:rPr>
              <a:t>currentSelection </a:t>
            </a:r>
            <a:r>
              <a:rPr lang="en" sz="1600">
                <a:solidFill>
                  <a:srgbClr val="080808"/>
                </a:solidFill>
                <a:latin typeface="Consolas"/>
                <a:ea typeface="Consolas"/>
                <a:cs typeface="Consolas"/>
                <a:sym typeface="Consolas"/>
              </a:rPr>
              <a:t>= newValue;</a:t>
            </a:r>
            <a:endParaRPr sz="1600">
              <a:solidFill>
                <a:srgbClr val="080808"/>
              </a:solidFill>
              <a:latin typeface="Consolas"/>
              <a:ea typeface="Consolas"/>
              <a:cs typeface="Consolas"/>
              <a:sym typeface="Consolas"/>
            </a:endParaRPr>
          </a:p>
          <a:p>
            <a:pPr indent="0" lvl="0" marL="1371600" rtl="0" algn="l">
              <a:spcBef>
                <a:spcPts val="0"/>
              </a:spcBef>
              <a:spcAft>
                <a:spcPts val="0"/>
              </a:spcAft>
              <a:buNone/>
            </a:pPr>
            <a:r>
              <a:rPr lang="en" sz="1600">
                <a:solidFill>
                  <a:srgbClr val="080808"/>
                </a:solidFill>
                <a:latin typeface="Consolas"/>
                <a:ea typeface="Consolas"/>
                <a:cs typeface="Consolas"/>
                <a:sym typeface="Consolas"/>
              </a:rPr>
              <a:t>});</a:t>
            </a:r>
            <a:endParaRPr sz="1600">
              <a:solidFill>
                <a:srgbClr val="080808"/>
              </a:solidFill>
              <a:latin typeface="Consolas"/>
              <a:ea typeface="Consolas"/>
              <a:cs typeface="Consolas"/>
              <a:sym typeface="Consolas"/>
            </a:endParaRPr>
          </a:p>
          <a:p>
            <a:pPr indent="0" lvl="0" marL="0" rtl="0" algn="l">
              <a:spcBef>
                <a:spcPts val="0"/>
              </a:spcBef>
              <a:spcAft>
                <a:spcPts val="0"/>
              </a:spcAft>
              <a:buNone/>
            </a:pPr>
            <a:r>
              <a:t/>
            </a:r>
            <a:endParaRPr sz="1600">
              <a:solidFill>
                <a:srgbClr val="080808"/>
              </a:solidFill>
              <a:latin typeface="Consolas"/>
              <a:ea typeface="Consolas"/>
              <a:cs typeface="Consolas"/>
              <a:sym typeface="Consolas"/>
            </a:endParaRPr>
          </a:p>
          <a:p>
            <a:pPr indent="-368300" lvl="0" marL="457200" rtl="0" algn="l">
              <a:lnSpc>
                <a:spcPct val="115000"/>
              </a:lnSpc>
              <a:spcBef>
                <a:spcPts val="0"/>
              </a:spcBef>
              <a:spcAft>
                <a:spcPts val="0"/>
              </a:spcAft>
              <a:buClr>
                <a:srgbClr val="434343"/>
              </a:buClr>
              <a:buSzPts val="2200"/>
              <a:buChar char="●"/>
            </a:pPr>
            <a:r>
              <a:rPr lang="en" sz="2200">
                <a:solidFill>
                  <a:srgbClr val="434343"/>
                </a:solidFill>
              </a:rPr>
              <a:t>We have to call the </a:t>
            </a:r>
            <a:r>
              <a:rPr b="1" lang="en" sz="2200">
                <a:solidFill>
                  <a:srgbClr val="434343"/>
                </a:solidFill>
              </a:rPr>
              <a:t>subscribe </a:t>
            </a:r>
            <a:r>
              <a:rPr lang="en" sz="2200">
                <a:solidFill>
                  <a:srgbClr val="434343"/>
                </a:solidFill>
              </a:rPr>
              <a:t>method and pass a callback function as a parameter.</a:t>
            </a:r>
            <a:br>
              <a:rPr lang="en" sz="2200">
                <a:solidFill>
                  <a:srgbClr val="434343"/>
                </a:solidFill>
              </a:rPr>
            </a:br>
            <a:endParaRPr sz="1000">
              <a:solidFill>
                <a:srgbClr val="434343"/>
              </a:solidFill>
            </a:endParaRPr>
          </a:p>
          <a:p>
            <a:pPr indent="-368300" lvl="0" marL="457200" rtl="0" algn="l">
              <a:lnSpc>
                <a:spcPct val="115000"/>
              </a:lnSpc>
              <a:spcBef>
                <a:spcPts val="0"/>
              </a:spcBef>
              <a:spcAft>
                <a:spcPts val="0"/>
              </a:spcAft>
              <a:buClr>
                <a:srgbClr val="434343"/>
              </a:buClr>
              <a:buSzPts val="2200"/>
              <a:buChar char="●"/>
            </a:pPr>
            <a:r>
              <a:rPr lang="en" sz="2200">
                <a:solidFill>
                  <a:srgbClr val="434343"/>
                </a:solidFill>
              </a:rPr>
              <a:t>The callback function will be called every time the observable emits a new value. </a:t>
            </a:r>
            <a:br>
              <a:rPr lang="en" sz="2200">
                <a:solidFill>
                  <a:srgbClr val="434343"/>
                </a:solidFill>
              </a:rPr>
            </a:br>
            <a:endParaRPr sz="1000">
              <a:solidFill>
                <a:srgbClr val="434343"/>
              </a:solidFill>
            </a:endParaRPr>
          </a:p>
          <a:p>
            <a:pPr indent="-368300" lvl="0" marL="457200" rtl="0" algn="l">
              <a:lnSpc>
                <a:spcPct val="115000"/>
              </a:lnSpc>
              <a:spcBef>
                <a:spcPts val="0"/>
              </a:spcBef>
              <a:spcAft>
                <a:spcPts val="0"/>
              </a:spcAft>
              <a:buClr>
                <a:srgbClr val="434343"/>
              </a:buClr>
              <a:buSzPts val="2200"/>
              <a:buChar char="●"/>
            </a:pPr>
            <a:r>
              <a:rPr lang="en" sz="2200">
                <a:solidFill>
                  <a:srgbClr val="434343"/>
                </a:solidFill>
              </a:rPr>
              <a:t>That new value is passed as a parameter to the callback function.</a:t>
            </a:r>
            <a:endParaRPr sz="2200">
              <a:solidFill>
                <a:srgbClr val="434343"/>
              </a:solidFill>
            </a:endParaRPr>
          </a:p>
          <a:p>
            <a:pPr indent="0" lvl="0" marL="914400" rtl="0" algn="l">
              <a:spcBef>
                <a:spcPts val="1600"/>
              </a:spcBef>
              <a:spcAft>
                <a:spcPts val="0"/>
              </a:spcAft>
              <a:buNone/>
            </a:pPr>
            <a:r>
              <a:t/>
            </a:r>
            <a:endParaRPr sz="1600">
              <a:solidFill>
                <a:srgbClr val="080808"/>
              </a:solidFill>
              <a:latin typeface="Consolas"/>
              <a:ea typeface="Consolas"/>
              <a:cs typeface="Consolas"/>
              <a:sym typeface="Consolas"/>
            </a:endParaRPr>
          </a:p>
          <a:p>
            <a:pPr indent="0" lvl="0" marL="914400" rtl="0" algn="l">
              <a:spcBef>
                <a:spcPts val="0"/>
              </a:spcBef>
              <a:spcAft>
                <a:spcPts val="0"/>
              </a:spcAft>
              <a:buNone/>
            </a:pPr>
            <a:r>
              <a:t/>
            </a:r>
            <a:endParaRPr sz="1600">
              <a:solidFill>
                <a:srgbClr val="080808"/>
              </a:solidFill>
              <a:latin typeface="Consolas"/>
              <a:ea typeface="Consolas"/>
              <a:cs typeface="Consolas"/>
              <a:sym typeface="Consolas"/>
            </a:endParaRPr>
          </a:p>
          <a:p>
            <a:pPr indent="0" lvl="0" marL="1371600" rtl="0" algn="l">
              <a:spcBef>
                <a:spcPts val="0"/>
              </a:spcBef>
              <a:spcAft>
                <a:spcPts val="0"/>
              </a:spcAft>
              <a:buNone/>
            </a:pPr>
            <a:r>
              <a:t/>
            </a:r>
            <a:endParaRPr b="1" sz="1400">
              <a:solidFill>
                <a:srgbClr val="00008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2800"/>
          </a:p>
          <a:p>
            <a:pPr indent="0" lvl="0" marL="0" rtl="0" algn="l">
              <a:spcBef>
                <a:spcPts val="1600"/>
              </a:spcBef>
              <a:spcAft>
                <a:spcPts val="1600"/>
              </a:spcAft>
              <a:buNone/>
            </a:pPr>
            <a:r>
              <a:t/>
            </a:r>
            <a:endParaRPr/>
          </a:p>
        </p:txBody>
      </p:sp>
      <p:pic>
        <p:nvPicPr>
          <p:cNvPr id="927" name="Google Shape;927;p139">
            <a:hlinkClick r:id="rId3"/>
          </p:cNvPr>
          <p:cNvPicPr preferRelativeResize="0"/>
          <p:nvPr/>
        </p:nvPicPr>
        <p:blipFill>
          <a:blip r:embed="rId4">
            <a:alphaModFix/>
          </a:blip>
          <a:stretch>
            <a:fillRect/>
          </a:stretch>
        </p:blipFill>
        <p:spPr>
          <a:xfrm>
            <a:off x="7761825" y="120138"/>
            <a:ext cx="1115567" cy="1115567"/>
          </a:xfrm>
          <a:prstGeom prst="rect">
            <a:avLst/>
          </a:prstGeom>
          <a:noFill/>
          <a:ln>
            <a:noFill/>
          </a:ln>
        </p:spPr>
      </p:pic>
      <p:sp>
        <p:nvSpPr>
          <p:cNvPr id="928" name="Google Shape;928;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CLI helps with structure</a:t>
            </a:r>
            <a:endParaRPr/>
          </a:p>
        </p:txBody>
      </p:sp>
      <p:sp>
        <p:nvSpPr>
          <p:cNvPr id="298" name="Google Shape;298;p59"/>
          <p:cNvSpPr txBox="1"/>
          <p:nvPr>
            <p:ph idx="4294967295" type="body"/>
          </p:nvPr>
        </p:nvSpPr>
        <p:spPr>
          <a:xfrm>
            <a:off x="457200" y="796025"/>
            <a:ext cx="8229600" cy="41298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34343"/>
              </a:buClr>
              <a:buSzPts val="2400"/>
              <a:buChar char="●"/>
            </a:pPr>
            <a:r>
              <a:rPr lang="en" sz="2400">
                <a:solidFill>
                  <a:srgbClr val="434343"/>
                </a:solidFill>
              </a:rPr>
              <a:t>Angular is complex, has many dependencies and requires a lot of set-up</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 sz="2400">
                <a:solidFill>
                  <a:srgbClr val="434343"/>
                </a:solidFill>
              </a:rPr>
              <a:t>As a result, the Angular team decided to provide a command line tool called Angular CLI </a:t>
            </a:r>
            <a:r>
              <a:rPr lang="en" sz="2400" u="sng">
                <a:solidFill>
                  <a:srgbClr val="434343"/>
                </a:solidFill>
              </a:rPr>
              <a:t>http://cli.angular.io</a:t>
            </a:r>
            <a:endParaRPr sz="2400" u="sng">
              <a:solidFill>
                <a:srgbClr val="434343"/>
              </a:solidFill>
            </a:endParaRPr>
          </a:p>
          <a:p>
            <a:pPr indent="-381000" lvl="0" marL="457200" rtl="0" algn="l">
              <a:lnSpc>
                <a:spcPct val="115000"/>
              </a:lnSpc>
              <a:spcBef>
                <a:spcPts val="0"/>
              </a:spcBef>
              <a:spcAft>
                <a:spcPts val="0"/>
              </a:spcAft>
              <a:buClr>
                <a:srgbClr val="434343"/>
              </a:buClr>
              <a:buSzPts val="2400"/>
              <a:buChar char="●"/>
            </a:pPr>
            <a:r>
              <a:rPr lang="en" sz="2400">
                <a:solidFill>
                  <a:srgbClr val="434343"/>
                </a:solidFill>
              </a:rPr>
              <a:t>This tool creates the entire structure of your project by following the best practices from the Angular team (folder structure, file names, etc.)</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 sz="2400">
                <a:solidFill>
                  <a:srgbClr val="434343"/>
                </a:solidFill>
              </a:rPr>
              <a:t>It also allows you to generate new Components, Pipes and so forth from simple commands</a:t>
            </a:r>
            <a:endParaRPr sz="2400">
              <a:solidFill>
                <a:srgbClr val="434343"/>
              </a:solidFill>
            </a:endParaRPr>
          </a:p>
          <a:p>
            <a:pPr indent="0" lvl="0" marL="457200" rtl="0" algn="l">
              <a:lnSpc>
                <a:spcPct val="115000"/>
              </a:lnSpc>
              <a:spcBef>
                <a:spcPts val="0"/>
              </a:spcBef>
              <a:spcAft>
                <a:spcPts val="0"/>
              </a:spcAft>
              <a:buNone/>
            </a:pPr>
            <a:r>
              <a:t/>
            </a:r>
            <a:endParaRPr sz="2400">
              <a:solidFill>
                <a:srgbClr val="434343"/>
              </a:solidFill>
            </a:endParaRPr>
          </a:p>
          <a:p>
            <a:pPr indent="0" lvl="0" marL="0" rtl="0" algn="l">
              <a:lnSpc>
                <a:spcPct val="115000"/>
              </a:lnSpc>
              <a:spcBef>
                <a:spcPts val="0"/>
              </a:spcBef>
              <a:spcAft>
                <a:spcPts val="1600"/>
              </a:spcAft>
              <a:buNone/>
            </a:pPr>
            <a:r>
              <a:t/>
            </a:r>
            <a:endParaRPr sz="2400">
              <a:solidFill>
                <a:srgbClr val="252525"/>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Observable of()</a:t>
            </a:r>
            <a:endParaRPr/>
          </a:p>
        </p:txBody>
      </p:sp>
      <p:sp>
        <p:nvSpPr>
          <p:cNvPr id="934" name="Google Shape;934;p140"/>
          <p:cNvSpPr txBox="1"/>
          <p:nvPr>
            <p:ph idx="4294967295" type="body"/>
          </p:nvPr>
        </p:nvSpPr>
        <p:spPr>
          <a:xfrm>
            <a:off x="457200" y="976875"/>
            <a:ext cx="8424300" cy="41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34343"/>
                </a:solidFill>
              </a:rPr>
              <a:t>A function that can be used to create an </a:t>
            </a:r>
            <a:r>
              <a:rPr b="1" lang="en" sz="2800">
                <a:solidFill>
                  <a:srgbClr val="434343"/>
                </a:solidFill>
                <a:latin typeface="Consolas"/>
                <a:ea typeface="Consolas"/>
                <a:cs typeface="Consolas"/>
                <a:sym typeface="Consolas"/>
              </a:rPr>
              <a:t>Observable</a:t>
            </a:r>
            <a:r>
              <a:rPr lang="en" sz="2800">
                <a:solidFill>
                  <a:srgbClr val="434343"/>
                </a:solidFill>
              </a:rPr>
              <a:t> out of any kind of object / value:</a:t>
            </a:r>
            <a:endParaRPr b="1" sz="2800">
              <a:solidFill>
                <a:srgbClr val="434343"/>
              </a:solidFill>
              <a:latin typeface="Consolas"/>
              <a:ea typeface="Consolas"/>
              <a:cs typeface="Consolas"/>
              <a:sym typeface="Consolas"/>
            </a:endParaRPr>
          </a:p>
          <a:p>
            <a:pPr indent="0" lvl="0" marL="0" rtl="0" algn="l">
              <a:spcBef>
                <a:spcPts val="1600"/>
              </a:spcBef>
              <a:spcAft>
                <a:spcPts val="0"/>
              </a:spcAft>
              <a:buNone/>
            </a:pPr>
            <a:r>
              <a:t/>
            </a:r>
            <a:endParaRPr sz="1000"/>
          </a:p>
          <a:p>
            <a:pPr indent="0" lvl="0" marL="914400" rtl="0" algn="l">
              <a:spcBef>
                <a:spcPts val="1600"/>
              </a:spcBef>
              <a:spcAft>
                <a:spcPts val="0"/>
              </a:spcAft>
              <a:buNone/>
            </a:pPr>
            <a:r>
              <a:rPr b="1" lang="en" sz="2200">
                <a:solidFill>
                  <a:srgbClr val="000080"/>
                </a:solidFill>
                <a:highlight>
                  <a:srgbClr val="FFFFFF"/>
                </a:highlight>
                <a:latin typeface="Courier New"/>
                <a:ea typeface="Courier New"/>
                <a:cs typeface="Courier New"/>
                <a:sym typeface="Courier New"/>
              </a:rPr>
              <a:t>import </a:t>
            </a:r>
            <a:r>
              <a:rPr lang="en" sz="2200">
                <a:solidFill>
                  <a:srgbClr val="434343"/>
                </a:solidFill>
                <a:highlight>
                  <a:srgbClr val="FFFFFF"/>
                </a:highlight>
                <a:latin typeface="Courier New"/>
                <a:ea typeface="Courier New"/>
                <a:cs typeface="Courier New"/>
                <a:sym typeface="Courier New"/>
              </a:rPr>
              <a:t>{Observable, </a:t>
            </a:r>
            <a:r>
              <a:rPr i="1" lang="en" sz="2200">
                <a:solidFill>
                  <a:srgbClr val="434343"/>
                </a:solidFill>
                <a:highlight>
                  <a:srgbClr val="FFFFFF"/>
                </a:highlight>
                <a:latin typeface="Courier New"/>
                <a:ea typeface="Courier New"/>
                <a:cs typeface="Courier New"/>
                <a:sym typeface="Courier New"/>
              </a:rPr>
              <a:t>of</a:t>
            </a:r>
            <a:r>
              <a:rPr lang="en" sz="2200">
                <a:solidFill>
                  <a:srgbClr val="434343"/>
                </a:solidFill>
                <a:highlight>
                  <a:srgbClr val="FFFFFF"/>
                </a:highlight>
                <a:latin typeface="Courier New"/>
                <a:ea typeface="Courier New"/>
                <a:cs typeface="Courier New"/>
                <a:sym typeface="Courier New"/>
              </a:rPr>
              <a:t>}</a:t>
            </a:r>
            <a:r>
              <a:rPr lang="en" sz="2200">
                <a:solidFill>
                  <a:schemeClr val="dk1"/>
                </a:solidFill>
                <a:highlight>
                  <a:srgbClr val="FFFFFF"/>
                </a:highlight>
                <a:latin typeface="Courier New"/>
                <a:ea typeface="Courier New"/>
                <a:cs typeface="Courier New"/>
                <a:sym typeface="Courier New"/>
              </a:rPr>
              <a:t> </a:t>
            </a:r>
            <a:r>
              <a:rPr b="1" lang="en" sz="2200">
                <a:solidFill>
                  <a:srgbClr val="000080"/>
                </a:solidFill>
                <a:highlight>
                  <a:srgbClr val="FFFFFF"/>
                </a:highlight>
                <a:latin typeface="Courier New"/>
                <a:ea typeface="Courier New"/>
                <a:cs typeface="Courier New"/>
                <a:sym typeface="Courier New"/>
              </a:rPr>
              <a:t>from </a:t>
            </a:r>
            <a:r>
              <a:rPr b="1" lang="en" sz="2200">
                <a:solidFill>
                  <a:srgbClr val="008000"/>
                </a:solidFill>
                <a:highlight>
                  <a:srgbClr val="FFFFFF"/>
                </a:highlight>
                <a:latin typeface="Courier New"/>
                <a:ea typeface="Courier New"/>
                <a:cs typeface="Courier New"/>
                <a:sym typeface="Courier New"/>
              </a:rPr>
              <a:t>'rxjs'</a:t>
            </a:r>
            <a:endParaRPr b="1" sz="2200">
              <a:solidFill>
                <a:srgbClr val="008000"/>
              </a:solidFill>
              <a:highlight>
                <a:srgbClr val="FFFFFF"/>
              </a:highlight>
              <a:latin typeface="Courier New"/>
              <a:ea typeface="Courier New"/>
              <a:cs typeface="Courier New"/>
              <a:sym typeface="Courier New"/>
            </a:endParaRPr>
          </a:p>
          <a:p>
            <a:pPr indent="0" lvl="0" marL="914400" rtl="0" algn="l">
              <a:spcBef>
                <a:spcPts val="0"/>
              </a:spcBef>
              <a:spcAft>
                <a:spcPts val="0"/>
              </a:spcAft>
              <a:buNone/>
            </a:pPr>
            <a:r>
              <a:t/>
            </a:r>
            <a:endParaRPr b="1" sz="2200">
              <a:solidFill>
                <a:srgbClr val="000080"/>
              </a:solidFill>
              <a:highlight>
                <a:schemeClr val="lt1"/>
              </a:highlight>
              <a:latin typeface="Courier New"/>
              <a:ea typeface="Courier New"/>
              <a:cs typeface="Courier New"/>
              <a:sym typeface="Courier New"/>
            </a:endParaRPr>
          </a:p>
          <a:p>
            <a:pPr indent="0" lvl="0" marL="914400" rtl="0" algn="l">
              <a:spcBef>
                <a:spcPts val="0"/>
              </a:spcBef>
              <a:spcAft>
                <a:spcPts val="0"/>
              </a:spcAft>
              <a:buNone/>
            </a:pPr>
            <a:r>
              <a:rPr b="1" lang="en" sz="2200">
                <a:solidFill>
                  <a:srgbClr val="7A7A43"/>
                </a:solidFill>
                <a:highlight>
                  <a:srgbClr val="FFFFFF"/>
                </a:highlight>
                <a:latin typeface="Courier New"/>
                <a:ea typeface="Courier New"/>
                <a:cs typeface="Courier New"/>
                <a:sym typeface="Courier New"/>
              </a:rPr>
              <a:t>canActivate</a:t>
            </a:r>
            <a:r>
              <a:rPr b="1" lang="en" sz="2200">
                <a:solidFill>
                  <a:schemeClr val="dk1"/>
                </a:solidFill>
                <a:highlight>
                  <a:srgbClr val="FFFFFF"/>
                </a:highlight>
                <a:latin typeface="Courier New"/>
                <a:ea typeface="Courier New"/>
                <a:cs typeface="Courier New"/>
                <a:sym typeface="Courier New"/>
              </a:rPr>
              <a:t>() : </a:t>
            </a:r>
            <a:r>
              <a:rPr b="1" lang="en" sz="2200">
                <a:solidFill>
                  <a:srgbClr val="666666"/>
                </a:solidFill>
                <a:highlight>
                  <a:srgbClr val="FFFFFF"/>
                </a:highlight>
                <a:latin typeface="Courier New"/>
                <a:ea typeface="Courier New"/>
                <a:cs typeface="Courier New"/>
                <a:sym typeface="Courier New"/>
              </a:rPr>
              <a:t>Observable</a:t>
            </a:r>
            <a:r>
              <a:rPr b="1" lang="en" sz="2200">
                <a:solidFill>
                  <a:schemeClr val="dk1"/>
                </a:solidFill>
                <a:highlight>
                  <a:srgbClr val="FFFFFF"/>
                </a:highlight>
                <a:latin typeface="Courier New"/>
                <a:ea typeface="Courier New"/>
                <a:cs typeface="Courier New"/>
                <a:sym typeface="Courier New"/>
              </a:rPr>
              <a:t>&lt;</a:t>
            </a:r>
            <a:r>
              <a:rPr b="1" lang="en" sz="2200">
                <a:solidFill>
                  <a:srgbClr val="000080"/>
                </a:solidFill>
                <a:highlight>
                  <a:srgbClr val="FFFFFF"/>
                </a:highlight>
                <a:latin typeface="Courier New"/>
                <a:ea typeface="Courier New"/>
                <a:cs typeface="Courier New"/>
                <a:sym typeface="Courier New"/>
              </a:rPr>
              <a:t>boolean</a:t>
            </a:r>
            <a:r>
              <a:rPr b="1" lang="en" sz="2200">
                <a:solidFill>
                  <a:schemeClr val="dk1"/>
                </a:solidFill>
                <a:highlight>
                  <a:srgbClr val="FFFFFF"/>
                </a:highlight>
                <a:latin typeface="Courier New"/>
                <a:ea typeface="Courier New"/>
                <a:cs typeface="Courier New"/>
                <a:sym typeface="Courier New"/>
              </a:rPr>
              <a:t>&gt; {</a:t>
            </a:r>
            <a:endParaRPr b="1" sz="2200">
              <a:solidFill>
                <a:schemeClr val="dk1"/>
              </a:solidFill>
              <a:highlight>
                <a:srgbClr val="FFFFFF"/>
              </a:highlight>
              <a:latin typeface="Courier New"/>
              <a:ea typeface="Courier New"/>
              <a:cs typeface="Courier New"/>
              <a:sym typeface="Courier New"/>
            </a:endParaRPr>
          </a:p>
          <a:p>
            <a:pPr indent="0" lvl="0" marL="914400" rtl="0" algn="l">
              <a:spcBef>
                <a:spcPts val="0"/>
              </a:spcBef>
              <a:spcAft>
                <a:spcPts val="0"/>
              </a:spcAft>
              <a:buNone/>
            </a:pPr>
            <a:r>
              <a:rPr b="1" lang="en" sz="2200">
                <a:solidFill>
                  <a:schemeClr val="dk1"/>
                </a:solidFill>
                <a:highlight>
                  <a:srgbClr val="FFFFFF"/>
                </a:highlight>
                <a:latin typeface="Courier New"/>
                <a:ea typeface="Courier New"/>
                <a:cs typeface="Courier New"/>
                <a:sym typeface="Courier New"/>
              </a:rPr>
              <a:t> 	</a:t>
            </a:r>
            <a:r>
              <a:rPr b="1" lang="en" sz="2200">
                <a:solidFill>
                  <a:srgbClr val="000080"/>
                </a:solidFill>
                <a:highlight>
                  <a:srgbClr val="FFFFFF"/>
                </a:highlight>
                <a:latin typeface="Courier New"/>
                <a:ea typeface="Courier New"/>
                <a:cs typeface="Courier New"/>
                <a:sym typeface="Courier New"/>
              </a:rPr>
              <a:t>return </a:t>
            </a:r>
            <a:r>
              <a:rPr b="1" i="1" lang="en" sz="2200">
                <a:solidFill>
                  <a:srgbClr val="660E7A"/>
                </a:solidFill>
                <a:highlight>
                  <a:srgbClr val="FFD966"/>
                </a:highlight>
                <a:latin typeface="Courier New"/>
                <a:ea typeface="Courier New"/>
                <a:cs typeface="Courier New"/>
                <a:sym typeface="Courier New"/>
              </a:rPr>
              <a:t>of</a:t>
            </a:r>
            <a:r>
              <a:rPr b="1" lang="en" sz="2200">
                <a:solidFill>
                  <a:schemeClr val="dk1"/>
                </a:solidFill>
                <a:highlight>
                  <a:srgbClr val="FFD966"/>
                </a:highlight>
                <a:latin typeface="Courier New"/>
                <a:ea typeface="Courier New"/>
                <a:cs typeface="Courier New"/>
                <a:sym typeface="Courier New"/>
              </a:rPr>
              <a:t>(</a:t>
            </a:r>
            <a:r>
              <a:rPr b="1" lang="en" sz="2200">
                <a:solidFill>
                  <a:srgbClr val="000080"/>
                </a:solidFill>
                <a:highlight>
                  <a:srgbClr val="FFD966"/>
                </a:highlight>
                <a:latin typeface="Courier New"/>
                <a:ea typeface="Courier New"/>
                <a:cs typeface="Courier New"/>
                <a:sym typeface="Courier New"/>
              </a:rPr>
              <a:t>true</a:t>
            </a:r>
            <a:r>
              <a:rPr b="1" lang="en" sz="2200">
                <a:solidFill>
                  <a:schemeClr val="dk1"/>
                </a:solidFill>
                <a:highlight>
                  <a:srgbClr val="FFD966"/>
                </a:highlight>
                <a:latin typeface="Courier New"/>
                <a:ea typeface="Courier New"/>
                <a:cs typeface="Courier New"/>
                <a:sym typeface="Courier New"/>
              </a:rPr>
              <a:t>)</a:t>
            </a:r>
            <a:r>
              <a:rPr b="1" lang="en" sz="2200">
                <a:solidFill>
                  <a:schemeClr val="dk1"/>
                </a:solidFill>
                <a:highlight>
                  <a:srgbClr val="FFFFFF"/>
                </a:highlight>
                <a:latin typeface="Courier New"/>
                <a:ea typeface="Courier New"/>
                <a:cs typeface="Courier New"/>
                <a:sym typeface="Courier New"/>
              </a:rPr>
              <a:t>;</a:t>
            </a:r>
            <a:endParaRPr b="1" sz="2200">
              <a:solidFill>
                <a:schemeClr val="dk1"/>
              </a:solidFill>
              <a:highlight>
                <a:srgbClr val="FFFFFF"/>
              </a:highlight>
              <a:latin typeface="Courier New"/>
              <a:ea typeface="Courier New"/>
              <a:cs typeface="Courier New"/>
              <a:sym typeface="Courier New"/>
            </a:endParaRPr>
          </a:p>
          <a:p>
            <a:pPr indent="0" lvl="0" marL="914400" rtl="0" algn="l">
              <a:spcBef>
                <a:spcPts val="0"/>
              </a:spcBef>
              <a:spcAft>
                <a:spcPts val="0"/>
              </a:spcAft>
              <a:buNone/>
            </a:pPr>
            <a:r>
              <a:rPr b="1" lang="en" sz="2200">
                <a:solidFill>
                  <a:schemeClr val="dk1"/>
                </a:solidFill>
                <a:highlight>
                  <a:srgbClr val="FFFFFF"/>
                </a:highlight>
                <a:latin typeface="Courier New"/>
                <a:ea typeface="Courier New"/>
                <a:cs typeface="Courier New"/>
                <a:sym typeface="Courier New"/>
              </a:rPr>
              <a:t>}</a:t>
            </a:r>
            <a:endParaRPr b="1" sz="2200">
              <a:solidFill>
                <a:schemeClr val="dk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sz="2800"/>
          </a:p>
          <a:p>
            <a:pPr indent="0" lvl="0" marL="0" rtl="0" algn="l">
              <a:spcBef>
                <a:spcPts val="1600"/>
              </a:spcBef>
              <a:spcAft>
                <a:spcPts val="16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4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Observable fromEvent()</a:t>
            </a:r>
            <a:endParaRPr/>
          </a:p>
        </p:txBody>
      </p:sp>
      <p:sp>
        <p:nvSpPr>
          <p:cNvPr id="940" name="Google Shape;940;p141"/>
          <p:cNvSpPr txBox="1"/>
          <p:nvPr>
            <p:ph idx="4294967295" type="body"/>
          </p:nvPr>
        </p:nvSpPr>
        <p:spPr>
          <a:xfrm>
            <a:off x="457200" y="976875"/>
            <a:ext cx="8424300" cy="41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34343"/>
                </a:solidFill>
              </a:rPr>
              <a:t>A function that can be used to create an </a:t>
            </a:r>
            <a:r>
              <a:rPr b="1" lang="en" sz="2800">
                <a:solidFill>
                  <a:srgbClr val="434343"/>
                </a:solidFill>
                <a:latin typeface="Consolas"/>
                <a:ea typeface="Consolas"/>
                <a:cs typeface="Consolas"/>
                <a:sym typeface="Consolas"/>
              </a:rPr>
              <a:t>Observable</a:t>
            </a:r>
            <a:r>
              <a:rPr lang="en" sz="2800">
                <a:solidFill>
                  <a:srgbClr val="434343"/>
                </a:solidFill>
              </a:rPr>
              <a:t> out of any DOM event listener:</a:t>
            </a:r>
            <a:endParaRPr b="1" sz="2800">
              <a:solidFill>
                <a:srgbClr val="434343"/>
              </a:solidFill>
              <a:latin typeface="Consolas"/>
              <a:ea typeface="Consolas"/>
              <a:cs typeface="Consolas"/>
              <a:sym typeface="Consolas"/>
            </a:endParaRPr>
          </a:p>
          <a:p>
            <a:pPr indent="0" lvl="0" marL="0" rtl="0" algn="l">
              <a:spcBef>
                <a:spcPts val="1600"/>
              </a:spcBef>
              <a:spcAft>
                <a:spcPts val="0"/>
              </a:spcAft>
              <a:buClr>
                <a:srgbClr val="000000"/>
              </a:buClr>
              <a:buSzPts val="1100"/>
              <a:buFont typeface="Arial"/>
              <a:buNone/>
            </a:pPr>
            <a:r>
              <a:t/>
            </a:r>
            <a:endParaRPr b="1" sz="700">
              <a:solidFill>
                <a:srgbClr val="434343"/>
              </a:solidFill>
              <a:latin typeface="Courier New"/>
              <a:ea typeface="Courier New"/>
              <a:cs typeface="Courier New"/>
              <a:sym typeface="Courier New"/>
            </a:endParaRPr>
          </a:p>
          <a:p>
            <a:pPr indent="0" lvl="0" marL="914400" rtl="0" algn="l">
              <a:spcBef>
                <a:spcPts val="1600"/>
              </a:spcBef>
              <a:spcAft>
                <a:spcPts val="0"/>
              </a:spcAft>
              <a:buClr>
                <a:srgbClr val="000000"/>
              </a:buClr>
              <a:buSzPts val="1100"/>
              <a:buFont typeface="Arial"/>
              <a:buNone/>
            </a:pPr>
            <a:r>
              <a:rPr b="1" lang="en" sz="2000">
                <a:solidFill>
                  <a:srgbClr val="000080"/>
                </a:solidFill>
                <a:highlight>
                  <a:srgbClr val="FFFFFF"/>
                </a:highlight>
                <a:latin typeface="Courier New"/>
                <a:ea typeface="Courier New"/>
                <a:cs typeface="Courier New"/>
                <a:sym typeface="Courier New"/>
              </a:rPr>
              <a:t>import </a:t>
            </a:r>
            <a:r>
              <a:rPr lang="en" sz="2000">
                <a:solidFill>
                  <a:srgbClr val="000000"/>
                </a:solidFill>
                <a:highlight>
                  <a:srgbClr val="FFFFFF"/>
                </a:highlight>
                <a:latin typeface="Courier New"/>
                <a:ea typeface="Courier New"/>
                <a:cs typeface="Courier New"/>
                <a:sym typeface="Courier New"/>
              </a:rPr>
              <a:t>{ </a:t>
            </a:r>
            <a:r>
              <a:rPr i="1" lang="en" sz="2000">
                <a:solidFill>
                  <a:srgbClr val="000000"/>
                </a:solidFill>
                <a:highlight>
                  <a:srgbClr val="FFFFFF"/>
                </a:highlight>
                <a:latin typeface="Courier New"/>
                <a:ea typeface="Courier New"/>
                <a:cs typeface="Courier New"/>
                <a:sym typeface="Courier New"/>
              </a:rPr>
              <a:t>fromEvent </a:t>
            </a:r>
            <a:r>
              <a:rPr lang="en" sz="2000">
                <a:solidFill>
                  <a:srgbClr val="000000"/>
                </a:solidFill>
                <a:highlight>
                  <a:srgbClr val="FFFFFF"/>
                </a:highlight>
                <a:latin typeface="Courier New"/>
                <a:ea typeface="Courier New"/>
                <a:cs typeface="Courier New"/>
                <a:sym typeface="Courier New"/>
              </a:rPr>
              <a:t>} </a:t>
            </a:r>
            <a:r>
              <a:rPr b="1" lang="en" sz="2000">
                <a:solidFill>
                  <a:srgbClr val="000080"/>
                </a:solidFill>
                <a:highlight>
                  <a:srgbClr val="FFFFFF"/>
                </a:highlight>
                <a:latin typeface="Courier New"/>
                <a:ea typeface="Courier New"/>
                <a:cs typeface="Courier New"/>
                <a:sym typeface="Courier New"/>
              </a:rPr>
              <a:t>from </a:t>
            </a:r>
            <a:r>
              <a:rPr b="1" lang="en" sz="2000">
                <a:solidFill>
                  <a:srgbClr val="008000"/>
                </a:solidFill>
                <a:highlight>
                  <a:srgbClr val="FFFFFF"/>
                </a:highlight>
                <a:latin typeface="Courier New"/>
                <a:ea typeface="Courier New"/>
                <a:cs typeface="Courier New"/>
                <a:sym typeface="Courier New"/>
              </a:rPr>
              <a:t>'rxjs'</a:t>
            </a:r>
            <a:r>
              <a:rPr lang="en" sz="2000">
                <a:solidFill>
                  <a:srgbClr val="000000"/>
                </a:solidFill>
                <a:highlight>
                  <a:srgbClr val="FFFFFF"/>
                </a:highlight>
                <a:latin typeface="Courier New"/>
                <a:ea typeface="Courier New"/>
                <a:cs typeface="Courier New"/>
                <a:sym typeface="Courier New"/>
              </a:rPr>
              <a:t>;</a:t>
            </a:r>
            <a:endParaRPr sz="2000">
              <a:solidFill>
                <a:srgbClr val="000000"/>
              </a:solidFill>
              <a:highlight>
                <a:srgbClr val="FFFFFF"/>
              </a:highlight>
              <a:latin typeface="Courier New"/>
              <a:ea typeface="Courier New"/>
              <a:cs typeface="Courier New"/>
              <a:sym typeface="Courier New"/>
            </a:endParaRPr>
          </a:p>
          <a:p>
            <a:pPr indent="0" lvl="0" marL="914400" rtl="0" algn="l">
              <a:spcBef>
                <a:spcPts val="1600"/>
              </a:spcBef>
              <a:spcAft>
                <a:spcPts val="0"/>
              </a:spcAft>
              <a:buClr>
                <a:srgbClr val="000000"/>
              </a:buClr>
              <a:buSzPts val="1100"/>
              <a:buFont typeface="Arial"/>
              <a:buNone/>
            </a:pPr>
            <a:r>
              <a:rPr i="1" lang="en" sz="2000">
                <a:solidFill>
                  <a:srgbClr val="808080"/>
                </a:solidFill>
                <a:highlight>
                  <a:srgbClr val="FFFFFF"/>
                </a:highlight>
                <a:latin typeface="Courier New"/>
                <a:ea typeface="Courier New"/>
                <a:cs typeface="Courier New"/>
                <a:sym typeface="Courier New"/>
              </a:rPr>
              <a:t>// Create observable that emits click events</a:t>
            </a:r>
            <a:endParaRPr i="1" sz="2000">
              <a:solidFill>
                <a:srgbClr val="808080"/>
              </a:solidFill>
              <a:highlight>
                <a:srgbClr val="FFFFFF"/>
              </a:highlight>
              <a:latin typeface="Courier New"/>
              <a:ea typeface="Courier New"/>
              <a:cs typeface="Courier New"/>
              <a:sym typeface="Courier New"/>
            </a:endParaRPr>
          </a:p>
          <a:p>
            <a:pPr indent="0" lvl="0" marL="914400" rtl="0" algn="l">
              <a:spcBef>
                <a:spcPts val="1600"/>
              </a:spcBef>
              <a:spcAft>
                <a:spcPts val="0"/>
              </a:spcAft>
              <a:buClr>
                <a:srgbClr val="000000"/>
              </a:buClr>
              <a:buSzPts val="1100"/>
              <a:buFont typeface="Arial"/>
              <a:buNone/>
            </a:pPr>
            <a:r>
              <a:rPr b="1" lang="en" sz="2000">
                <a:solidFill>
                  <a:srgbClr val="000080"/>
                </a:solidFill>
                <a:highlight>
                  <a:srgbClr val="FFFFFF"/>
                </a:highlight>
                <a:latin typeface="Courier New"/>
                <a:ea typeface="Courier New"/>
                <a:cs typeface="Courier New"/>
                <a:sym typeface="Courier New"/>
              </a:rPr>
              <a:t>const </a:t>
            </a:r>
            <a:r>
              <a:rPr lang="en" sz="2000">
                <a:solidFill>
                  <a:srgbClr val="458383"/>
                </a:solidFill>
                <a:highlight>
                  <a:srgbClr val="FFFFFF"/>
                </a:highlight>
                <a:latin typeface="Courier New"/>
                <a:ea typeface="Courier New"/>
                <a:cs typeface="Courier New"/>
                <a:sym typeface="Courier New"/>
              </a:rPr>
              <a:t>source </a:t>
            </a:r>
            <a:r>
              <a:rPr lang="en" sz="2000">
                <a:solidFill>
                  <a:srgbClr val="000000"/>
                </a:solidFill>
                <a:highlight>
                  <a:srgbClr val="FFFFFF"/>
                </a:highlight>
                <a:latin typeface="Courier New"/>
                <a:ea typeface="Courier New"/>
                <a:cs typeface="Courier New"/>
                <a:sym typeface="Courier New"/>
              </a:rPr>
              <a:t>= </a:t>
            </a:r>
            <a:r>
              <a:rPr i="1" lang="en" sz="2000">
                <a:solidFill>
                  <a:srgbClr val="000000"/>
                </a:solidFill>
                <a:highlight>
                  <a:srgbClr val="FFD966"/>
                </a:highlight>
                <a:latin typeface="Courier New"/>
                <a:ea typeface="Courier New"/>
                <a:cs typeface="Courier New"/>
                <a:sym typeface="Courier New"/>
              </a:rPr>
              <a:t>fromEvent</a:t>
            </a:r>
            <a:r>
              <a:rPr lang="en" sz="2000">
                <a:solidFill>
                  <a:srgbClr val="000000"/>
                </a:solidFill>
                <a:highlight>
                  <a:srgbClr val="FFFFFF"/>
                </a:highlight>
                <a:latin typeface="Courier New"/>
                <a:ea typeface="Courier New"/>
                <a:cs typeface="Courier New"/>
                <a:sym typeface="Courier New"/>
              </a:rPr>
              <a:t>(</a:t>
            </a:r>
            <a:r>
              <a:rPr b="1" i="1" lang="en" sz="2000">
                <a:solidFill>
                  <a:srgbClr val="660E7A"/>
                </a:solidFill>
                <a:highlight>
                  <a:srgbClr val="FFFFFF"/>
                </a:highlight>
                <a:latin typeface="Courier New"/>
                <a:ea typeface="Courier New"/>
                <a:cs typeface="Courier New"/>
                <a:sym typeface="Courier New"/>
              </a:rPr>
              <a:t>document</a:t>
            </a:r>
            <a:r>
              <a:rPr lang="en" sz="2000">
                <a:solidFill>
                  <a:srgbClr val="000000"/>
                </a:solidFill>
                <a:highlight>
                  <a:srgbClr val="FFFFFF"/>
                </a:highlight>
                <a:latin typeface="Courier New"/>
                <a:ea typeface="Courier New"/>
                <a:cs typeface="Courier New"/>
                <a:sym typeface="Courier New"/>
              </a:rPr>
              <a:t>, </a:t>
            </a:r>
            <a:r>
              <a:rPr b="1" lang="en" sz="2000">
                <a:solidFill>
                  <a:srgbClr val="008000"/>
                </a:solidFill>
                <a:highlight>
                  <a:srgbClr val="FFFFFF"/>
                </a:highlight>
                <a:latin typeface="Courier New"/>
                <a:ea typeface="Courier New"/>
                <a:cs typeface="Courier New"/>
                <a:sym typeface="Courier New"/>
              </a:rPr>
              <a:t>'click'</a:t>
            </a:r>
            <a:r>
              <a:rPr lang="en" sz="2000">
                <a:solidFill>
                  <a:srgbClr val="000000"/>
                </a:solidFill>
                <a:highlight>
                  <a:srgbClr val="FFFFFF"/>
                </a:highlight>
                <a:latin typeface="Courier New"/>
                <a:ea typeface="Courier New"/>
                <a:cs typeface="Courier New"/>
                <a:sym typeface="Courier New"/>
              </a:rPr>
              <a:t>);</a:t>
            </a:r>
            <a:endParaRPr sz="2000">
              <a:solidFill>
                <a:srgbClr val="000000"/>
              </a:solidFill>
              <a:highlight>
                <a:srgbClr val="FFFFFF"/>
              </a:highlight>
              <a:latin typeface="Courier New"/>
              <a:ea typeface="Courier New"/>
              <a:cs typeface="Courier New"/>
              <a:sym typeface="Courier New"/>
            </a:endParaRPr>
          </a:p>
          <a:p>
            <a:pPr indent="0" lvl="0" marL="914400" rtl="0" algn="l">
              <a:spcBef>
                <a:spcPts val="1600"/>
              </a:spcBef>
              <a:spcAft>
                <a:spcPts val="0"/>
              </a:spcAft>
              <a:buClr>
                <a:srgbClr val="000000"/>
              </a:buClr>
              <a:buSzPts val="1100"/>
              <a:buFont typeface="Arial"/>
              <a:buNone/>
            </a:pPr>
            <a:r>
              <a:rPr lang="en" sz="2000">
                <a:solidFill>
                  <a:srgbClr val="458383"/>
                </a:solidFill>
                <a:highlight>
                  <a:srgbClr val="FFFFFF"/>
                </a:highlight>
                <a:latin typeface="Courier New"/>
                <a:ea typeface="Courier New"/>
                <a:cs typeface="Courier New"/>
                <a:sym typeface="Courier New"/>
              </a:rPr>
              <a:t>source</a:t>
            </a:r>
            <a:r>
              <a:rPr lang="en" sz="2000">
                <a:solidFill>
                  <a:srgbClr val="000000"/>
                </a:solidFill>
                <a:highlight>
                  <a:srgbClr val="FFFFFF"/>
                </a:highlight>
                <a:latin typeface="Courier New"/>
                <a:ea typeface="Courier New"/>
                <a:cs typeface="Courier New"/>
                <a:sym typeface="Courier New"/>
              </a:rPr>
              <a:t>.</a:t>
            </a:r>
            <a:r>
              <a:rPr lang="en" sz="2000">
                <a:solidFill>
                  <a:srgbClr val="7A7A43"/>
                </a:solidFill>
                <a:highlight>
                  <a:srgbClr val="FFFFFF"/>
                </a:highlight>
                <a:latin typeface="Courier New"/>
                <a:ea typeface="Courier New"/>
                <a:cs typeface="Courier New"/>
                <a:sym typeface="Courier New"/>
              </a:rPr>
              <a:t>subscribe</a:t>
            </a:r>
            <a:r>
              <a:rPr lang="en" sz="2000">
                <a:solidFill>
                  <a:srgbClr val="000000"/>
                </a:solidFill>
                <a:highlight>
                  <a:srgbClr val="FFFFFF"/>
                </a:highlight>
                <a:latin typeface="Courier New"/>
                <a:ea typeface="Courier New"/>
                <a:cs typeface="Courier New"/>
                <a:sym typeface="Courier New"/>
              </a:rPr>
              <a:t>(val =&gt; </a:t>
            </a:r>
            <a:r>
              <a:rPr b="1" i="1" lang="en" sz="2000">
                <a:solidFill>
                  <a:srgbClr val="660E7A"/>
                </a:solidFill>
                <a:highlight>
                  <a:srgbClr val="FFFFFF"/>
                </a:highlight>
                <a:latin typeface="Courier New"/>
                <a:ea typeface="Courier New"/>
                <a:cs typeface="Courier New"/>
                <a:sym typeface="Courier New"/>
              </a:rPr>
              <a:t>console</a:t>
            </a:r>
            <a:r>
              <a:rPr lang="en" sz="2000">
                <a:solidFill>
                  <a:srgbClr val="000000"/>
                </a:solidFill>
                <a:highlight>
                  <a:srgbClr val="FFFFFF"/>
                </a:highlight>
                <a:latin typeface="Courier New"/>
                <a:ea typeface="Courier New"/>
                <a:cs typeface="Courier New"/>
                <a:sym typeface="Courier New"/>
              </a:rPr>
              <a:t>.</a:t>
            </a:r>
            <a:r>
              <a:rPr lang="en" sz="2000">
                <a:solidFill>
                  <a:srgbClr val="7A7A43"/>
                </a:solidFill>
                <a:highlight>
                  <a:srgbClr val="FFFFFF"/>
                </a:highlight>
                <a:latin typeface="Courier New"/>
                <a:ea typeface="Courier New"/>
                <a:cs typeface="Courier New"/>
                <a:sym typeface="Courier New"/>
              </a:rPr>
              <a:t>log</a:t>
            </a:r>
            <a:r>
              <a:rPr lang="en" sz="2000">
                <a:solidFill>
                  <a:srgbClr val="000000"/>
                </a:solidFill>
                <a:highlight>
                  <a:srgbClr val="FFFFFF"/>
                </a:highlight>
                <a:latin typeface="Courier New"/>
                <a:ea typeface="Courier New"/>
                <a:cs typeface="Courier New"/>
                <a:sym typeface="Courier New"/>
              </a:rPr>
              <a:t>(val));</a:t>
            </a:r>
            <a:endParaRPr sz="2000">
              <a:solidFill>
                <a:srgbClr val="000000"/>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t/>
            </a:r>
            <a:endParaRPr sz="2800"/>
          </a:p>
          <a:p>
            <a:pPr indent="0" lvl="0" marL="0" rtl="0" algn="l">
              <a:spcBef>
                <a:spcPts val="1600"/>
              </a:spcBef>
              <a:spcAft>
                <a:spcPts val="16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WebSockets in RxJs</a:t>
            </a:r>
            <a:endParaRPr/>
          </a:p>
        </p:txBody>
      </p:sp>
      <p:sp>
        <p:nvSpPr>
          <p:cNvPr id="946" name="Google Shape;946;p142"/>
          <p:cNvSpPr txBox="1"/>
          <p:nvPr>
            <p:ph idx="4294967295" type="body"/>
          </p:nvPr>
        </p:nvSpPr>
        <p:spPr>
          <a:xfrm>
            <a:off x="248175" y="891300"/>
            <a:ext cx="8438700" cy="40344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Char char="●"/>
            </a:pPr>
            <a:r>
              <a:rPr lang="en" sz="2600">
                <a:solidFill>
                  <a:srgbClr val="434343"/>
                </a:solidFill>
              </a:rPr>
              <a:t>RxJs also provides support with the Observable pattern:</a:t>
            </a:r>
            <a:endParaRPr sz="2600">
              <a:solidFill>
                <a:srgbClr val="434343"/>
              </a:solidFill>
            </a:endParaRPr>
          </a:p>
          <a:p>
            <a:pPr indent="381000" lvl="0" marL="533400" marR="139700" rtl="0" algn="l">
              <a:spcBef>
                <a:spcPts val="0"/>
              </a:spcBef>
              <a:spcAft>
                <a:spcPts val="0"/>
              </a:spcAft>
              <a:buNone/>
            </a:pPr>
            <a:r>
              <a:t/>
            </a:r>
            <a:endParaRPr b="1">
              <a:solidFill>
                <a:srgbClr val="660E7A"/>
              </a:solidFill>
              <a:latin typeface="Courier New"/>
              <a:ea typeface="Courier New"/>
              <a:cs typeface="Courier New"/>
              <a:sym typeface="Courier New"/>
            </a:endParaRPr>
          </a:p>
          <a:p>
            <a:pPr indent="381000" lvl="0" marL="533400" marR="139700" rtl="0" algn="l">
              <a:spcBef>
                <a:spcPts val="0"/>
              </a:spcBef>
              <a:spcAft>
                <a:spcPts val="0"/>
              </a:spcAft>
              <a:buClr>
                <a:srgbClr val="000000"/>
              </a:buClr>
              <a:buSzPts val="1100"/>
              <a:buFont typeface="Arial"/>
              <a:buNone/>
            </a:pPr>
            <a:r>
              <a:rPr b="1" lang="en">
                <a:solidFill>
                  <a:srgbClr val="660E7A"/>
                </a:solidFill>
                <a:latin typeface="Courier New"/>
                <a:ea typeface="Courier New"/>
                <a:cs typeface="Courier New"/>
                <a:sym typeface="Courier New"/>
              </a:rPr>
              <a:t>import </a:t>
            </a:r>
            <a:r>
              <a:rPr b="1" lang="en">
                <a:solidFill>
                  <a:srgbClr val="000000"/>
                </a:solidFill>
                <a:latin typeface="Courier New"/>
                <a:ea typeface="Courier New"/>
                <a:cs typeface="Courier New"/>
                <a:sym typeface="Courier New"/>
              </a:rPr>
              <a:t>{ </a:t>
            </a:r>
            <a:r>
              <a:rPr b="1" lang="en">
                <a:solidFill>
                  <a:srgbClr val="660E7A"/>
                </a:solidFill>
                <a:latin typeface="Courier New"/>
                <a:ea typeface="Courier New"/>
                <a:cs typeface="Courier New"/>
                <a:sym typeface="Courier New"/>
              </a:rPr>
              <a:t>webSocket </a:t>
            </a:r>
            <a:r>
              <a:rPr b="1" lang="en">
                <a:solidFill>
                  <a:srgbClr val="000000"/>
                </a:solidFill>
                <a:latin typeface="Courier New"/>
                <a:ea typeface="Courier New"/>
                <a:cs typeface="Courier New"/>
                <a:sym typeface="Courier New"/>
              </a:rPr>
              <a:t>} from </a:t>
            </a:r>
            <a:r>
              <a:rPr b="1" lang="en">
                <a:solidFill>
                  <a:srgbClr val="008000"/>
                </a:solidFill>
                <a:latin typeface="Courier New"/>
                <a:ea typeface="Courier New"/>
                <a:cs typeface="Courier New"/>
                <a:sym typeface="Courier New"/>
              </a:rPr>
              <a:t>'rxjs/webSocket' </a:t>
            </a:r>
            <a:endParaRPr b="1" i="1">
              <a:solidFill>
                <a:srgbClr val="808080"/>
              </a:solidFill>
              <a:latin typeface="Courier New"/>
              <a:ea typeface="Courier New"/>
              <a:cs typeface="Courier New"/>
              <a:sym typeface="Courier New"/>
            </a:endParaRPr>
          </a:p>
          <a:p>
            <a:pPr indent="381000" lvl="0" marL="533400" marR="139700" rtl="0" algn="l">
              <a:spcBef>
                <a:spcPts val="0"/>
              </a:spcBef>
              <a:spcAft>
                <a:spcPts val="0"/>
              </a:spcAft>
              <a:buClr>
                <a:srgbClr val="000000"/>
              </a:buClr>
              <a:buSzPts val="1100"/>
              <a:buFont typeface="Arial"/>
              <a:buNone/>
            </a:pPr>
            <a:r>
              <a:t/>
            </a:r>
            <a:endParaRPr b="1" i="1">
              <a:solidFill>
                <a:srgbClr val="808080"/>
              </a:solidFill>
              <a:latin typeface="Courier New"/>
              <a:ea typeface="Courier New"/>
              <a:cs typeface="Courier New"/>
              <a:sym typeface="Courier New"/>
            </a:endParaRPr>
          </a:p>
          <a:p>
            <a:pPr indent="381000" lvl="0" marL="533400" marR="139700" rtl="0" algn="l">
              <a:spcBef>
                <a:spcPts val="0"/>
              </a:spcBef>
              <a:spcAft>
                <a:spcPts val="0"/>
              </a:spcAft>
              <a:buClr>
                <a:srgbClr val="000000"/>
              </a:buClr>
              <a:buSzPts val="1100"/>
              <a:buFont typeface="Arial"/>
              <a:buNone/>
            </a:pPr>
            <a:r>
              <a:rPr b="1" lang="en">
                <a:solidFill>
                  <a:srgbClr val="000080"/>
                </a:solidFill>
                <a:latin typeface="Courier New"/>
                <a:ea typeface="Courier New"/>
                <a:cs typeface="Courier New"/>
                <a:sym typeface="Courier New"/>
              </a:rPr>
              <a:t>let </a:t>
            </a:r>
            <a:r>
              <a:rPr b="1" lang="en">
                <a:solidFill>
                  <a:srgbClr val="458383"/>
                </a:solidFill>
                <a:latin typeface="Courier New"/>
                <a:ea typeface="Courier New"/>
                <a:cs typeface="Courier New"/>
                <a:sym typeface="Courier New"/>
              </a:rPr>
              <a:t>subject </a:t>
            </a:r>
            <a:r>
              <a:rPr b="1" lang="en">
                <a:solidFill>
                  <a:srgbClr val="000000"/>
                </a:solidFill>
                <a:latin typeface="Courier New"/>
                <a:ea typeface="Courier New"/>
                <a:cs typeface="Courier New"/>
                <a:sym typeface="Courier New"/>
              </a:rPr>
              <a:t>= </a:t>
            </a:r>
            <a:r>
              <a:rPr b="1" lang="en">
                <a:solidFill>
                  <a:srgbClr val="000000"/>
                </a:solidFill>
                <a:highlight>
                  <a:schemeClr val="accent6"/>
                </a:highlight>
                <a:latin typeface="Courier New"/>
                <a:ea typeface="Courier New"/>
                <a:cs typeface="Courier New"/>
                <a:sym typeface="Courier New"/>
              </a:rPr>
              <a:t>webSocket</a:t>
            </a:r>
            <a:r>
              <a:rPr b="1" lang="en">
                <a:solidFill>
                  <a:srgbClr val="000000"/>
                </a:solidFill>
                <a:latin typeface="Courier New"/>
                <a:ea typeface="Courier New"/>
                <a:cs typeface="Courier New"/>
                <a:sym typeface="Courier New"/>
              </a:rPr>
              <a:t>(</a:t>
            </a:r>
            <a:r>
              <a:rPr b="1" lang="en">
                <a:solidFill>
                  <a:srgbClr val="008000"/>
                </a:solidFill>
                <a:latin typeface="Courier New"/>
                <a:ea typeface="Courier New"/>
                <a:cs typeface="Courier New"/>
                <a:sym typeface="Courier New"/>
              </a:rPr>
              <a:t>'ws://localhost:8081'</a:t>
            </a:r>
            <a:r>
              <a:rPr b="1" lang="en">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381000" lvl="0" marL="533400" marR="139700" rtl="0" algn="l">
              <a:spcBef>
                <a:spcPts val="0"/>
              </a:spcBef>
              <a:spcAft>
                <a:spcPts val="0"/>
              </a:spcAft>
              <a:buClr>
                <a:srgbClr val="000000"/>
              </a:buClr>
              <a:buSzPts val="1100"/>
              <a:buFont typeface="Arial"/>
              <a:buNone/>
            </a:pPr>
            <a:r>
              <a:rPr b="1" lang="en">
                <a:solidFill>
                  <a:srgbClr val="458383"/>
                </a:solidFill>
                <a:latin typeface="Courier New"/>
                <a:ea typeface="Courier New"/>
                <a:cs typeface="Courier New"/>
                <a:sym typeface="Courier New"/>
              </a:rPr>
              <a:t>subject</a:t>
            </a:r>
            <a:r>
              <a:rPr b="1" lang="en">
                <a:solidFill>
                  <a:srgbClr val="000000"/>
                </a:solidFill>
                <a:latin typeface="Courier New"/>
                <a:ea typeface="Courier New"/>
                <a:cs typeface="Courier New"/>
                <a:sym typeface="Courier New"/>
              </a:rPr>
              <a:t>.</a:t>
            </a:r>
            <a:r>
              <a:rPr b="1" lang="en">
                <a:solidFill>
                  <a:srgbClr val="7A7A43"/>
                </a:solidFill>
                <a:latin typeface="Courier New"/>
                <a:ea typeface="Courier New"/>
                <a:cs typeface="Courier New"/>
                <a:sym typeface="Courier New"/>
              </a:rPr>
              <a:t>subscribe</a:t>
            </a:r>
            <a:r>
              <a:rPr b="1" lang="en">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381000" lvl="0" marL="533400" marR="139700" rtl="0" algn="l">
              <a:spcBef>
                <a:spcPts val="0"/>
              </a:spcBef>
              <a:spcAft>
                <a:spcPts val="0"/>
              </a:spcAft>
              <a:buClr>
                <a:srgbClr val="000000"/>
              </a:buClr>
              <a:buSzPts val="1100"/>
              <a:buFont typeface="Arial"/>
              <a:buNone/>
            </a:pPr>
            <a:r>
              <a:rPr b="1" lang="en">
                <a:solidFill>
                  <a:srgbClr val="000000"/>
                </a:solidFill>
                <a:latin typeface="Courier New"/>
                <a:ea typeface="Courier New"/>
                <a:cs typeface="Courier New"/>
                <a:sym typeface="Courier New"/>
              </a:rPr>
              <a:t>    msg =&gt; </a:t>
            </a:r>
            <a:r>
              <a:rPr b="1" i="1" lang="en">
                <a:solidFill>
                  <a:srgbClr val="660E7A"/>
                </a:solidFill>
                <a:latin typeface="Courier New"/>
                <a:ea typeface="Courier New"/>
                <a:cs typeface="Courier New"/>
                <a:sym typeface="Courier New"/>
              </a:rPr>
              <a:t>console</a:t>
            </a:r>
            <a:r>
              <a:rPr b="1" lang="en">
                <a:solidFill>
                  <a:srgbClr val="000000"/>
                </a:solidFill>
                <a:latin typeface="Courier New"/>
                <a:ea typeface="Courier New"/>
                <a:cs typeface="Courier New"/>
                <a:sym typeface="Courier New"/>
              </a:rPr>
              <a:t>.</a:t>
            </a:r>
            <a:r>
              <a:rPr b="1" lang="en">
                <a:solidFill>
                  <a:srgbClr val="7A7A43"/>
                </a:solidFill>
                <a:latin typeface="Courier New"/>
                <a:ea typeface="Courier New"/>
                <a:cs typeface="Courier New"/>
                <a:sym typeface="Courier New"/>
              </a:rPr>
              <a:t>log</a:t>
            </a:r>
            <a:r>
              <a:rPr b="1" lang="en">
                <a:solidFill>
                  <a:srgbClr val="000000"/>
                </a:solidFill>
                <a:latin typeface="Courier New"/>
                <a:ea typeface="Courier New"/>
                <a:cs typeface="Courier New"/>
                <a:sym typeface="Courier New"/>
              </a:rPr>
              <a:t>(</a:t>
            </a:r>
            <a:r>
              <a:rPr b="1" lang="en">
                <a:solidFill>
                  <a:srgbClr val="008000"/>
                </a:solidFill>
                <a:latin typeface="Courier New"/>
                <a:ea typeface="Courier New"/>
                <a:cs typeface="Courier New"/>
                <a:sym typeface="Courier New"/>
              </a:rPr>
              <a:t>'message received: ' </a:t>
            </a:r>
            <a:r>
              <a:rPr b="1" lang="en">
                <a:solidFill>
                  <a:srgbClr val="000000"/>
                </a:solidFill>
                <a:latin typeface="Courier New"/>
                <a:ea typeface="Courier New"/>
                <a:cs typeface="Courier New"/>
                <a:sym typeface="Courier New"/>
              </a:rPr>
              <a:t>+ msg),</a:t>
            </a:r>
            <a:endParaRPr b="1">
              <a:solidFill>
                <a:srgbClr val="000000"/>
              </a:solidFill>
              <a:latin typeface="Courier New"/>
              <a:ea typeface="Courier New"/>
              <a:cs typeface="Courier New"/>
              <a:sym typeface="Courier New"/>
            </a:endParaRPr>
          </a:p>
          <a:p>
            <a:pPr indent="381000" lvl="0" marL="533400" marR="139700" rtl="0" algn="l">
              <a:spcBef>
                <a:spcPts val="0"/>
              </a:spcBef>
              <a:spcAft>
                <a:spcPts val="0"/>
              </a:spcAft>
              <a:buClr>
                <a:srgbClr val="000000"/>
              </a:buClr>
              <a:buSzPts val="1100"/>
              <a:buFont typeface="Arial"/>
              <a:buNone/>
            </a:pPr>
            <a:r>
              <a:rPr b="1" lang="en">
                <a:solidFill>
                  <a:srgbClr val="000000"/>
                </a:solidFill>
                <a:latin typeface="Courier New"/>
                <a:ea typeface="Courier New"/>
                <a:cs typeface="Courier New"/>
                <a:sym typeface="Courier New"/>
              </a:rPr>
              <a:t>    err =&gt; </a:t>
            </a:r>
            <a:r>
              <a:rPr b="1" i="1" lang="en">
                <a:solidFill>
                  <a:srgbClr val="660E7A"/>
                </a:solidFill>
                <a:latin typeface="Courier New"/>
                <a:ea typeface="Courier New"/>
                <a:cs typeface="Courier New"/>
                <a:sym typeface="Courier New"/>
              </a:rPr>
              <a:t>console</a:t>
            </a:r>
            <a:r>
              <a:rPr b="1" lang="en">
                <a:solidFill>
                  <a:srgbClr val="000000"/>
                </a:solidFill>
                <a:latin typeface="Courier New"/>
                <a:ea typeface="Courier New"/>
                <a:cs typeface="Courier New"/>
                <a:sym typeface="Courier New"/>
              </a:rPr>
              <a:t>.</a:t>
            </a:r>
            <a:r>
              <a:rPr b="1" lang="en">
                <a:solidFill>
                  <a:srgbClr val="7A7A43"/>
                </a:solidFill>
                <a:latin typeface="Courier New"/>
                <a:ea typeface="Courier New"/>
                <a:cs typeface="Courier New"/>
                <a:sym typeface="Courier New"/>
              </a:rPr>
              <a:t>log</a:t>
            </a:r>
            <a:r>
              <a:rPr b="1" lang="en">
                <a:solidFill>
                  <a:srgbClr val="000000"/>
                </a:solidFill>
                <a:latin typeface="Courier New"/>
                <a:ea typeface="Courier New"/>
                <a:cs typeface="Courier New"/>
                <a:sym typeface="Courier New"/>
              </a:rPr>
              <a:t>(err),</a:t>
            </a:r>
            <a:endParaRPr b="1">
              <a:solidFill>
                <a:srgbClr val="000000"/>
              </a:solidFill>
              <a:latin typeface="Courier New"/>
              <a:ea typeface="Courier New"/>
              <a:cs typeface="Courier New"/>
              <a:sym typeface="Courier New"/>
            </a:endParaRPr>
          </a:p>
          <a:p>
            <a:pPr indent="381000" lvl="0" marL="533400" marR="139700" rtl="0" algn="l">
              <a:spcBef>
                <a:spcPts val="0"/>
              </a:spcBef>
              <a:spcAft>
                <a:spcPts val="0"/>
              </a:spcAft>
              <a:buClr>
                <a:srgbClr val="000000"/>
              </a:buClr>
              <a:buSzPts val="1100"/>
              <a:buFont typeface="Arial"/>
              <a:buNone/>
            </a:pPr>
            <a:r>
              <a:rPr b="1" lang="en">
                <a:solidFill>
                  <a:srgbClr val="000000"/>
                </a:solidFill>
                <a:latin typeface="Courier New"/>
                <a:ea typeface="Courier New"/>
                <a:cs typeface="Courier New"/>
                <a:sym typeface="Courier New"/>
              </a:rPr>
              <a:t>   () =&gt; </a:t>
            </a:r>
            <a:r>
              <a:rPr b="1" i="1" lang="en">
                <a:solidFill>
                  <a:srgbClr val="660E7A"/>
                </a:solidFill>
                <a:latin typeface="Courier New"/>
                <a:ea typeface="Courier New"/>
                <a:cs typeface="Courier New"/>
                <a:sym typeface="Courier New"/>
              </a:rPr>
              <a:t>console</a:t>
            </a:r>
            <a:r>
              <a:rPr b="1" lang="en">
                <a:solidFill>
                  <a:srgbClr val="000000"/>
                </a:solidFill>
                <a:latin typeface="Courier New"/>
                <a:ea typeface="Courier New"/>
                <a:cs typeface="Courier New"/>
                <a:sym typeface="Courier New"/>
              </a:rPr>
              <a:t>.</a:t>
            </a:r>
            <a:r>
              <a:rPr b="1" lang="en">
                <a:solidFill>
                  <a:srgbClr val="7A7A43"/>
                </a:solidFill>
                <a:latin typeface="Courier New"/>
                <a:ea typeface="Courier New"/>
                <a:cs typeface="Courier New"/>
                <a:sym typeface="Courier New"/>
              </a:rPr>
              <a:t>log</a:t>
            </a:r>
            <a:r>
              <a:rPr b="1" lang="en">
                <a:solidFill>
                  <a:srgbClr val="000000"/>
                </a:solidFill>
                <a:latin typeface="Courier New"/>
                <a:ea typeface="Courier New"/>
                <a:cs typeface="Courier New"/>
                <a:sym typeface="Courier New"/>
              </a:rPr>
              <a:t>(</a:t>
            </a:r>
            <a:r>
              <a:rPr b="1" lang="en">
                <a:solidFill>
                  <a:srgbClr val="008000"/>
                </a:solidFill>
                <a:latin typeface="Courier New"/>
                <a:ea typeface="Courier New"/>
                <a:cs typeface="Courier New"/>
                <a:sym typeface="Courier New"/>
              </a:rPr>
              <a:t>'complete'</a:t>
            </a:r>
            <a:r>
              <a:rPr b="1" lang="en">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381000" lvl="0" marL="533400" marR="139700" rtl="0" algn="l">
              <a:spcBef>
                <a:spcPts val="0"/>
              </a:spcBef>
              <a:spcAft>
                <a:spcPts val="0"/>
              </a:spcAft>
              <a:buClr>
                <a:srgbClr val="000000"/>
              </a:buClr>
              <a:buSzPts val="1100"/>
              <a:buFont typeface="Arial"/>
              <a:buNone/>
            </a:pPr>
            <a:r>
              <a:rPr b="1" lang="en">
                <a:solidFill>
                  <a:srgbClr val="000000"/>
                </a:solidFill>
                <a:latin typeface="Courier New"/>
                <a:ea typeface="Courier New"/>
                <a:cs typeface="Courier New"/>
                <a:sym typeface="Courier New"/>
              </a:rPr>
              <a:t>);</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0" marR="0" rtl="0" algn="l">
              <a:lnSpc>
                <a:spcPct val="115000"/>
              </a:lnSpc>
              <a:spcBef>
                <a:spcPts val="0"/>
              </a:spcBef>
              <a:spcAft>
                <a:spcPts val="0"/>
              </a:spcAft>
              <a:buNone/>
            </a:pPr>
            <a:r>
              <a:t/>
            </a:r>
            <a:endParaRPr sz="2600">
              <a:solidFill>
                <a:srgbClr val="434343"/>
              </a:solidFill>
            </a:endParaRPr>
          </a:p>
          <a:p>
            <a:pPr indent="0" lvl="0" marL="457200" marR="0" rtl="0" algn="l">
              <a:lnSpc>
                <a:spcPct val="115000"/>
              </a:lnSpc>
              <a:spcBef>
                <a:spcPts val="0"/>
              </a:spcBef>
              <a:spcAft>
                <a:spcPts val="0"/>
              </a:spcAft>
              <a:buNone/>
            </a:pPr>
            <a:r>
              <a:t/>
            </a:r>
            <a:endParaRPr sz="2300">
              <a:solidFill>
                <a:srgbClr val="434343"/>
              </a:solidFill>
            </a:endParaRPr>
          </a:p>
          <a:p>
            <a:pPr indent="0" lvl="0" marL="0" marR="0" rtl="0" algn="l">
              <a:lnSpc>
                <a:spcPct val="115000"/>
              </a:lnSpc>
              <a:spcBef>
                <a:spcPts val="0"/>
              </a:spcBef>
              <a:spcAft>
                <a:spcPts val="0"/>
              </a:spcAft>
              <a:buNone/>
            </a:pPr>
            <a:r>
              <a:t/>
            </a:r>
            <a:endParaRPr sz="2400">
              <a:solidFill>
                <a:srgbClr val="434343"/>
              </a:solidFill>
            </a:endParaRPr>
          </a:p>
          <a:p>
            <a:pPr indent="0" lvl="0" marL="0" rtl="0" algn="l">
              <a:lnSpc>
                <a:spcPct val="115000"/>
              </a:lnSpc>
              <a:spcBef>
                <a:spcPts val="0"/>
              </a:spcBef>
              <a:spcAft>
                <a:spcPts val="0"/>
              </a:spcAft>
              <a:buNone/>
            </a:pPr>
            <a:r>
              <a:t/>
            </a:r>
            <a:endParaRPr sz="2400">
              <a:solidFill>
                <a:srgbClr val="434343"/>
              </a:solidFill>
            </a:endParaRPr>
          </a:p>
          <a:p>
            <a:pPr indent="0" lvl="0" marL="0" rtl="0" algn="l">
              <a:lnSpc>
                <a:spcPct val="115000"/>
              </a:lnSpc>
              <a:spcBef>
                <a:spcPts val="0"/>
              </a:spcBef>
              <a:spcAft>
                <a:spcPts val="0"/>
              </a:spcAft>
              <a:buNone/>
            </a:pPr>
            <a:r>
              <a:t/>
            </a:r>
            <a:endParaRPr sz="2400">
              <a:solidFill>
                <a:srgbClr val="434343"/>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RX1 - Observables</a:t>
            </a:r>
            <a:endParaRPr/>
          </a:p>
        </p:txBody>
      </p:sp>
      <p:sp>
        <p:nvSpPr>
          <p:cNvPr id="952" name="Google Shape;952;p143"/>
          <p:cNvSpPr txBox="1"/>
          <p:nvPr>
            <p:ph idx="4294967295" type="body"/>
          </p:nvPr>
        </p:nvSpPr>
        <p:spPr>
          <a:xfrm>
            <a:off x="457200" y="867225"/>
            <a:ext cx="8537400" cy="4050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600">
              <a:solidFill>
                <a:srgbClr val="434343"/>
              </a:solidFill>
            </a:endParaRPr>
          </a:p>
          <a:p>
            <a:pPr indent="-406400" lvl="0" marL="457200" rtl="0" algn="l">
              <a:spcBef>
                <a:spcPts val="1600"/>
              </a:spcBef>
              <a:spcAft>
                <a:spcPts val="0"/>
              </a:spcAft>
              <a:buClr>
                <a:srgbClr val="434343"/>
              </a:buClr>
              <a:buSzPts val="2800"/>
              <a:buChar char="●"/>
            </a:pPr>
            <a:r>
              <a:rPr lang="en" sz="2800">
                <a:solidFill>
                  <a:srgbClr val="434343"/>
                </a:solidFill>
              </a:rPr>
              <a:t>Update your </a:t>
            </a:r>
            <a:r>
              <a:rPr b="1" lang="en" sz="2800">
                <a:solidFill>
                  <a:srgbClr val="434343"/>
                </a:solidFill>
                <a:latin typeface="Consolas"/>
                <a:ea typeface="Consolas"/>
                <a:cs typeface="Consolas"/>
                <a:sym typeface="Consolas"/>
              </a:rPr>
              <a:t>LicensePlateService</a:t>
            </a:r>
            <a:r>
              <a:rPr i="1" lang="en" sz="2800">
                <a:solidFill>
                  <a:srgbClr val="434343"/>
                </a:solidFill>
              </a:rPr>
              <a:t> </a:t>
            </a:r>
            <a:r>
              <a:rPr lang="en" sz="2800">
                <a:solidFill>
                  <a:srgbClr val="434343"/>
                </a:solidFill>
              </a:rPr>
              <a:t>from the previous lab to make </a:t>
            </a:r>
            <a:r>
              <a:rPr b="1" lang="en" sz="2800">
                <a:solidFill>
                  <a:srgbClr val="434343"/>
                </a:solidFill>
                <a:latin typeface="Consolas"/>
                <a:ea typeface="Consolas"/>
                <a:cs typeface="Consolas"/>
                <a:sym typeface="Consolas"/>
              </a:rPr>
              <a:t>getList()</a:t>
            </a:r>
            <a:r>
              <a:rPr lang="en" sz="2800">
                <a:solidFill>
                  <a:srgbClr val="434343"/>
                </a:solidFill>
              </a:rPr>
              <a:t> return an </a:t>
            </a:r>
            <a:r>
              <a:rPr b="1" lang="en" sz="2800">
                <a:solidFill>
                  <a:srgbClr val="434343"/>
                </a:solidFill>
                <a:latin typeface="Consolas"/>
                <a:ea typeface="Consolas"/>
                <a:cs typeface="Consolas"/>
                <a:sym typeface="Consolas"/>
              </a:rPr>
              <a:t>Observable</a:t>
            </a:r>
            <a:endParaRPr b="1" sz="2800">
              <a:solidFill>
                <a:srgbClr val="434343"/>
              </a:solidFill>
              <a:latin typeface="Consolas"/>
              <a:ea typeface="Consolas"/>
              <a:cs typeface="Consolas"/>
              <a:sym typeface="Consolas"/>
            </a:endParaRPr>
          </a:p>
          <a:p>
            <a:pPr indent="0" lvl="0" marL="457200" rtl="0" algn="l">
              <a:spcBef>
                <a:spcPts val="1600"/>
              </a:spcBef>
              <a:spcAft>
                <a:spcPts val="0"/>
              </a:spcAft>
              <a:buNone/>
            </a:pPr>
            <a:r>
              <a:t/>
            </a:r>
            <a:endParaRPr sz="600">
              <a:solidFill>
                <a:srgbClr val="434343"/>
              </a:solidFill>
            </a:endParaRPr>
          </a:p>
          <a:p>
            <a:pPr indent="-406400" lvl="0" marL="457200" rtl="0" algn="l">
              <a:spcBef>
                <a:spcPts val="1600"/>
              </a:spcBef>
              <a:spcAft>
                <a:spcPts val="0"/>
              </a:spcAft>
              <a:buClr>
                <a:srgbClr val="434343"/>
              </a:buClr>
              <a:buSzPts val="2800"/>
              <a:buChar char="●"/>
            </a:pPr>
            <a:r>
              <a:rPr lang="en" sz="2800">
                <a:solidFill>
                  <a:srgbClr val="434343"/>
                </a:solidFill>
              </a:rPr>
              <a:t>Update your component accordingly so that it subscribes to the </a:t>
            </a:r>
            <a:r>
              <a:rPr b="1" lang="en" sz="2800">
                <a:solidFill>
                  <a:srgbClr val="434343"/>
                </a:solidFill>
                <a:latin typeface="Consolas"/>
                <a:ea typeface="Consolas"/>
                <a:cs typeface="Consolas"/>
                <a:sym typeface="Consolas"/>
              </a:rPr>
              <a:t>LicensePlateService </a:t>
            </a:r>
            <a:r>
              <a:rPr lang="en" sz="2800">
                <a:solidFill>
                  <a:srgbClr val="434343"/>
                </a:solidFill>
              </a:rPr>
              <a:t>to get its data.</a:t>
            </a:r>
            <a:endParaRPr sz="2800">
              <a:solidFill>
                <a:srgbClr val="434343"/>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53" name="Google Shape;953;p143"/>
          <p:cNvPicPr preferRelativeResize="0"/>
          <p:nvPr/>
        </p:nvPicPr>
        <p:blipFill>
          <a:blip r:embed="rId3">
            <a:alphaModFix/>
          </a:blip>
          <a:stretch>
            <a:fillRect/>
          </a:stretch>
        </p:blipFill>
        <p:spPr>
          <a:xfrm>
            <a:off x="7837825" y="183150"/>
            <a:ext cx="1114625" cy="11146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Observable Pattern</a:t>
            </a:r>
            <a:endParaRPr/>
          </a:p>
        </p:txBody>
      </p:sp>
      <p:sp>
        <p:nvSpPr>
          <p:cNvPr id="959" name="Google Shape;959;p144"/>
          <p:cNvSpPr txBox="1"/>
          <p:nvPr>
            <p:ph idx="4294967295" type="body"/>
          </p:nvPr>
        </p:nvSpPr>
        <p:spPr>
          <a:xfrm>
            <a:off x="279100" y="837325"/>
            <a:ext cx="8602500" cy="4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rPr>
              <a:t>Observables use the </a:t>
            </a:r>
            <a:r>
              <a:rPr b="1" lang="en" sz="2400">
                <a:solidFill>
                  <a:srgbClr val="434343"/>
                </a:solidFill>
                <a:latin typeface="Consolas"/>
                <a:ea typeface="Consolas"/>
                <a:cs typeface="Consolas"/>
                <a:sym typeface="Consolas"/>
              </a:rPr>
              <a:t>subscribe</a:t>
            </a:r>
            <a:r>
              <a:rPr lang="en" sz="2400">
                <a:solidFill>
                  <a:srgbClr val="434343"/>
                </a:solidFill>
              </a:rPr>
              <a:t> function to register </a:t>
            </a:r>
            <a:br>
              <a:rPr lang="en" sz="2400">
                <a:solidFill>
                  <a:srgbClr val="434343"/>
                </a:solidFill>
              </a:rPr>
            </a:br>
            <a:r>
              <a:rPr lang="en" sz="2400">
                <a:solidFill>
                  <a:srgbClr val="434343"/>
                </a:solidFill>
              </a:rPr>
              <a:t>success, error and completion callbacks:</a:t>
            </a:r>
            <a:endParaRPr sz="2400">
              <a:solidFill>
                <a:srgbClr val="434343"/>
              </a:solidFill>
            </a:endParaRPr>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 sz="2400">
                <a:solidFill>
                  <a:srgbClr val="434343"/>
                </a:solidFill>
              </a:rPr>
              <a:t>The value of </a:t>
            </a:r>
            <a:r>
              <a:rPr b="1" lang="en" sz="2400">
                <a:solidFill>
                  <a:srgbClr val="434343"/>
                </a:solidFill>
                <a:latin typeface="Consolas"/>
                <a:ea typeface="Consolas"/>
                <a:cs typeface="Consolas"/>
                <a:sym typeface="Consolas"/>
              </a:rPr>
              <a:t>x</a:t>
            </a:r>
            <a:r>
              <a:rPr b="1" lang="en" sz="2400">
                <a:solidFill>
                  <a:srgbClr val="434343"/>
                </a:solidFill>
              </a:rPr>
              <a:t> </a:t>
            </a:r>
            <a:r>
              <a:rPr lang="en" sz="2400">
                <a:solidFill>
                  <a:srgbClr val="434343"/>
                </a:solidFill>
              </a:rPr>
              <a:t>is the value passed to the </a:t>
            </a:r>
            <a:r>
              <a:rPr b="1" lang="en" sz="2400">
                <a:solidFill>
                  <a:srgbClr val="434343"/>
                </a:solidFill>
                <a:latin typeface="Consolas"/>
                <a:ea typeface="Consolas"/>
                <a:cs typeface="Consolas"/>
                <a:sym typeface="Consolas"/>
              </a:rPr>
              <a:t>next</a:t>
            </a:r>
            <a:r>
              <a:rPr b="1" lang="en" sz="2400">
                <a:solidFill>
                  <a:srgbClr val="434343"/>
                </a:solidFill>
              </a:rPr>
              <a:t> </a:t>
            </a:r>
            <a:r>
              <a:rPr lang="en" sz="2400">
                <a:solidFill>
                  <a:srgbClr val="434343"/>
                </a:solidFill>
              </a:rPr>
              <a:t>function in the observable definition</a:t>
            </a:r>
            <a:endParaRPr sz="2400">
              <a:solidFill>
                <a:srgbClr val="434343"/>
              </a:solidFill>
            </a:endParaRPr>
          </a:p>
          <a:p>
            <a:pPr indent="0" lvl="0" marL="0" rtl="0" algn="l">
              <a:spcBef>
                <a:spcPts val="1600"/>
              </a:spcBef>
              <a:spcAft>
                <a:spcPts val="0"/>
              </a:spcAft>
              <a:buNone/>
            </a:pPr>
            <a:r>
              <a:rPr lang="en" sz="2400">
                <a:solidFill>
                  <a:srgbClr val="434343"/>
                </a:solidFill>
              </a:rPr>
              <a:t>The value of </a:t>
            </a:r>
            <a:r>
              <a:rPr b="1" lang="en" sz="2400">
                <a:solidFill>
                  <a:srgbClr val="434343"/>
                </a:solidFill>
                <a:latin typeface="Consolas"/>
                <a:ea typeface="Consolas"/>
                <a:cs typeface="Consolas"/>
                <a:sym typeface="Consolas"/>
              </a:rPr>
              <a:t>e</a:t>
            </a:r>
            <a:r>
              <a:rPr b="1" lang="en" sz="2400">
                <a:solidFill>
                  <a:srgbClr val="434343"/>
                </a:solidFill>
              </a:rPr>
              <a:t> </a:t>
            </a:r>
            <a:r>
              <a:rPr lang="en" sz="2400">
                <a:solidFill>
                  <a:srgbClr val="434343"/>
                </a:solidFill>
              </a:rPr>
              <a:t>is the value passed to the </a:t>
            </a:r>
            <a:r>
              <a:rPr b="1" lang="en" sz="2400">
                <a:solidFill>
                  <a:srgbClr val="434343"/>
                </a:solidFill>
                <a:latin typeface="Consolas"/>
                <a:ea typeface="Consolas"/>
                <a:cs typeface="Consolas"/>
                <a:sym typeface="Consolas"/>
              </a:rPr>
              <a:t>error</a:t>
            </a:r>
            <a:r>
              <a:rPr b="1" lang="en" sz="2400">
                <a:solidFill>
                  <a:srgbClr val="434343"/>
                </a:solidFill>
              </a:rPr>
              <a:t> </a:t>
            </a:r>
            <a:r>
              <a:rPr lang="en" sz="2400">
                <a:solidFill>
                  <a:srgbClr val="434343"/>
                </a:solidFill>
              </a:rPr>
              <a:t>function in the observable definition</a:t>
            </a:r>
            <a:endParaRPr b="1" sz="2400">
              <a:solidFill>
                <a:srgbClr val="434343"/>
              </a:solidFill>
            </a:endParaRPr>
          </a:p>
          <a:p>
            <a:pPr indent="-228600" lvl="0" marL="457200" rtl="0" algn="l">
              <a:spcBef>
                <a:spcPts val="1600"/>
              </a:spcBef>
              <a:spcAft>
                <a:spcPts val="0"/>
              </a:spcAft>
              <a:buClr>
                <a:srgbClr val="434343"/>
              </a:buClr>
              <a:buSzPts val="2400"/>
              <a:buNone/>
            </a:pPr>
            <a:r>
              <a:t/>
            </a:r>
            <a:endParaRPr sz="2400">
              <a:solidFill>
                <a:srgbClr val="434343"/>
              </a:solidFill>
            </a:endParaRPr>
          </a:p>
          <a:p>
            <a:pPr indent="-228600" lvl="0" marL="457200" rtl="0" algn="l">
              <a:spcBef>
                <a:spcPts val="0"/>
              </a:spcBef>
              <a:spcAft>
                <a:spcPts val="0"/>
              </a:spcAft>
              <a:buClr>
                <a:srgbClr val="434343"/>
              </a:buClr>
              <a:buSzPts val="2400"/>
              <a:buNone/>
            </a:pPr>
            <a:r>
              <a:t/>
            </a:r>
            <a:endParaRPr sz="2400">
              <a:solidFill>
                <a:srgbClr val="434343"/>
              </a:solidFill>
            </a:endParaRPr>
          </a:p>
          <a:p>
            <a:pPr indent="-228600" lvl="0" marL="457200" rtl="0" algn="l">
              <a:spcBef>
                <a:spcPts val="0"/>
              </a:spcBef>
              <a:spcAft>
                <a:spcPts val="0"/>
              </a:spcAft>
              <a:buClr>
                <a:srgbClr val="434343"/>
              </a:buClr>
              <a:buSzPts val="800"/>
              <a:buNone/>
            </a:pPr>
            <a:r>
              <a:t/>
            </a:r>
            <a:endParaRPr sz="800">
              <a:solidFill>
                <a:srgbClr val="434343"/>
              </a:solidFill>
            </a:endParaRPr>
          </a:p>
          <a:p>
            <a:pPr indent="-228600" lvl="0" marL="457200" marR="0" rtl="0" algn="l">
              <a:lnSpc>
                <a:spcPct val="100000"/>
              </a:lnSpc>
              <a:spcBef>
                <a:spcPts val="0"/>
              </a:spcBef>
              <a:spcAft>
                <a:spcPts val="0"/>
              </a:spcAft>
              <a:buClr>
                <a:srgbClr val="434343"/>
              </a:buClr>
              <a:buSzPts val="1400"/>
              <a:buNone/>
            </a:pPr>
            <a:r>
              <a:t/>
            </a:r>
            <a:endParaRPr>
              <a:solidFill>
                <a:srgbClr val="434343"/>
              </a:solidFill>
            </a:endParaRPr>
          </a:p>
          <a:p>
            <a:pPr indent="-228600" lvl="0" marL="457200" rtl="0" algn="l">
              <a:spcBef>
                <a:spcPts val="0"/>
              </a:spcBef>
              <a:spcAft>
                <a:spcPts val="0"/>
              </a:spcAft>
              <a:buClr>
                <a:srgbClr val="434343"/>
              </a:buClr>
              <a:buSzPts val="2800"/>
              <a:buNone/>
            </a:pPr>
            <a:r>
              <a:t/>
            </a:r>
            <a:endParaRPr sz="2800">
              <a:solidFill>
                <a:srgbClr val="434343"/>
              </a:solidFill>
            </a:endParaRPr>
          </a:p>
          <a:p>
            <a:pPr indent="-228600" lvl="0" marL="457200" rtl="0" algn="l">
              <a:spcBef>
                <a:spcPts val="0"/>
              </a:spcBef>
              <a:spcAft>
                <a:spcPts val="0"/>
              </a:spcAft>
              <a:buClr>
                <a:srgbClr val="434343"/>
              </a:buClr>
              <a:buSzPts val="1400"/>
              <a:buNone/>
            </a:pPr>
            <a:r>
              <a:t/>
            </a:r>
            <a:endParaRPr>
              <a:solidFill>
                <a:srgbClr val="434343"/>
              </a:solidFill>
            </a:endParaRPr>
          </a:p>
        </p:txBody>
      </p:sp>
      <p:pic>
        <p:nvPicPr>
          <p:cNvPr id="960" name="Google Shape;960;p144"/>
          <p:cNvPicPr preferRelativeResize="0"/>
          <p:nvPr/>
        </p:nvPicPr>
        <p:blipFill>
          <a:blip r:embed="rId3">
            <a:alphaModFix/>
          </a:blip>
          <a:stretch>
            <a:fillRect/>
          </a:stretch>
        </p:blipFill>
        <p:spPr>
          <a:xfrm>
            <a:off x="2890838" y="1813413"/>
            <a:ext cx="3667125" cy="1343025"/>
          </a:xfrm>
          <a:prstGeom prst="rect">
            <a:avLst/>
          </a:prstGeom>
          <a:noFill/>
          <a:ln>
            <a:noFill/>
          </a:ln>
        </p:spPr>
      </p:pic>
      <p:pic>
        <p:nvPicPr>
          <p:cNvPr id="961" name="Google Shape;961;p144"/>
          <p:cNvPicPr preferRelativeResize="0"/>
          <p:nvPr/>
        </p:nvPicPr>
        <p:blipFill>
          <a:blip r:embed="rId4">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Unsubscribing from an observable</a:t>
            </a:r>
            <a:endParaRPr/>
          </a:p>
        </p:txBody>
      </p:sp>
      <p:sp>
        <p:nvSpPr>
          <p:cNvPr id="967" name="Google Shape;967;p145"/>
          <p:cNvSpPr txBox="1"/>
          <p:nvPr>
            <p:ph idx="4294967295" type="body"/>
          </p:nvPr>
        </p:nvSpPr>
        <p:spPr>
          <a:xfrm>
            <a:off x="457200" y="411900"/>
            <a:ext cx="8229600" cy="47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434343"/>
              </a:solidFill>
            </a:endParaRPr>
          </a:p>
          <a:p>
            <a:pPr indent="-381000" lvl="0" marL="457200" rtl="0" algn="l">
              <a:spcBef>
                <a:spcPts val="1600"/>
              </a:spcBef>
              <a:spcAft>
                <a:spcPts val="0"/>
              </a:spcAft>
              <a:buClr>
                <a:srgbClr val="434343"/>
              </a:buClr>
              <a:buSzPts val="2400"/>
              <a:buChar char="●"/>
            </a:pPr>
            <a:r>
              <a:rPr lang="en" sz="2400">
                <a:solidFill>
                  <a:srgbClr val="434343"/>
                </a:solidFill>
              </a:rPr>
              <a:t>When we subscribe to an </a:t>
            </a:r>
            <a:r>
              <a:rPr b="1" lang="en" sz="2400">
                <a:solidFill>
                  <a:srgbClr val="434343"/>
                </a:solidFill>
                <a:latin typeface="Consolas"/>
                <a:ea typeface="Consolas"/>
                <a:cs typeface="Consolas"/>
                <a:sym typeface="Consolas"/>
              </a:rPr>
              <a:t>Observable</a:t>
            </a:r>
            <a:r>
              <a:rPr lang="en" sz="2400">
                <a:solidFill>
                  <a:srgbClr val="434343"/>
                </a:solidFill>
              </a:rPr>
              <a:t>, that method </a:t>
            </a:r>
            <a:br>
              <a:rPr lang="en" sz="2400">
                <a:solidFill>
                  <a:srgbClr val="434343"/>
                </a:solidFill>
              </a:rPr>
            </a:br>
            <a:r>
              <a:rPr lang="en" sz="2400">
                <a:solidFill>
                  <a:srgbClr val="434343"/>
                </a:solidFill>
              </a:rPr>
              <a:t>returns a </a:t>
            </a:r>
            <a:r>
              <a:rPr b="1" lang="en" sz="2400">
                <a:solidFill>
                  <a:srgbClr val="434343"/>
                </a:solidFill>
                <a:latin typeface="Consolas"/>
                <a:ea typeface="Consolas"/>
                <a:cs typeface="Consolas"/>
                <a:sym typeface="Consolas"/>
              </a:rPr>
              <a:t>Subscription </a:t>
            </a:r>
            <a:r>
              <a:rPr lang="en" sz="2400">
                <a:solidFill>
                  <a:srgbClr val="434343"/>
                </a:solidFill>
              </a:rPr>
              <a:t>object</a:t>
            </a:r>
            <a:endParaRPr sz="2400">
              <a:solidFill>
                <a:srgbClr val="434343"/>
              </a:solidFill>
            </a:endParaRPr>
          </a:p>
          <a:p>
            <a:pPr indent="-381000" lvl="0" marL="457200" rtl="0" algn="l">
              <a:spcBef>
                <a:spcPts val="0"/>
              </a:spcBef>
              <a:spcAft>
                <a:spcPts val="0"/>
              </a:spcAft>
              <a:buClr>
                <a:srgbClr val="434343"/>
              </a:buClr>
              <a:buSzPts val="2400"/>
              <a:buChar char="●"/>
            </a:pPr>
            <a:r>
              <a:rPr lang="en" sz="2400">
                <a:solidFill>
                  <a:srgbClr val="434343"/>
                </a:solidFill>
              </a:rPr>
              <a:t>A best practice is to always </a:t>
            </a:r>
            <a:r>
              <a:rPr b="1" lang="en" sz="2400">
                <a:solidFill>
                  <a:srgbClr val="434343"/>
                </a:solidFill>
                <a:latin typeface="Consolas"/>
                <a:ea typeface="Consolas"/>
                <a:cs typeface="Consolas"/>
                <a:sym typeface="Consolas"/>
              </a:rPr>
              <a:t>unsubscribe </a:t>
            </a:r>
            <a:r>
              <a:rPr lang="en" sz="2400">
                <a:solidFill>
                  <a:srgbClr val="434343"/>
                </a:solidFill>
              </a:rPr>
              <a:t>your Observables in the </a:t>
            </a:r>
            <a:r>
              <a:rPr b="1" lang="en" sz="2400">
                <a:solidFill>
                  <a:srgbClr val="434343"/>
                </a:solidFill>
                <a:latin typeface="Consolas"/>
                <a:ea typeface="Consolas"/>
                <a:cs typeface="Consolas"/>
                <a:sym typeface="Consolas"/>
              </a:rPr>
              <a:t>ngOnDestroy </a:t>
            </a:r>
            <a:r>
              <a:rPr lang="en" sz="2400">
                <a:solidFill>
                  <a:srgbClr val="434343"/>
                </a:solidFill>
              </a:rPr>
              <a:t>method of your classes:</a:t>
            </a:r>
            <a:endParaRPr sz="2400">
              <a:solidFill>
                <a:srgbClr val="434343"/>
              </a:solidFill>
            </a:endParaRPr>
          </a:p>
          <a:p>
            <a:pPr indent="0" lvl="0" marL="1371600" rtl="0" algn="l">
              <a:spcBef>
                <a:spcPts val="1600"/>
              </a:spcBef>
              <a:spcAft>
                <a:spcPts val="0"/>
              </a:spcAft>
              <a:buNone/>
            </a:pPr>
            <a:r>
              <a:rPr b="1" lang="en" sz="1400">
                <a:solidFill>
                  <a:srgbClr val="000080"/>
                </a:solidFill>
                <a:latin typeface="Courier New"/>
                <a:ea typeface="Courier New"/>
                <a:cs typeface="Courier New"/>
                <a:sym typeface="Courier New"/>
              </a:rPr>
              <a:t>export class </a:t>
            </a:r>
            <a:r>
              <a:rPr lang="en" sz="1400">
                <a:solidFill>
                  <a:srgbClr val="000000"/>
                </a:solidFill>
                <a:latin typeface="Courier New"/>
                <a:ea typeface="Courier New"/>
                <a:cs typeface="Courier New"/>
                <a:sym typeface="Courier New"/>
              </a:rPr>
              <a:t>ListPostsComponent {</a:t>
            </a:r>
            <a:endParaRPr sz="1400">
              <a:solidFill>
                <a:srgbClr val="000000"/>
              </a:solidFill>
              <a:latin typeface="Courier New"/>
              <a:ea typeface="Courier New"/>
              <a:cs typeface="Courier New"/>
              <a:sym typeface="Courier New"/>
            </a:endParaRPr>
          </a:p>
          <a:p>
            <a:pPr indent="0" lvl="0" marL="1371600" rtl="0" algn="l">
              <a:spcBef>
                <a:spcPts val="0"/>
              </a:spcBef>
              <a:spcAft>
                <a:spcPts val="0"/>
              </a:spcAft>
              <a:buNone/>
            </a:pPr>
            <a:r>
              <a:rPr lang="en" sz="1400">
                <a:solidFill>
                  <a:srgbClr val="000000"/>
                </a:solidFill>
                <a:latin typeface="Courier New"/>
                <a:ea typeface="Courier New"/>
                <a:cs typeface="Courier New"/>
                <a:sym typeface="Courier New"/>
              </a:rPr>
              <a:t> 	</a:t>
            </a:r>
            <a:r>
              <a:rPr b="1" lang="en" sz="1400">
                <a:solidFill>
                  <a:srgbClr val="660E7A"/>
                </a:solidFill>
                <a:latin typeface="Courier New"/>
                <a:ea typeface="Courier New"/>
                <a:cs typeface="Courier New"/>
                <a:sym typeface="Courier New"/>
              </a:rPr>
              <a:t>subscription</a:t>
            </a:r>
            <a:r>
              <a:rPr lang="en" sz="1400">
                <a:solidFill>
                  <a:srgbClr val="000000"/>
                </a:solidFill>
                <a:latin typeface="Courier New"/>
                <a:ea typeface="Courier New"/>
                <a:cs typeface="Courier New"/>
                <a:sym typeface="Courier New"/>
              </a:rPr>
              <a:t>: Subscription;</a:t>
            </a:r>
            <a:endParaRPr sz="1400">
              <a:solidFill>
                <a:srgbClr val="000000"/>
              </a:solidFill>
              <a:latin typeface="Courier New"/>
              <a:ea typeface="Courier New"/>
              <a:cs typeface="Courier New"/>
              <a:sym typeface="Courier New"/>
            </a:endParaRPr>
          </a:p>
          <a:p>
            <a:pPr indent="0" lvl="0" marL="1371600" rtl="0" algn="l">
              <a:spcBef>
                <a:spcPts val="0"/>
              </a:spcBef>
              <a:spcAft>
                <a:spcPts val="0"/>
              </a:spcAft>
              <a:buNone/>
            </a:pPr>
            <a:r>
              <a:rPr lang="en" sz="1400">
                <a:solidFill>
                  <a:srgbClr val="000000"/>
                </a:solidFill>
                <a:latin typeface="Courier New"/>
                <a:ea typeface="Courier New"/>
                <a:cs typeface="Courier New"/>
                <a:sym typeface="Courier New"/>
              </a:rPr>
              <a:t> 	</a:t>
            </a:r>
            <a:r>
              <a:rPr b="1" lang="en" sz="1400">
                <a:solidFill>
                  <a:srgbClr val="000080"/>
                </a:solidFill>
                <a:latin typeface="Courier New"/>
                <a:ea typeface="Courier New"/>
                <a:cs typeface="Courier New"/>
                <a:sym typeface="Courier New"/>
              </a:rPr>
              <a:t>constructor</a:t>
            </a:r>
            <a:r>
              <a:rPr lang="en" sz="1400">
                <a:solidFill>
                  <a:srgbClr val="000000"/>
                </a:solidFill>
                <a:latin typeface="Courier New"/>
                <a:ea typeface="Courier New"/>
                <a:cs typeface="Courier New"/>
                <a:sym typeface="Courier New"/>
              </a:rPr>
              <a:t>(</a:t>
            </a:r>
            <a:r>
              <a:rPr b="1" lang="en" sz="1400">
                <a:solidFill>
                  <a:srgbClr val="000080"/>
                </a:solidFill>
                <a:latin typeface="Courier New"/>
                <a:ea typeface="Courier New"/>
                <a:cs typeface="Courier New"/>
                <a:sym typeface="Courier New"/>
              </a:rPr>
              <a:t>private </a:t>
            </a:r>
            <a:r>
              <a:rPr b="1" lang="en" sz="1400">
                <a:solidFill>
                  <a:srgbClr val="660E7A"/>
                </a:solidFill>
                <a:latin typeface="Courier New"/>
                <a:ea typeface="Courier New"/>
                <a:cs typeface="Courier New"/>
                <a:sym typeface="Courier New"/>
              </a:rPr>
              <a:t>postService</a:t>
            </a:r>
            <a:r>
              <a:rPr lang="en" sz="1400">
                <a:solidFill>
                  <a:srgbClr val="000000"/>
                </a:solidFill>
                <a:latin typeface="Courier New"/>
                <a:ea typeface="Courier New"/>
                <a:cs typeface="Courier New"/>
                <a:sym typeface="Courier New"/>
              </a:rPr>
              <a:t>: PostsService) {</a:t>
            </a:r>
            <a:r>
              <a:rPr i="1" lang="en" sz="1400">
                <a:solidFill>
                  <a:srgbClr val="808080"/>
                </a:solidFill>
                <a:latin typeface="Courier New"/>
                <a:ea typeface="Courier New"/>
                <a:cs typeface="Courier New"/>
                <a:sym typeface="Courier New"/>
              </a:rPr>
              <a:t>   </a:t>
            </a:r>
            <a:endParaRPr i="1" sz="1400">
              <a:solidFill>
                <a:srgbClr val="808080"/>
              </a:solidFill>
              <a:latin typeface="Courier New"/>
              <a:ea typeface="Courier New"/>
              <a:cs typeface="Courier New"/>
              <a:sym typeface="Courier New"/>
            </a:endParaRPr>
          </a:p>
          <a:p>
            <a:pPr indent="457200" lvl="0" marL="1828800" rtl="0" algn="l">
              <a:spcBef>
                <a:spcPts val="0"/>
              </a:spcBef>
              <a:spcAft>
                <a:spcPts val="0"/>
              </a:spcAft>
              <a:buNone/>
            </a:pPr>
            <a:r>
              <a:rPr b="1" lang="en" sz="1400">
                <a:solidFill>
                  <a:srgbClr val="000080"/>
                </a:solidFill>
                <a:highlight>
                  <a:srgbClr val="FFD966"/>
                </a:highlight>
                <a:latin typeface="Courier New"/>
                <a:ea typeface="Courier New"/>
                <a:cs typeface="Courier New"/>
                <a:sym typeface="Courier New"/>
              </a:rPr>
              <a:t>this</a:t>
            </a:r>
            <a:r>
              <a:rPr lang="en" sz="1400">
                <a:solidFill>
                  <a:srgbClr val="000000"/>
                </a:solidFill>
                <a:highlight>
                  <a:srgbClr val="FFD966"/>
                </a:highlight>
                <a:latin typeface="Courier New"/>
                <a:ea typeface="Courier New"/>
                <a:cs typeface="Courier New"/>
                <a:sym typeface="Courier New"/>
              </a:rPr>
              <a:t>.</a:t>
            </a:r>
            <a:r>
              <a:rPr b="1" lang="en" sz="1400">
                <a:solidFill>
                  <a:srgbClr val="660E7A"/>
                </a:solidFill>
                <a:highlight>
                  <a:srgbClr val="FFD966"/>
                </a:highlight>
                <a:latin typeface="Courier New"/>
                <a:ea typeface="Courier New"/>
                <a:cs typeface="Courier New"/>
                <a:sym typeface="Courier New"/>
              </a:rPr>
              <a:t>subscription </a:t>
            </a:r>
            <a:r>
              <a:rPr lang="en" sz="1400">
                <a:solidFill>
                  <a:srgbClr val="000000"/>
                </a:solidFill>
                <a:highlight>
                  <a:srgbClr val="FFD966"/>
                </a:highlight>
                <a:latin typeface="Courier New"/>
                <a:ea typeface="Courier New"/>
                <a:cs typeface="Courier New"/>
                <a:sym typeface="Courier New"/>
              </a:rPr>
              <a:t>=</a:t>
            </a:r>
            <a:r>
              <a:rPr lang="en" sz="1400">
                <a:solidFill>
                  <a:srgbClr val="000000"/>
                </a:solidFill>
                <a:latin typeface="Courier New"/>
                <a:ea typeface="Courier New"/>
                <a:cs typeface="Courier New"/>
                <a:sym typeface="Courier New"/>
              </a:rPr>
              <a:t> </a:t>
            </a:r>
            <a:r>
              <a:rPr b="1" lang="en" sz="1400">
                <a:solidFill>
                  <a:srgbClr val="000080"/>
                </a:solidFill>
                <a:latin typeface="Courier New"/>
                <a:ea typeface="Courier New"/>
                <a:cs typeface="Courier New"/>
                <a:sym typeface="Courier New"/>
              </a:rPr>
              <a:t>this</a:t>
            </a:r>
            <a:r>
              <a:rPr lang="en" sz="1400">
                <a:solidFill>
                  <a:srgbClr val="000000"/>
                </a:solidFill>
                <a:latin typeface="Courier New"/>
                <a:ea typeface="Courier New"/>
                <a:cs typeface="Courier New"/>
                <a:sym typeface="Courier New"/>
              </a:rPr>
              <a:t>.</a:t>
            </a:r>
            <a:r>
              <a:rPr b="1" lang="en" sz="1400">
                <a:solidFill>
                  <a:srgbClr val="660E7A"/>
                </a:solidFill>
                <a:latin typeface="Courier New"/>
                <a:ea typeface="Courier New"/>
                <a:cs typeface="Courier New"/>
                <a:sym typeface="Courier New"/>
              </a:rPr>
              <a:t>postService</a:t>
            </a:r>
            <a:r>
              <a:rPr lang="en" sz="1400">
                <a:solidFill>
                  <a:srgbClr val="000000"/>
                </a:solidFill>
                <a:latin typeface="Courier New"/>
                <a:ea typeface="Courier New"/>
                <a:cs typeface="Courier New"/>
                <a:sym typeface="Courier New"/>
              </a:rPr>
              <a:t>.</a:t>
            </a:r>
            <a:r>
              <a:rPr lang="en" sz="1400">
                <a:solidFill>
                  <a:srgbClr val="7A7A43"/>
                </a:solidFill>
                <a:latin typeface="Courier New"/>
                <a:ea typeface="Courier New"/>
                <a:cs typeface="Courier New"/>
                <a:sym typeface="Courier New"/>
              </a:rPr>
              <a:t>getPosts</a:t>
            </a:r>
            <a:r>
              <a:rPr lang="en"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indent="457200" lvl="0" marL="3657600" rtl="0" algn="l">
              <a:spcBef>
                <a:spcPts val="0"/>
              </a:spcBef>
              <a:spcAft>
                <a:spcPts val="0"/>
              </a:spcAft>
              <a:buNone/>
            </a:pPr>
            <a:r>
              <a:rPr lang="en" sz="1400">
                <a:solidFill>
                  <a:srgbClr val="000000"/>
                </a:solidFill>
                <a:latin typeface="Courier New"/>
                <a:ea typeface="Courier New"/>
                <a:cs typeface="Courier New"/>
                <a:sym typeface="Courier New"/>
              </a:rPr>
              <a:t>.</a:t>
            </a:r>
            <a:r>
              <a:rPr lang="en" sz="1400">
                <a:solidFill>
                  <a:srgbClr val="7A7A43"/>
                </a:solidFill>
                <a:latin typeface="Courier New"/>
                <a:ea typeface="Courier New"/>
                <a:cs typeface="Courier New"/>
                <a:sym typeface="Courier New"/>
              </a:rPr>
              <a:t>subscribe</a:t>
            </a:r>
            <a:r>
              <a:rPr lang="en" sz="1400">
                <a:solidFill>
                  <a:srgbClr val="000000"/>
                </a:solidFill>
                <a:latin typeface="Courier New"/>
                <a:ea typeface="Courier New"/>
                <a:cs typeface="Courier New"/>
                <a:sym typeface="Courier New"/>
              </a:rPr>
              <a:t>(p =&gt; </a:t>
            </a:r>
            <a:r>
              <a:rPr b="1" lang="en" sz="1400">
                <a:solidFill>
                  <a:srgbClr val="000080"/>
                </a:solidFill>
                <a:latin typeface="Courier New"/>
                <a:ea typeface="Courier New"/>
                <a:cs typeface="Courier New"/>
                <a:sym typeface="Courier New"/>
              </a:rPr>
              <a:t>this</a:t>
            </a:r>
            <a:r>
              <a:rPr lang="en" sz="1400">
                <a:solidFill>
                  <a:srgbClr val="000000"/>
                </a:solidFill>
                <a:latin typeface="Courier New"/>
                <a:ea typeface="Courier New"/>
                <a:cs typeface="Courier New"/>
                <a:sym typeface="Courier New"/>
              </a:rPr>
              <a:t>.</a:t>
            </a:r>
            <a:r>
              <a:rPr b="1" lang="en" sz="1400">
                <a:solidFill>
                  <a:srgbClr val="660E7A"/>
                </a:solidFill>
                <a:latin typeface="Courier New"/>
                <a:ea typeface="Courier New"/>
                <a:cs typeface="Courier New"/>
                <a:sym typeface="Courier New"/>
              </a:rPr>
              <a:t>posts</a:t>
            </a:r>
            <a:r>
              <a:rPr lang="en" sz="1400">
                <a:solidFill>
                  <a:srgbClr val="000000"/>
                </a:solidFill>
                <a:latin typeface="Courier New"/>
                <a:ea typeface="Courier New"/>
                <a:cs typeface="Courier New"/>
                <a:sym typeface="Courier New"/>
              </a:rPr>
              <a:t>.</a:t>
            </a:r>
            <a:r>
              <a:rPr lang="en" sz="1400">
                <a:solidFill>
                  <a:srgbClr val="7A7A43"/>
                </a:solidFill>
                <a:latin typeface="Courier New"/>
                <a:ea typeface="Courier New"/>
                <a:cs typeface="Courier New"/>
                <a:sym typeface="Courier New"/>
              </a:rPr>
              <a:t>push</a:t>
            </a:r>
            <a:r>
              <a:rPr lang="en" sz="1400">
                <a:solidFill>
                  <a:srgbClr val="000000"/>
                </a:solidFill>
                <a:latin typeface="Courier New"/>
                <a:ea typeface="Courier New"/>
                <a:cs typeface="Courier New"/>
                <a:sym typeface="Courier New"/>
              </a:rPr>
              <a:t>(p));</a:t>
            </a:r>
            <a:endParaRPr sz="1400">
              <a:solidFill>
                <a:srgbClr val="000000"/>
              </a:solidFill>
              <a:latin typeface="Courier New"/>
              <a:ea typeface="Courier New"/>
              <a:cs typeface="Courier New"/>
              <a:sym typeface="Courier New"/>
            </a:endParaRPr>
          </a:p>
          <a:p>
            <a:pPr indent="0" lvl="0" marL="1371600" rtl="0" algn="l">
              <a:spcBef>
                <a:spcPts val="0"/>
              </a:spcBef>
              <a:spcAft>
                <a:spcPts val="0"/>
              </a:spcAft>
              <a:buNone/>
            </a:pPr>
            <a:r>
              <a:rPr lang="en" sz="1400">
                <a:solidFill>
                  <a:srgbClr val="000000"/>
                </a:solidFill>
                <a:latin typeface="Courier New"/>
                <a:ea typeface="Courier New"/>
                <a:cs typeface="Courier New"/>
                <a:sym typeface="Courier New"/>
              </a:rPr>
              <a:t> 	}</a:t>
            </a:r>
            <a:endParaRPr sz="1400">
              <a:solidFill>
                <a:srgbClr val="000000"/>
              </a:solidFill>
              <a:latin typeface="Courier New"/>
              <a:ea typeface="Courier New"/>
              <a:cs typeface="Courier New"/>
              <a:sym typeface="Courier New"/>
            </a:endParaRPr>
          </a:p>
          <a:p>
            <a:pPr indent="0" lvl="0" marL="1371600" rtl="0" algn="l">
              <a:spcBef>
                <a:spcPts val="0"/>
              </a:spcBef>
              <a:spcAft>
                <a:spcPts val="0"/>
              </a:spcAft>
              <a:buNone/>
            </a:pPr>
            <a:r>
              <a:t/>
            </a:r>
            <a:endParaRPr sz="1400">
              <a:solidFill>
                <a:srgbClr val="000000"/>
              </a:solidFill>
              <a:latin typeface="Courier New"/>
              <a:ea typeface="Courier New"/>
              <a:cs typeface="Courier New"/>
              <a:sym typeface="Courier New"/>
            </a:endParaRPr>
          </a:p>
          <a:p>
            <a:pPr indent="0" lvl="0" marL="1828800" rtl="0" algn="l">
              <a:spcBef>
                <a:spcPts val="0"/>
              </a:spcBef>
              <a:spcAft>
                <a:spcPts val="0"/>
              </a:spcAft>
              <a:buNone/>
            </a:pPr>
            <a:r>
              <a:rPr lang="en" sz="1400">
                <a:solidFill>
                  <a:srgbClr val="000000"/>
                </a:solidFill>
                <a:latin typeface="Courier New"/>
                <a:ea typeface="Courier New"/>
                <a:cs typeface="Courier New"/>
                <a:sym typeface="Courier New"/>
              </a:rPr>
              <a:t> </a:t>
            </a:r>
            <a:r>
              <a:rPr lang="en" sz="1400">
                <a:solidFill>
                  <a:srgbClr val="7A7A43"/>
                </a:solidFill>
                <a:highlight>
                  <a:srgbClr val="FFD966"/>
                </a:highlight>
                <a:latin typeface="Courier New"/>
                <a:ea typeface="Courier New"/>
                <a:cs typeface="Courier New"/>
                <a:sym typeface="Courier New"/>
              </a:rPr>
              <a:t>ngOnDestroy</a:t>
            </a:r>
            <a:r>
              <a:rPr lang="en" sz="1400">
                <a:solidFill>
                  <a:srgbClr val="000000"/>
                </a:solidFill>
                <a:latin typeface="Courier New"/>
                <a:ea typeface="Courier New"/>
                <a:cs typeface="Courier New"/>
                <a:sym typeface="Courier New"/>
              </a:rPr>
              <a:t>() {</a:t>
            </a:r>
            <a:endParaRPr sz="1400">
              <a:solidFill>
                <a:srgbClr val="000000"/>
              </a:solidFill>
              <a:latin typeface="Courier New"/>
              <a:ea typeface="Courier New"/>
              <a:cs typeface="Courier New"/>
              <a:sym typeface="Courier New"/>
            </a:endParaRPr>
          </a:p>
          <a:p>
            <a:pPr indent="0" lvl="0" marL="1828800" rtl="0" algn="l">
              <a:spcBef>
                <a:spcPts val="0"/>
              </a:spcBef>
              <a:spcAft>
                <a:spcPts val="0"/>
              </a:spcAft>
              <a:buNone/>
            </a:pPr>
            <a:r>
              <a:rPr lang="en" sz="1400">
                <a:solidFill>
                  <a:srgbClr val="000000"/>
                </a:solidFill>
                <a:latin typeface="Courier New"/>
                <a:ea typeface="Courier New"/>
                <a:cs typeface="Courier New"/>
                <a:sym typeface="Courier New"/>
              </a:rPr>
              <a:t>   </a:t>
            </a:r>
            <a:r>
              <a:rPr b="1" lang="en" sz="1400">
                <a:solidFill>
                  <a:srgbClr val="000080"/>
                </a:solidFill>
                <a:latin typeface="Courier New"/>
                <a:ea typeface="Courier New"/>
                <a:cs typeface="Courier New"/>
                <a:sym typeface="Courier New"/>
              </a:rPr>
              <a:t>this</a:t>
            </a:r>
            <a:r>
              <a:rPr lang="en" sz="1400">
                <a:solidFill>
                  <a:srgbClr val="000000"/>
                </a:solidFill>
                <a:latin typeface="Courier New"/>
                <a:ea typeface="Courier New"/>
                <a:cs typeface="Courier New"/>
                <a:sym typeface="Courier New"/>
              </a:rPr>
              <a:t>.</a:t>
            </a:r>
            <a:r>
              <a:rPr b="1" lang="en" sz="1400">
                <a:solidFill>
                  <a:srgbClr val="660E7A"/>
                </a:solidFill>
                <a:highlight>
                  <a:srgbClr val="FFD966"/>
                </a:highlight>
                <a:latin typeface="Courier New"/>
                <a:ea typeface="Courier New"/>
                <a:cs typeface="Courier New"/>
                <a:sym typeface="Courier New"/>
              </a:rPr>
              <a:t>subscription</a:t>
            </a:r>
            <a:r>
              <a:rPr lang="en" sz="1400">
                <a:solidFill>
                  <a:srgbClr val="000000"/>
                </a:solidFill>
                <a:highlight>
                  <a:srgbClr val="FFD966"/>
                </a:highlight>
                <a:latin typeface="Courier New"/>
                <a:ea typeface="Courier New"/>
                <a:cs typeface="Courier New"/>
                <a:sym typeface="Courier New"/>
              </a:rPr>
              <a:t>.</a:t>
            </a:r>
            <a:r>
              <a:rPr lang="en" sz="1400">
                <a:solidFill>
                  <a:srgbClr val="7A7A43"/>
                </a:solidFill>
                <a:highlight>
                  <a:srgbClr val="FFD966"/>
                </a:highlight>
                <a:latin typeface="Courier New"/>
                <a:ea typeface="Courier New"/>
                <a:cs typeface="Courier New"/>
                <a:sym typeface="Courier New"/>
              </a:rPr>
              <a:t>unsubscribe</a:t>
            </a:r>
            <a:r>
              <a:rPr lang="en" sz="1400">
                <a:solidFill>
                  <a:srgbClr val="000000"/>
                </a:solidFill>
                <a:highlight>
                  <a:srgbClr val="FFD966"/>
                </a:highlight>
                <a:latin typeface="Courier New"/>
                <a:ea typeface="Courier New"/>
                <a:cs typeface="Courier New"/>
                <a:sym typeface="Courier New"/>
              </a:rPr>
              <a:t>()</a:t>
            </a:r>
            <a:r>
              <a:rPr lang="en"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indent="0" lvl="0" marL="1828800" rtl="0" algn="l">
              <a:spcBef>
                <a:spcPts val="0"/>
              </a:spcBef>
              <a:spcAft>
                <a:spcPts val="0"/>
              </a:spcAft>
              <a:buNone/>
            </a:pPr>
            <a:r>
              <a:rPr lang="en" sz="1400">
                <a:solidFill>
                  <a:srgbClr val="000000"/>
                </a:solidFill>
                <a:latin typeface="Courier New"/>
                <a:ea typeface="Courier New"/>
                <a:cs typeface="Courier New"/>
                <a:sym typeface="Courier New"/>
              </a:rPr>
              <a:t> }</a:t>
            </a:r>
            <a:endParaRPr sz="1400">
              <a:solidFill>
                <a:srgbClr val="000000"/>
              </a:solidFill>
              <a:latin typeface="Courier New"/>
              <a:ea typeface="Courier New"/>
              <a:cs typeface="Courier New"/>
              <a:sym typeface="Courier New"/>
            </a:endParaRPr>
          </a:p>
          <a:p>
            <a:pPr indent="0" lvl="0" marL="1371600" rtl="0" algn="l">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indent="0" lvl="0" marL="1371600" rtl="0" algn="l">
              <a:spcBef>
                <a:spcPts val="0"/>
              </a:spcBef>
              <a:spcAft>
                <a:spcPts val="0"/>
              </a:spcAft>
              <a:buNone/>
            </a:pPr>
            <a:r>
              <a:t/>
            </a:r>
            <a:endParaRPr sz="600"/>
          </a:p>
          <a:p>
            <a:pPr indent="0" lvl="0" marL="1371600" rtl="0" algn="l">
              <a:spcBef>
                <a:spcPts val="0"/>
              </a:spcBef>
              <a:spcAft>
                <a:spcPts val="0"/>
              </a:spcAft>
              <a:buNone/>
            </a:pPr>
            <a:r>
              <a:t/>
            </a:r>
            <a:endParaRPr sz="600"/>
          </a:p>
          <a:p>
            <a:pPr indent="0" lvl="0" marL="1371600" rtl="0" algn="l">
              <a:spcBef>
                <a:spcPts val="0"/>
              </a:spcBef>
              <a:spcAft>
                <a:spcPts val="0"/>
              </a:spcAft>
              <a:buNone/>
            </a:pPr>
            <a:r>
              <a:t/>
            </a:r>
            <a:endParaRPr sz="600"/>
          </a:p>
          <a:p>
            <a:pPr indent="0" lvl="0" marL="1371600" rtl="0" algn="l">
              <a:spcBef>
                <a:spcPts val="0"/>
              </a:spcBef>
              <a:spcAft>
                <a:spcPts val="0"/>
              </a:spcAft>
              <a:buNone/>
            </a:pPr>
            <a:r>
              <a:t/>
            </a:r>
            <a:endParaRPr sz="600"/>
          </a:p>
          <a:p>
            <a:pPr indent="-228600" lvl="1" marL="2286000" rtl="0" algn="l">
              <a:spcBef>
                <a:spcPts val="0"/>
              </a:spcBef>
              <a:spcAft>
                <a:spcPts val="0"/>
              </a:spcAft>
              <a:buClr>
                <a:srgbClr val="434343"/>
              </a:buClr>
              <a:buSzPts val="1800"/>
              <a:buNone/>
            </a:pPr>
            <a:r>
              <a:t/>
            </a:r>
            <a:endParaRPr sz="1800">
              <a:solidFill>
                <a:srgbClr val="434343"/>
              </a:solidFill>
            </a:endParaRPr>
          </a:p>
          <a:p>
            <a:pPr indent="0" lvl="0" marL="0" rtl="0" algn="l">
              <a:spcBef>
                <a:spcPts val="0"/>
              </a:spcBef>
              <a:spcAft>
                <a:spcPts val="0"/>
              </a:spcAft>
              <a:buNone/>
            </a:pPr>
            <a:r>
              <a:t/>
            </a:r>
            <a:endParaRPr sz="2800"/>
          </a:p>
          <a:p>
            <a:pPr indent="0" lvl="0" marL="0" rtl="0" algn="l">
              <a:spcBef>
                <a:spcPts val="1600"/>
              </a:spcBef>
              <a:spcAft>
                <a:spcPts val="1600"/>
              </a:spcAft>
              <a:buNone/>
            </a:pPr>
            <a:r>
              <a:t/>
            </a:r>
            <a:endParaRPr/>
          </a:p>
        </p:txBody>
      </p:sp>
      <p:pic>
        <p:nvPicPr>
          <p:cNvPr id="968" name="Google Shape;968;p145">
            <a:hlinkClick r:id="rId3"/>
          </p:cNvPr>
          <p:cNvPicPr preferRelativeResize="0"/>
          <p:nvPr/>
        </p:nvPicPr>
        <p:blipFill>
          <a:blip r:embed="rId4">
            <a:alphaModFix/>
          </a:blip>
          <a:stretch>
            <a:fillRect/>
          </a:stretch>
        </p:blipFill>
        <p:spPr>
          <a:xfrm>
            <a:off x="7761825" y="120138"/>
            <a:ext cx="1115567" cy="1115567"/>
          </a:xfrm>
          <a:prstGeom prst="rect">
            <a:avLst/>
          </a:prstGeom>
          <a:noFill/>
          <a:ln>
            <a:noFill/>
          </a:ln>
        </p:spPr>
      </p:pic>
      <p:sp>
        <p:nvSpPr>
          <p:cNvPr id="969" name="Google Shape;969;p1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your own observable</a:t>
            </a:r>
            <a:endParaRPr/>
          </a:p>
        </p:txBody>
      </p:sp>
      <p:sp>
        <p:nvSpPr>
          <p:cNvPr id="975" name="Google Shape;975;p146"/>
          <p:cNvSpPr txBox="1"/>
          <p:nvPr>
            <p:ph idx="4294967295" type="body"/>
          </p:nvPr>
        </p:nvSpPr>
        <p:spPr>
          <a:xfrm>
            <a:off x="457200" y="687800"/>
            <a:ext cx="8229600" cy="44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434343"/>
              </a:solidFill>
            </a:endParaRPr>
          </a:p>
          <a:p>
            <a:pPr indent="0" lvl="0" marL="0" rtl="0" algn="l">
              <a:spcBef>
                <a:spcPts val="1600"/>
              </a:spcBef>
              <a:spcAft>
                <a:spcPts val="0"/>
              </a:spcAft>
              <a:buNone/>
            </a:pPr>
            <a:r>
              <a:rPr lang="en" sz="2400">
                <a:solidFill>
                  <a:srgbClr val="434343"/>
                </a:solidFill>
              </a:rPr>
              <a:t>The constructor for the </a:t>
            </a:r>
            <a:r>
              <a:rPr b="1" lang="en" sz="2400">
                <a:solidFill>
                  <a:srgbClr val="434343"/>
                </a:solidFill>
                <a:latin typeface="Consolas"/>
                <a:ea typeface="Consolas"/>
                <a:cs typeface="Consolas"/>
                <a:sym typeface="Consolas"/>
              </a:rPr>
              <a:t>Observable</a:t>
            </a:r>
            <a:r>
              <a:rPr lang="en" sz="2400">
                <a:solidFill>
                  <a:srgbClr val="434343"/>
                </a:solidFill>
                <a:latin typeface="Consolas"/>
                <a:ea typeface="Consolas"/>
                <a:cs typeface="Consolas"/>
                <a:sym typeface="Consolas"/>
              </a:rPr>
              <a:t> </a:t>
            </a:r>
            <a:r>
              <a:rPr lang="en" sz="2400">
                <a:solidFill>
                  <a:srgbClr val="434343"/>
                </a:solidFill>
              </a:rPr>
              <a:t>class takes an</a:t>
            </a:r>
            <a:br>
              <a:rPr lang="en" sz="2400">
                <a:solidFill>
                  <a:srgbClr val="434343"/>
                </a:solidFill>
              </a:rPr>
            </a:br>
            <a:r>
              <a:rPr lang="en" sz="2400">
                <a:solidFill>
                  <a:srgbClr val="434343"/>
                </a:solidFill>
              </a:rPr>
              <a:t> </a:t>
            </a:r>
            <a:r>
              <a:rPr b="1" lang="en" sz="2400">
                <a:solidFill>
                  <a:srgbClr val="434343"/>
                </a:solidFill>
                <a:latin typeface="Consolas"/>
                <a:ea typeface="Consolas"/>
                <a:cs typeface="Consolas"/>
                <a:sym typeface="Consolas"/>
              </a:rPr>
              <a:t>observer</a:t>
            </a:r>
            <a:r>
              <a:rPr i="1" lang="en" sz="2400">
                <a:solidFill>
                  <a:srgbClr val="434343"/>
                </a:solidFill>
                <a:latin typeface="Consolas"/>
                <a:ea typeface="Consolas"/>
                <a:cs typeface="Consolas"/>
                <a:sym typeface="Consolas"/>
              </a:rPr>
              <a:t> </a:t>
            </a:r>
            <a:r>
              <a:rPr lang="en" sz="2400">
                <a:solidFill>
                  <a:srgbClr val="434343"/>
                </a:solidFill>
              </a:rPr>
              <a:t>object as a parameter, which has three methods: </a:t>
            </a:r>
            <a:endParaRPr sz="2400">
              <a:solidFill>
                <a:srgbClr val="434343"/>
              </a:solidFill>
            </a:endParaRPr>
          </a:p>
          <a:p>
            <a:pPr indent="0" lvl="0" marL="0" rtl="0" algn="l">
              <a:spcBef>
                <a:spcPts val="1600"/>
              </a:spcBef>
              <a:spcAft>
                <a:spcPts val="0"/>
              </a:spcAft>
              <a:buNone/>
            </a:pPr>
            <a:r>
              <a:t/>
            </a:r>
            <a:endParaRPr sz="600"/>
          </a:p>
          <a:p>
            <a:pPr indent="0" lvl="0" marL="0" rtl="0" algn="l">
              <a:spcBef>
                <a:spcPts val="1600"/>
              </a:spcBef>
              <a:spcAft>
                <a:spcPts val="0"/>
              </a:spcAft>
              <a:buNone/>
            </a:pPr>
            <a:r>
              <a:t/>
            </a:r>
            <a:endParaRPr sz="600"/>
          </a:p>
          <a:p>
            <a:pPr indent="0" lvl="0" marL="0" rtl="0" algn="l">
              <a:spcBef>
                <a:spcPts val="1600"/>
              </a:spcBef>
              <a:spcAft>
                <a:spcPts val="0"/>
              </a:spcAft>
              <a:buNone/>
            </a:pPr>
            <a:r>
              <a:t/>
            </a:r>
            <a:endParaRPr sz="600"/>
          </a:p>
          <a:p>
            <a:pPr indent="0" lvl="0" marL="0" rtl="0" algn="l">
              <a:spcBef>
                <a:spcPts val="1600"/>
              </a:spcBef>
              <a:spcAft>
                <a:spcPts val="0"/>
              </a:spcAft>
              <a:buNone/>
            </a:pPr>
            <a:r>
              <a:t/>
            </a:r>
            <a:endParaRPr sz="600"/>
          </a:p>
          <a:p>
            <a:pPr indent="-228600" lvl="1" marL="914400" rtl="0" algn="l">
              <a:spcBef>
                <a:spcPts val="1600"/>
              </a:spcBef>
              <a:spcAft>
                <a:spcPts val="0"/>
              </a:spcAft>
              <a:buClr>
                <a:srgbClr val="434343"/>
              </a:buClr>
              <a:buSzPts val="1800"/>
              <a:buNone/>
            </a:pPr>
            <a:r>
              <a:rPr b="1" lang="en" sz="1800">
                <a:solidFill>
                  <a:srgbClr val="434343"/>
                </a:solidFill>
                <a:latin typeface="Consolas"/>
                <a:ea typeface="Consolas"/>
                <a:cs typeface="Consolas"/>
                <a:sym typeface="Consolas"/>
              </a:rPr>
              <a:t>next</a:t>
            </a:r>
            <a:r>
              <a:rPr i="1" lang="en" sz="1800">
                <a:solidFill>
                  <a:srgbClr val="434343"/>
                </a:solidFill>
              </a:rPr>
              <a:t> </a:t>
            </a:r>
            <a:r>
              <a:rPr lang="en" sz="1800">
                <a:solidFill>
                  <a:srgbClr val="434343"/>
                </a:solidFill>
              </a:rPr>
              <a:t>returns the next value to all subscribers</a:t>
            </a:r>
            <a:endParaRPr sz="1800">
              <a:solidFill>
                <a:srgbClr val="434343"/>
              </a:solidFill>
            </a:endParaRPr>
          </a:p>
          <a:p>
            <a:pPr indent="-228600" lvl="1" marL="914400" rtl="0" algn="l">
              <a:spcBef>
                <a:spcPts val="1600"/>
              </a:spcBef>
              <a:spcAft>
                <a:spcPts val="0"/>
              </a:spcAft>
              <a:buClr>
                <a:srgbClr val="434343"/>
              </a:buClr>
              <a:buSzPts val="1800"/>
              <a:buNone/>
            </a:pPr>
            <a:r>
              <a:rPr b="1" lang="en" sz="1800">
                <a:solidFill>
                  <a:srgbClr val="434343"/>
                </a:solidFill>
                <a:latin typeface="Consolas"/>
                <a:ea typeface="Consolas"/>
                <a:cs typeface="Consolas"/>
                <a:sym typeface="Consolas"/>
              </a:rPr>
              <a:t>complete</a:t>
            </a:r>
            <a:r>
              <a:rPr lang="en" sz="1800">
                <a:solidFill>
                  <a:srgbClr val="434343"/>
                </a:solidFill>
              </a:rPr>
              <a:t> is called when all data has been sent to subscribers</a:t>
            </a:r>
            <a:endParaRPr sz="1800">
              <a:solidFill>
                <a:srgbClr val="434343"/>
              </a:solidFill>
            </a:endParaRPr>
          </a:p>
          <a:p>
            <a:pPr indent="-228600" lvl="1" marL="914400" rtl="0" algn="l">
              <a:spcBef>
                <a:spcPts val="1600"/>
              </a:spcBef>
              <a:spcAft>
                <a:spcPts val="0"/>
              </a:spcAft>
              <a:buClr>
                <a:srgbClr val="434343"/>
              </a:buClr>
              <a:buSzPts val="1800"/>
              <a:buNone/>
            </a:pPr>
            <a:r>
              <a:rPr b="1" lang="en" sz="1800">
                <a:solidFill>
                  <a:srgbClr val="434343"/>
                </a:solidFill>
                <a:latin typeface="Consolas"/>
                <a:ea typeface="Consolas"/>
                <a:cs typeface="Consolas"/>
                <a:sym typeface="Consolas"/>
              </a:rPr>
              <a:t>error</a:t>
            </a:r>
            <a:r>
              <a:rPr i="1" lang="en" sz="1800">
                <a:solidFill>
                  <a:srgbClr val="434343"/>
                </a:solidFill>
              </a:rPr>
              <a:t> </a:t>
            </a:r>
            <a:r>
              <a:rPr lang="en" sz="1800">
                <a:solidFill>
                  <a:srgbClr val="434343"/>
                </a:solidFill>
              </a:rPr>
              <a:t>when an error occurs</a:t>
            </a:r>
            <a:endParaRPr sz="1800">
              <a:solidFill>
                <a:srgbClr val="434343"/>
              </a:solidFill>
            </a:endParaRPr>
          </a:p>
          <a:p>
            <a:pPr indent="0" lvl="0" marL="0" rtl="0" algn="l">
              <a:spcBef>
                <a:spcPts val="1600"/>
              </a:spcBef>
              <a:spcAft>
                <a:spcPts val="0"/>
              </a:spcAft>
              <a:buNone/>
            </a:pPr>
            <a:r>
              <a:t/>
            </a:r>
            <a:endParaRPr sz="2800"/>
          </a:p>
          <a:p>
            <a:pPr indent="0" lvl="0" marL="0" rtl="0" algn="l">
              <a:spcBef>
                <a:spcPts val="1600"/>
              </a:spcBef>
              <a:spcAft>
                <a:spcPts val="1600"/>
              </a:spcAft>
              <a:buNone/>
            </a:pPr>
            <a:r>
              <a:t/>
            </a:r>
            <a:endParaRPr/>
          </a:p>
        </p:txBody>
      </p:sp>
      <p:pic>
        <p:nvPicPr>
          <p:cNvPr id="976" name="Google Shape;976;p146"/>
          <p:cNvPicPr preferRelativeResize="0"/>
          <p:nvPr/>
        </p:nvPicPr>
        <p:blipFill>
          <a:blip r:embed="rId3">
            <a:alphaModFix/>
          </a:blip>
          <a:stretch>
            <a:fillRect/>
          </a:stretch>
        </p:blipFill>
        <p:spPr>
          <a:xfrm>
            <a:off x="2176450" y="2012425"/>
            <a:ext cx="4791075" cy="1238250"/>
          </a:xfrm>
          <a:prstGeom prst="rect">
            <a:avLst/>
          </a:prstGeom>
          <a:noFill/>
          <a:ln>
            <a:noFill/>
          </a:ln>
        </p:spPr>
      </p:pic>
      <p:pic>
        <p:nvPicPr>
          <p:cNvPr id="977" name="Google Shape;977;p146"/>
          <p:cNvPicPr preferRelativeResize="0"/>
          <p:nvPr/>
        </p:nvPicPr>
        <p:blipFill>
          <a:blip r:embed="rId4">
            <a:alphaModFix/>
          </a:blip>
          <a:stretch>
            <a:fillRect/>
          </a:stretch>
        </p:blipFill>
        <p:spPr>
          <a:xfrm>
            <a:off x="7761825" y="120138"/>
            <a:ext cx="1115567" cy="111556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8BD2"/>
        </a:solidFill>
      </p:bgPr>
    </p:bg>
    <p:spTree>
      <p:nvGrpSpPr>
        <p:cNvPr id="981" name="Shape 981"/>
        <p:cNvGrpSpPr/>
        <p:nvPr/>
      </p:nvGrpSpPr>
      <p:grpSpPr>
        <a:xfrm>
          <a:off x="0" y="0"/>
          <a:ext cx="0" cy="0"/>
          <a:chOff x="0" y="0"/>
          <a:chExt cx="0" cy="0"/>
        </a:xfrm>
      </p:grpSpPr>
      <p:sp>
        <p:nvSpPr>
          <p:cNvPr id="982" name="Google Shape;982;p147"/>
          <p:cNvSpPr txBox="1"/>
          <p:nvPr>
            <p:ph idx="1" type="subTitle"/>
          </p:nvPr>
        </p:nvSpPr>
        <p:spPr>
          <a:xfrm>
            <a:off x="380550" y="4079125"/>
            <a:ext cx="7938000" cy="1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rPr b="1" i="0" lang="en"/>
              <a:t>www.angulartraining.com</a:t>
            </a:r>
            <a:endParaRPr b="1" i="0"/>
          </a:p>
          <a:p>
            <a:pPr indent="0" lvl="0" marL="0" rtl="0" algn="l">
              <a:spcBef>
                <a:spcPts val="0"/>
              </a:spcBef>
              <a:spcAft>
                <a:spcPts val="0"/>
              </a:spcAft>
              <a:buNone/>
            </a:pPr>
            <a:r>
              <a:t/>
            </a:r>
            <a:endParaRPr/>
          </a:p>
        </p:txBody>
      </p:sp>
      <p:pic>
        <p:nvPicPr>
          <p:cNvPr descr="vertical no bg.png" id="983" name="Google Shape;983;p147"/>
          <p:cNvPicPr preferRelativeResize="0"/>
          <p:nvPr/>
        </p:nvPicPr>
        <p:blipFill>
          <a:blip r:embed="rId3">
            <a:alphaModFix/>
          </a:blip>
          <a:stretch>
            <a:fillRect/>
          </a:stretch>
        </p:blipFill>
        <p:spPr>
          <a:xfrm>
            <a:off x="7287025" y="292000"/>
            <a:ext cx="1641075" cy="1389900"/>
          </a:xfrm>
          <a:prstGeom prst="rect">
            <a:avLst/>
          </a:prstGeom>
          <a:noFill/>
          <a:ln>
            <a:noFill/>
          </a:ln>
        </p:spPr>
      </p:pic>
      <p:pic>
        <p:nvPicPr>
          <p:cNvPr descr="angular.png" id="984" name="Google Shape;984;p147"/>
          <p:cNvPicPr preferRelativeResize="0"/>
          <p:nvPr/>
        </p:nvPicPr>
        <p:blipFill>
          <a:blip r:embed="rId4">
            <a:alphaModFix/>
          </a:blip>
          <a:stretch>
            <a:fillRect/>
          </a:stretch>
        </p:blipFill>
        <p:spPr>
          <a:xfrm>
            <a:off x="7287025" y="3085388"/>
            <a:ext cx="1641075" cy="1594775"/>
          </a:xfrm>
          <a:prstGeom prst="rect">
            <a:avLst/>
          </a:prstGeom>
          <a:noFill/>
          <a:ln>
            <a:noFill/>
          </a:ln>
        </p:spPr>
      </p:pic>
      <p:sp>
        <p:nvSpPr>
          <p:cNvPr id="985" name="Google Shape;985;p147"/>
          <p:cNvSpPr txBox="1"/>
          <p:nvPr>
            <p:ph type="ctrTitle"/>
          </p:nvPr>
        </p:nvSpPr>
        <p:spPr>
          <a:xfrm>
            <a:off x="285575" y="1105550"/>
            <a:ext cx="8222100" cy="221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Chapter 9: </a:t>
            </a:r>
            <a:endParaRPr/>
          </a:p>
          <a:p>
            <a:pPr indent="0" lvl="0" marL="0" rtl="0" algn="l">
              <a:spcBef>
                <a:spcPts val="0"/>
              </a:spcBef>
              <a:spcAft>
                <a:spcPts val="0"/>
              </a:spcAft>
              <a:buClr>
                <a:srgbClr val="000000"/>
              </a:buClr>
              <a:buSzPts val="1100"/>
              <a:buFont typeface="Arial"/>
              <a:buNone/>
            </a:pPr>
            <a:r>
              <a:rPr lang="en"/>
              <a:t>HTTP Client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HttpClient</a:t>
            </a:r>
            <a:endParaRPr/>
          </a:p>
        </p:txBody>
      </p:sp>
      <p:sp>
        <p:nvSpPr>
          <p:cNvPr id="991" name="Google Shape;991;p148"/>
          <p:cNvSpPr txBox="1"/>
          <p:nvPr>
            <p:ph idx="4294967295" type="body"/>
          </p:nvPr>
        </p:nvSpPr>
        <p:spPr>
          <a:xfrm>
            <a:off x="471900" y="867225"/>
            <a:ext cx="8222100" cy="3762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en" sz="2400">
                <a:solidFill>
                  <a:srgbClr val="434343"/>
                </a:solidFill>
              </a:rPr>
              <a:t>Angular service for http requests (AJAX)</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Works seamlessly with JSON data and REST</a:t>
            </a:r>
            <a:endParaRPr sz="2400">
              <a:solidFill>
                <a:srgbClr val="434343"/>
              </a:solidFill>
            </a:endParaRPr>
          </a:p>
          <a:p>
            <a:pPr indent="-381000" lvl="0" marL="457200" rtl="0" algn="l">
              <a:spcBef>
                <a:spcPts val="1000"/>
              </a:spcBef>
              <a:spcAft>
                <a:spcPts val="0"/>
              </a:spcAft>
              <a:buClr>
                <a:srgbClr val="434343"/>
              </a:buClr>
              <a:buSzPts val="2400"/>
              <a:buChar char="●"/>
            </a:pPr>
            <a:r>
              <a:rPr lang="en" sz="2400">
                <a:solidFill>
                  <a:srgbClr val="434343"/>
                </a:solidFill>
              </a:rPr>
              <a:t>Returns an </a:t>
            </a:r>
            <a:r>
              <a:rPr b="1" lang="en" sz="2400">
                <a:solidFill>
                  <a:srgbClr val="434343"/>
                </a:solidFill>
                <a:latin typeface="Consolas"/>
                <a:ea typeface="Consolas"/>
                <a:cs typeface="Consolas"/>
                <a:sym typeface="Consolas"/>
              </a:rPr>
              <a:t>Observable</a:t>
            </a:r>
            <a:r>
              <a:rPr b="1" lang="en" sz="2400">
                <a:solidFill>
                  <a:srgbClr val="434343"/>
                </a:solidFill>
              </a:rPr>
              <a:t> </a:t>
            </a:r>
            <a:r>
              <a:rPr lang="en" sz="2400">
                <a:solidFill>
                  <a:srgbClr val="434343"/>
                </a:solidFill>
              </a:rPr>
              <a:t>object</a:t>
            </a:r>
            <a:endParaRPr sz="2400">
              <a:solidFill>
                <a:srgbClr val="434343"/>
              </a:solidFill>
            </a:endParaRPr>
          </a:p>
          <a:p>
            <a:pPr indent="0" lvl="0" marL="0" rtl="0" algn="l">
              <a:spcBef>
                <a:spcPts val="1000"/>
              </a:spcBef>
              <a:spcAft>
                <a:spcPts val="0"/>
              </a:spcAft>
              <a:buNone/>
            </a:pPr>
            <a:r>
              <a:t/>
            </a:r>
            <a:endParaRPr>
              <a:solidFill>
                <a:srgbClr val="434343"/>
              </a:solidFill>
            </a:endParaRPr>
          </a:p>
          <a:p>
            <a:pPr indent="0" lvl="0" marL="0" rtl="0" algn="l">
              <a:spcBef>
                <a:spcPts val="1600"/>
              </a:spcBef>
              <a:spcAft>
                <a:spcPts val="0"/>
              </a:spcAft>
              <a:buNone/>
            </a:pPr>
            <a:r>
              <a:t/>
            </a:r>
            <a:endParaRPr>
              <a:solidFill>
                <a:srgbClr val="434343"/>
              </a:solidFill>
            </a:endParaRPr>
          </a:p>
          <a:p>
            <a:pPr indent="0" lvl="0" marL="0" rtl="0" algn="l">
              <a:spcBef>
                <a:spcPts val="1600"/>
              </a:spcBef>
              <a:spcAft>
                <a:spcPts val="1600"/>
              </a:spcAft>
              <a:buNone/>
            </a:pPr>
            <a:r>
              <a:t/>
            </a:r>
            <a:endParaRPr>
              <a:solidFill>
                <a:srgbClr val="434343"/>
              </a:solidFill>
            </a:endParaRPr>
          </a:p>
        </p:txBody>
      </p:sp>
      <p:pic>
        <p:nvPicPr>
          <p:cNvPr descr="Screenshot 2017-09-27 18.21.40.png" id="992" name="Google Shape;992;p148"/>
          <p:cNvPicPr preferRelativeResize="0"/>
          <p:nvPr/>
        </p:nvPicPr>
        <p:blipFill>
          <a:blip r:embed="rId3">
            <a:alphaModFix/>
          </a:blip>
          <a:stretch>
            <a:fillRect/>
          </a:stretch>
        </p:blipFill>
        <p:spPr>
          <a:xfrm>
            <a:off x="865125" y="3257225"/>
            <a:ext cx="7717050" cy="7468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HttpClient</a:t>
            </a:r>
            <a:endParaRPr/>
          </a:p>
        </p:txBody>
      </p:sp>
      <p:sp>
        <p:nvSpPr>
          <p:cNvPr id="998" name="Google Shape;998;p149"/>
          <p:cNvSpPr txBox="1"/>
          <p:nvPr>
            <p:ph idx="4294967295" type="body"/>
          </p:nvPr>
        </p:nvSpPr>
        <p:spPr>
          <a:xfrm>
            <a:off x="457200" y="867225"/>
            <a:ext cx="82296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Consolas"/>
                <a:ea typeface="Consolas"/>
                <a:cs typeface="Consolas"/>
                <a:sym typeface="Consolas"/>
              </a:rPr>
              <a:t>HttpClient</a:t>
            </a:r>
            <a:r>
              <a:rPr lang="en" sz="2400">
                <a:solidFill>
                  <a:srgbClr val="434343"/>
                </a:solidFill>
              </a:rPr>
              <a:t> is a service that can be injected</a:t>
            </a:r>
            <a:endParaRPr sz="2400">
              <a:solidFill>
                <a:srgbClr val="434343"/>
              </a:solidFill>
            </a:endParaRPr>
          </a:p>
          <a:p>
            <a:pPr indent="0" lvl="0" marL="0" rtl="0" algn="l">
              <a:spcBef>
                <a:spcPts val="1600"/>
              </a:spcBef>
              <a:spcAft>
                <a:spcPts val="0"/>
              </a:spcAft>
              <a:buNone/>
            </a:pPr>
            <a:r>
              <a:rPr lang="en" sz="2400">
                <a:solidFill>
                  <a:srgbClr val="434343"/>
                </a:solidFill>
              </a:rPr>
              <a:t>Note the use of generics to specify the type of the response:</a:t>
            </a:r>
            <a:endParaRPr sz="2400">
              <a:solidFill>
                <a:srgbClr val="434343"/>
              </a:solidFill>
            </a:endParaRPr>
          </a:p>
          <a:p>
            <a:pPr indent="0" lvl="0" marL="0" rtl="0" algn="l">
              <a:spcBef>
                <a:spcPts val="1600"/>
              </a:spcBef>
              <a:spcAft>
                <a:spcPts val="0"/>
              </a:spcAft>
              <a:buNone/>
            </a:pPr>
            <a:r>
              <a:rPr b="1" lang="en" sz="1400">
                <a:solidFill>
                  <a:srgbClr val="000080"/>
                </a:solidFill>
                <a:highlight>
                  <a:srgbClr val="FFFFFF"/>
                </a:highlight>
                <a:latin typeface="Courier New"/>
                <a:ea typeface="Courier New"/>
                <a:cs typeface="Courier New"/>
                <a:sym typeface="Courier New"/>
              </a:rPr>
              <a:t>import </a:t>
            </a:r>
            <a:r>
              <a:rPr b="1" lang="en" sz="1400">
                <a:solidFill>
                  <a:schemeClr val="dk1"/>
                </a:solidFill>
                <a:highlight>
                  <a:srgbClr val="FFFFFF"/>
                </a:highlight>
                <a:latin typeface="Courier New"/>
                <a:ea typeface="Courier New"/>
                <a:cs typeface="Courier New"/>
                <a:sym typeface="Courier New"/>
              </a:rPr>
              <a:t>{</a:t>
            </a:r>
            <a:r>
              <a:rPr b="1" lang="en" sz="1400">
                <a:solidFill>
                  <a:srgbClr val="434343"/>
                </a:solidFill>
                <a:highlight>
                  <a:srgbClr val="FFFFFF"/>
                </a:highlight>
                <a:latin typeface="Courier New"/>
                <a:ea typeface="Courier New"/>
                <a:cs typeface="Courier New"/>
                <a:sym typeface="Courier New"/>
              </a:rPr>
              <a:t>HttpClient</a:t>
            </a:r>
            <a:r>
              <a:rPr b="1" lang="en" sz="1400">
                <a:solidFill>
                  <a:schemeClr val="dk1"/>
                </a:solidFill>
                <a:highlight>
                  <a:srgbClr val="FFFFFF"/>
                </a:highlight>
                <a:latin typeface="Courier New"/>
                <a:ea typeface="Courier New"/>
                <a:cs typeface="Courier New"/>
                <a:sym typeface="Courier New"/>
              </a:rPr>
              <a:t>} </a:t>
            </a:r>
            <a:r>
              <a:rPr b="1" lang="en" sz="1400">
                <a:solidFill>
                  <a:srgbClr val="000080"/>
                </a:solidFill>
                <a:highlight>
                  <a:srgbClr val="FFFFFF"/>
                </a:highlight>
                <a:latin typeface="Courier New"/>
                <a:ea typeface="Courier New"/>
                <a:cs typeface="Courier New"/>
                <a:sym typeface="Courier New"/>
              </a:rPr>
              <a:t>from </a:t>
            </a:r>
            <a:r>
              <a:rPr b="1" lang="en" sz="1400">
                <a:solidFill>
                  <a:srgbClr val="008000"/>
                </a:solidFill>
                <a:highlight>
                  <a:srgbClr val="FFFFFF"/>
                </a:highlight>
                <a:latin typeface="Courier New"/>
                <a:ea typeface="Courier New"/>
                <a:cs typeface="Courier New"/>
                <a:sym typeface="Courier New"/>
              </a:rPr>
              <a:t>'@angular/common/http'</a:t>
            </a:r>
            <a:r>
              <a:rPr b="1" lang="en" sz="1400">
                <a:solidFill>
                  <a:schemeClr val="dk1"/>
                </a:solidFill>
                <a:highlight>
                  <a:srgbClr val="FFFFFF"/>
                </a:highlight>
                <a:latin typeface="Courier New"/>
                <a:ea typeface="Courier New"/>
                <a:cs typeface="Courier New"/>
                <a:sym typeface="Courier New"/>
              </a:rPr>
              <a:t>;</a:t>
            </a:r>
            <a:endParaRPr b="1" sz="1400">
              <a:solidFill>
                <a:schemeClr val="dk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b="1" lang="en" sz="1400">
                <a:solidFill>
                  <a:srgbClr val="808000"/>
                </a:solidFill>
                <a:highlight>
                  <a:srgbClr val="FFFFFF"/>
                </a:highlight>
                <a:latin typeface="Courier New"/>
                <a:ea typeface="Courier New"/>
                <a:cs typeface="Courier New"/>
                <a:sym typeface="Courier New"/>
              </a:rPr>
              <a:t>@Injectable</a:t>
            </a:r>
            <a:r>
              <a:rPr b="1" lang="en" sz="1400">
                <a:solidFill>
                  <a:schemeClr val="dk1"/>
                </a:solidFill>
                <a:highlight>
                  <a:srgbClr val="FFFFFF"/>
                </a:highlight>
                <a:latin typeface="Courier New"/>
                <a:ea typeface="Courier New"/>
                <a:cs typeface="Courier New"/>
                <a:sym typeface="Courier New"/>
              </a:rPr>
              <a:t>()</a:t>
            </a:r>
            <a:endParaRPr b="1" sz="1400">
              <a:solidFill>
                <a:schemeClr val="dk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b="1" lang="en" sz="1400">
                <a:solidFill>
                  <a:srgbClr val="000080"/>
                </a:solidFill>
                <a:highlight>
                  <a:srgbClr val="FFFFFF"/>
                </a:highlight>
                <a:latin typeface="Courier New"/>
                <a:ea typeface="Courier New"/>
                <a:cs typeface="Courier New"/>
                <a:sym typeface="Courier New"/>
              </a:rPr>
              <a:t>export class </a:t>
            </a:r>
            <a:r>
              <a:rPr b="1" lang="en" sz="1400">
                <a:solidFill>
                  <a:srgbClr val="434343"/>
                </a:solidFill>
                <a:highlight>
                  <a:srgbClr val="FFFFFF"/>
                </a:highlight>
                <a:latin typeface="Courier New"/>
                <a:ea typeface="Courier New"/>
                <a:cs typeface="Courier New"/>
                <a:sym typeface="Courier New"/>
              </a:rPr>
              <a:t>CartService</a:t>
            </a:r>
            <a:r>
              <a:rPr b="1" lang="en" sz="1400">
                <a:solidFill>
                  <a:schemeClr val="dk1"/>
                </a:solidFill>
                <a:highlight>
                  <a:srgbClr val="FFFFFF"/>
                </a:highlight>
                <a:latin typeface="Courier New"/>
                <a:ea typeface="Courier New"/>
                <a:cs typeface="Courier New"/>
                <a:sym typeface="Courier New"/>
              </a:rPr>
              <a:t> {</a:t>
            </a:r>
            <a:endParaRPr b="1" sz="1400">
              <a:solidFill>
                <a:schemeClr val="dk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b="1" lang="en" sz="1400">
                <a:solidFill>
                  <a:schemeClr val="dk1"/>
                </a:solidFill>
                <a:highlight>
                  <a:srgbClr val="FFFFFF"/>
                </a:highlight>
                <a:latin typeface="Courier New"/>
                <a:ea typeface="Courier New"/>
                <a:cs typeface="Courier New"/>
                <a:sym typeface="Courier New"/>
              </a:rPr>
              <a:t> </a:t>
            </a:r>
            <a:r>
              <a:rPr b="1" lang="en" sz="1400">
                <a:solidFill>
                  <a:srgbClr val="000080"/>
                </a:solidFill>
                <a:highlight>
                  <a:srgbClr val="FFFFFF"/>
                </a:highlight>
                <a:latin typeface="Courier New"/>
                <a:ea typeface="Courier New"/>
                <a:cs typeface="Courier New"/>
                <a:sym typeface="Courier New"/>
              </a:rPr>
              <a:t>constructor</a:t>
            </a:r>
            <a:r>
              <a:rPr b="1" lang="en" sz="1400">
                <a:solidFill>
                  <a:schemeClr val="dk1"/>
                </a:solidFill>
                <a:highlight>
                  <a:srgbClr val="FFFFFF"/>
                </a:highlight>
                <a:latin typeface="Courier New"/>
                <a:ea typeface="Courier New"/>
                <a:cs typeface="Courier New"/>
                <a:sym typeface="Courier New"/>
              </a:rPr>
              <a:t>(</a:t>
            </a:r>
            <a:r>
              <a:rPr b="1" lang="en" sz="1400">
                <a:solidFill>
                  <a:srgbClr val="000080"/>
                </a:solidFill>
                <a:highlight>
                  <a:srgbClr val="FFFFFF"/>
                </a:highlight>
                <a:latin typeface="Courier New"/>
                <a:ea typeface="Courier New"/>
                <a:cs typeface="Courier New"/>
                <a:sym typeface="Courier New"/>
              </a:rPr>
              <a:t>private </a:t>
            </a:r>
            <a:r>
              <a:rPr b="1" lang="en" sz="1400">
                <a:solidFill>
                  <a:srgbClr val="660E7A"/>
                </a:solidFill>
                <a:highlight>
                  <a:srgbClr val="FFD966"/>
                </a:highlight>
                <a:latin typeface="Courier New"/>
                <a:ea typeface="Courier New"/>
                <a:cs typeface="Courier New"/>
                <a:sym typeface="Courier New"/>
              </a:rPr>
              <a:t>http</a:t>
            </a:r>
            <a:r>
              <a:rPr b="1" lang="en" sz="1400">
                <a:solidFill>
                  <a:schemeClr val="dk1"/>
                </a:solidFill>
                <a:highlight>
                  <a:srgbClr val="FFD966"/>
                </a:highlight>
                <a:latin typeface="Courier New"/>
                <a:ea typeface="Courier New"/>
                <a:cs typeface="Courier New"/>
                <a:sym typeface="Courier New"/>
              </a:rPr>
              <a:t>: </a:t>
            </a:r>
            <a:r>
              <a:rPr b="1" lang="en" sz="1400">
                <a:solidFill>
                  <a:srgbClr val="434343"/>
                </a:solidFill>
                <a:highlight>
                  <a:srgbClr val="FFD966"/>
                </a:highlight>
                <a:latin typeface="Courier New"/>
                <a:ea typeface="Courier New"/>
                <a:cs typeface="Courier New"/>
                <a:sym typeface="Courier New"/>
              </a:rPr>
              <a:t>HttpClient</a:t>
            </a:r>
            <a:r>
              <a:rPr b="1" lang="en" sz="1400">
                <a:solidFill>
                  <a:schemeClr val="dk1"/>
                </a:solidFill>
                <a:highlight>
                  <a:srgbClr val="FFFFFF"/>
                </a:highlight>
                <a:latin typeface="Courier New"/>
                <a:ea typeface="Courier New"/>
                <a:cs typeface="Courier New"/>
                <a:sym typeface="Courier New"/>
              </a:rPr>
              <a:t>) { }</a:t>
            </a:r>
            <a:endParaRPr b="1" sz="1400">
              <a:solidFill>
                <a:schemeClr val="dk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b="1" lang="en" sz="1400">
                <a:solidFill>
                  <a:schemeClr val="dk1"/>
                </a:solidFill>
                <a:highlight>
                  <a:srgbClr val="FFFFFF"/>
                </a:highlight>
                <a:latin typeface="Courier New"/>
                <a:ea typeface="Courier New"/>
                <a:cs typeface="Courier New"/>
                <a:sym typeface="Courier New"/>
              </a:rPr>
              <a:t> </a:t>
            </a:r>
            <a:r>
              <a:rPr b="1" lang="en" sz="1400">
                <a:solidFill>
                  <a:srgbClr val="7A7A43"/>
                </a:solidFill>
                <a:highlight>
                  <a:srgbClr val="FFFFFF"/>
                </a:highlight>
                <a:latin typeface="Courier New"/>
                <a:ea typeface="Courier New"/>
                <a:cs typeface="Courier New"/>
                <a:sym typeface="Courier New"/>
              </a:rPr>
              <a:t>getCartContents</a:t>
            </a:r>
            <a:r>
              <a:rPr b="1" lang="en" sz="1400">
                <a:solidFill>
                  <a:schemeClr val="dk1"/>
                </a:solidFill>
                <a:highlight>
                  <a:srgbClr val="FFFFFF"/>
                </a:highlight>
                <a:latin typeface="Courier New"/>
                <a:ea typeface="Courier New"/>
                <a:cs typeface="Courier New"/>
                <a:sym typeface="Courier New"/>
              </a:rPr>
              <a:t>(): </a:t>
            </a:r>
            <a:r>
              <a:rPr b="1" lang="en" sz="1400">
                <a:solidFill>
                  <a:srgbClr val="434343"/>
                </a:solidFill>
                <a:highlight>
                  <a:srgbClr val="FFFFFF"/>
                </a:highlight>
                <a:latin typeface="Courier New"/>
                <a:ea typeface="Courier New"/>
                <a:cs typeface="Courier New"/>
                <a:sym typeface="Courier New"/>
              </a:rPr>
              <a:t>Observable</a:t>
            </a:r>
            <a:r>
              <a:rPr b="1" lang="en" sz="1400">
                <a:solidFill>
                  <a:schemeClr val="dk1"/>
                </a:solidFill>
                <a:highlight>
                  <a:srgbClr val="FFD966"/>
                </a:highlight>
                <a:latin typeface="Courier New"/>
                <a:ea typeface="Courier New"/>
                <a:cs typeface="Courier New"/>
                <a:sym typeface="Courier New"/>
              </a:rPr>
              <a:t>&lt;</a:t>
            </a:r>
            <a:r>
              <a:rPr b="1" lang="en" sz="1400">
                <a:solidFill>
                  <a:srgbClr val="434343"/>
                </a:solidFill>
                <a:highlight>
                  <a:srgbClr val="FFD966"/>
                </a:highlight>
                <a:latin typeface="Courier New"/>
                <a:ea typeface="Courier New"/>
                <a:cs typeface="Courier New"/>
                <a:sym typeface="Courier New"/>
              </a:rPr>
              <a:t>LicensePlate[]</a:t>
            </a:r>
            <a:r>
              <a:rPr b="1" lang="en" sz="1400">
                <a:solidFill>
                  <a:schemeClr val="dk1"/>
                </a:solidFill>
                <a:highlight>
                  <a:srgbClr val="FFD966"/>
                </a:highlight>
                <a:latin typeface="Courier New"/>
                <a:ea typeface="Courier New"/>
                <a:cs typeface="Courier New"/>
                <a:sym typeface="Courier New"/>
              </a:rPr>
              <a:t>&gt;</a:t>
            </a:r>
            <a:r>
              <a:rPr b="1" lang="en" sz="1400">
                <a:solidFill>
                  <a:schemeClr val="dk1"/>
                </a:solidFill>
                <a:highlight>
                  <a:srgbClr val="FFFFFF"/>
                </a:highlight>
                <a:latin typeface="Courier New"/>
                <a:ea typeface="Courier New"/>
                <a:cs typeface="Courier New"/>
                <a:sym typeface="Courier New"/>
              </a:rPr>
              <a:t> {</a:t>
            </a:r>
            <a:endParaRPr b="1" sz="1400">
              <a:solidFill>
                <a:schemeClr val="dk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b="1" lang="en" sz="1400">
                <a:solidFill>
                  <a:schemeClr val="dk1"/>
                </a:solidFill>
                <a:highlight>
                  <a:srgbClr val="FFFFFF"/>
                </a:highlight>
                <a:latin typeface="Courier New"/>
                <a:ea typeface="Courier New"/>
                <a:cs typeface="Courier New"/>
                <a:sym typeface="Courier New"/>
              </a:rPr>
              <a:t>   </a:t>
            </a:r>
            <a:r>
              <a:rPr b="1" lang="en" sz="1400">
                <a:solidFill>
                  <a:srgbClr val="000080"/>
                </a:solidFill>
                <a:highlight>
                  <a:srgbClr val="FFFFFF"/>
                </a:highlight>
                <a:latin typeface="Courier New"/>
                <a:ea typeface="Courier New"/>
                <a:cs typeface="Courier New"/>
                <a:sym typeface="Courier New"/>
              </a:rPr>
              <a:t>return this</a:t>
            </a:r>
            <a:r>
              <a:rPr b="1" lang="en" sz="1400">
                <a:solidFill>
                  <a:schemeClr val="dk1"/>
                </a:solidFill>
                <a:highlight>
                  <a:srgbClr val="FFFFFF"/>
                </a:highlight>
                <a:latin typeface="Courier New"/>
                <a:ea typeface="Courier New"/>
                <a:cs typeface="Courier New"/>
                <a:sym typeface="Courier New"/>
              </a:rPr>
              <a:t>.</a:t>
            </a:r>
            <a:r>
              <a:rPr b="1" lang="en" sz="1400">
                <a:solidFill>
                  <a:srgbClr val="660E7A"/>
                </a:solidFill>
                <a:highlight>
                  <a:srgbClr val="FFFFFF"/>
                </a:highlight>
                <a:latin typeface="Courier New"/>
                <a:ea typeface="Courier New"/>
                <a:cs typeface="Courier New"/>
                <a:sym typeface="Courier New"/>
              </a:rPr>
              <a:t>http</a:t>
            </a:r>
            <a:r>
              <a:rPr b="1" lang="en" sz="1400">
                <a:solidFill>
                  <a:schemeClr val="dk1"/>
                </a:solidFill>
                <a:highlight>
                  <a:srgbClr val="FFFFFF"/>
                </a:highlight>
                <a:latin typeface="Courier New"/>
                <a:ea typeface="Courier New"/>
                <a:cs typeface="Courier New"/>
                <a:sym typeface="Courier New"/>
              </a:rPr>
              <a:t>.</a:t>
            </a:r>
            <a:r>
              <a:rPr b="1" lang="en" sz="1400">
                <a:solidFill>
                  <a:srgbClr val="7A7A43"/>
                </a:solidFill>
                <a:highlight>
                  <a:srgbClr val="FFFFFF"/>
                </a:highlight>
                <a:latin typeface="Courier New"/>
                <a:ea typeface="Courier New"/>
                <a:cs typeface="Courier New"/>
                <a:sym typeface="Courier New"/>
              </a:rPr>
              <a:t>get</a:t>
            </a:r>
            <a:r>
              <a:rPr b="1" lang="en" sz="1400">
                <a:solidFill>
                  <a:schemeClr val="dk1"/>
                </a:solidFill>
                <a:highlight>
                  <a:srgbClr val="FFD966"/>
                </a:highlight>
                <a:latin typeface="Courier New"/>
                <a:ea typeface="Courier New"/>
                <a:cs typeface="Courier New"/>
                <a:sym typeface="Courier New"/>
              </a:rPr>
              <a:t>&lt;</a:t>
            </a:r>
            <a:r>
              <a:rPr b="1" lang="en" sz="1400">
                <a:solidFill>
                  <a:srgbClr val="434343"/>
                </a:solidFill>
                <a:highlight>
                  <a:srgbClr val="FFD966"/>
                </a:highlight>
                <a:latin typeface="Courier New"/>
                <a:ea typeface="Courier New"/>
                <a:cs typeface="Courier New"/>
                <a:sym typeface="Courier New"/>
              </a:rPr>
              <a:t>LicensePlate[]</a:t>
            </a:r>
            <a:r>
              <a:rPr b="1" lang="en" sz="1400">
                <a:solidFill>
                  <a:schemeClr val="dk1"/>
                </a:solidFill>
                <a:highlight>
                  <a:srgbClr val="FFD966"/>
                </a:highlight>
                <a:latin typeface="Courier New"/>
                <a:ea typeface="Courier New"/>
                <a:cs typeface="Courier New"/>
                <a:sym typeface="Courier New"/>
              </a:rPr>
              <a:t>&gt;</a:t>
            </a:r>
            <a:r>
              <a:rPr b="1" lang="en" sz="1400">
                <a:solidFill>
                  <a:schemeClr val="dk1"/>
                </a:solidFill>
                <a:highlight>
                  <a:srgbClr val="FFFFFF"/>
                </a:highlight>
                <a:latin typeface="Courier New"/>
                <a:ea typeface="Courier New"/>
                <a:cs typeface="Courier New"/>
                <a:sym typeface="Courier New"/>
              </a:rPr>
              <a:t>(</a:t>
            </a:r>
            <a:r>
              <a:rPr b="1" lang="en" sz="1400">
                <a:solidFill>
                  <a:srgbClr val="008000"/>
                </a:solidFill>
                <a:highlight>
                  <a:srgbClr val="FFFFFF"/>
                </a:highlight>
                <a:latin typeface="Courier New"/>
                <a:ea typeface="Courier New"/>
                <a:cs typeface="Courier New"/>
                <a:sym typeface="Courier New"/>
              </a:rPr>
              <a:t>'http://localhost:8000/cart'</a:t>
            </a:r>
            <a:r>
              <a:rPr b="1" lang="en" sz="1400">
                <a:solidFill>
                  <a:schemeClr val="dk1"/>
                </a:solidFill>
                <a:highlight>
                  <a:srgbClr val="FFFFFF"/>
                </a:highlight>
                <a:latin typeface="Courier New"/>
                <a:ea typeface="Courier New"/>
                <a:cs typeface="Courier New"/>
                <a:sym typeface="Courier New"/>
              </a:rPr>
              <a:t>);</a:t>
            </a:r>
            <a:endParaRPr b="1" sz="1400">
              <a:solidFill>
                <a:schemeClr val="dk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lang="en" sz="1100">
                <a:solidFill>
                  <a:schemeClr val="dk1"/>
                </a:solidFill>
                <a:highlight>
                  <a:srgbClr val="FFFFFF"/>
                </a:highlight>
                <a:latin typeface="Courier New"/>
                <a:ea typeface="Courier New"/>
                <a:cs typeface="Courier New"/>
                <a:sym typeface="Courier New"/>
              </a:rPr>
              <a:t> }</a:t>
            </a:r>
            <a:endParaRPr sz="1100">
              <a:solidFill>
                <a:schemeClr val="dk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